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ppt/notesSlides/notesSlide289.xml" ContentType="application/vnd.openxmlformats-officedocument.presentationml.notesSlide+xml"/>
  <Override PartName="/ppt/notesSlides/notesSlide290.xml" ContentType="application/vnd.openxmlformats-officedocument.presentationml.notesSlide+xml"/>
  <Override PartName="/ppt/notesSlides/notesSlide291.xml" ContentType="application/vnd.openxmlformats-officedocument.presentationml.notesSlide+xml"/>
  <Override PartName="/ppt/notesSlides/notesSlide292.xml" ContentType="application/vnd.openxmlformats-officedocument.presentationml.notesSlide+xml"/>
  <Override PartName="/ppt/notesSlides/notesSlide293.xml" ContentType="application/vnd.openxmlformats-officedocument.presentationml.notesSlide+xml"/>
  <Override PartName="/ppt/notesSlides/notesSlide294.xml" ContentType="application/vnd.openxmlformats-officedocument.presentationml.notesSlide+xml"/>
  <Override PartName="/ppt/notesSlides/notesSlide295.xml" ContentType="application/vnd.openxmlformats-officedocument.presentationml.notesSlide+xml"/>
  <Override PartName="/ppt/notesSlides/notesSlide296.xml" ContentType="application/vnd.openxmlformats-officedocument.presentationml.notesSlide+xml"/>
  <Override PartName="/ppt/notesSlides/notesSlide297.xml" ContentType="application/vnd.openxmlformats-officedocument.presentationml.notesSlide+xml"/>
  <Override PartName="/ppt/notesSlides/notesSlide298.xml" ContentType="application/vnd.openxmlformats-officedocument.presentationml.notesSlide+xml"/>
  <Override PartName="/ppt/notesSlides/notesSlide299.xml" ContentType="application/vnd.openxmlformats-officedocument.presentationml.notesSlide+xml"/>
  <Override PartName="/ppt/notesSlides/notesSlide300.xml" ContentType="application/vnd.openxmlformats-officedocument.presentationml.notesSlide+xml"/>
  <Override PartName="/ppt/notesSlides/notesSlide301.xml" ContentType="application/vnd.openxmlformats-officedocument.presentationml.notesSlide+xml"/>
  <Override PartName="/ppt/notesSlides/notesSlide302.xml" ContentType="application/vnd.openxmlformats-officedocument.presentationml.notesSlide+xml"/>
  <Override PartName="/ppt/notesSlides/notesSlide303.xml" ContentType="application/vnd.openxmlformats-officedocument.presentationml.notesSlide+xml"/>
  <Override PartName="/ppt/notesSlides/notesSlide304.xml" ContentType="application/vnd.openxmlformats-officedocument.presentationml.notesSlide+xml"/>
  <Override PartName="/ppt/notesSlides/notesSlide305.xml" ContentType="application/vnd.openxmlformats-officedocument.presentationml.notesSlide+xml"/>
  <Override PartName="/ppt/notesSlides/notesSlide306.xml" ContentType="application/vnd.openxmlformats-officedocument.presentationml.notesSlide+xml"/>
  <Override PartName="/ppt/notesSlides/notesSlide307.xml" ContentType="application/vnd.openxmlformats-officedocument.presentationml.notesSlide+xml"/>
  <Override PartName="/ppt/notesSlides/notesSlide308.xml" ContentType="application/vnd.openxmlformats-officedocument.presentationml.notesSlide+xml"/>
  <Override PartName="/ppt/notesSlides/notesSlide309.xml" ContentType="application/vnd.openxmlformats-officedocument.presentationml.notesSlide+xml"/>
  <Override PartName="/ppt/notesSlides/notesSlide310.xml" ContentType="application/vnd.openxmlformats-officedocument.presentationml.notesSlide+xml"/>
  <Override PartName="/ppt/notesSlides/notesSlide311.xml" ContentType="application/vnd.openxmlformats-officedocument.presentationml.notesSlide+xml"/>
  <Override PartName="/ppt/notesSlides/notesSlide312.xml" ContentType="application/vnd.openxmlformats-officedocument.presentationml.notesSlide+xml"/>
  <Override PartName="/ppt/notesSlides/notesSlide313.xml" ContentType="application/vnd.openxmlformats-officedocument.presentationml.notesSlide+xml"/>
  <Override PartName="/ppt/notesSlides/notesSlide314.xml" ContentType="application/vnd.openxmlformats-officedocument.presentationml.notesSlide+xml"/>
  <Override PartName="/ppt/notesSlides/notesSlide315.xml" ContentType="application/vnd.openxmlformats-officedocument.presentationml.notesSlide+xml"/>
  <Override PartName="/ppt/notesSlides/notesSlide316.xml" ContentType="application/vnd.openxmlformats-officedocument.presentationml.notesSlide+xml"/>
  <Override PartName="/ppt/notesSlides/notesSlide317.xml" ContentType="application/vnd.openxmlformats-officedocument.presentationml.notesSlide+xml"/>
  <Override PartName="/ppt/notesSlides/notesSlide318.xml" ContentType="application/vnd.openxmlformats-officedocument.presentationml.notesSlide+xml"/>
  <Override PartName="/ppt/notesSlides/notesSlide319.xml" ContentType="application/vnd.openxmlformats-officedocument.presentationml.notesSlide+xml"/>
  <Override PartName="/ppt/notesSlides/notesSlide320.xml" ContentType="application/vnd.openxmlformats-officedocument.presentationml.notesSlide+xml"/>
  <Override PartName="/ppt/notesSlides/notesSlide321.xml" ContentType="application/vnd.openxmlformats-officedocument.presentationml.notesSlide+xml"/>
  <Override PartName="/ppt/notesSlides/notesSlide322.xml" ContentType="application/vnd.openxmlformats-officedocument.presentationml.notesSlide+xml"/>
  <Override PartName="/ppt/notesSlides/notesSlide323.xml" ContentType="application/vnd.openxmlformats-officedocument.presentationml.notesSlide+xml"/>
  <Override PartName="/ppt/notesSlides/notesSlide324.xml" ContentType="application/vnd.openxmlformats-officedocument.presentationml.notesSlide+xml"/>
  <Override PartName="/ppt/notesSlides/notesSlide325.xml" ContentType="application/vnd.openxmlformats-officedocument.presentationml.notesSlide+xml"/>
  <Override PartName="/ppt/notesSlides/notesSlide326.xml" ContentType="application/vnd.openxmlformats-officedocument.presentationml.notesSlide+xml"/>
  <Override PartName="/ppt/notesSlides/notesSlide327.xml" ContentType="application/vnd.openxmlformats-officedocument.presentationml.notesSlide+xml"/>
  <Override PartName="/ppt/notesSlides/notesSlide328.xml" ContentType="application/vnd.openxmlformats-officedocument.presentationml.notesSlide+xml"/>
  <Override PartName="/ppt/notesSlides/notesSlide329.xml" ContentType="application/vnd.openxmlformats-officedocument.presentationml.notesSlide+xml"/>
  <Override PartName="/ppt/notesSlides/notesSlide330.xml" ContentType="application/vnd.openxmlformats-officedocument.presentationml.notesSlide+xml"/>
  <Override PartName="/ppt/notesSlides/notesSlide331.xml" ContentType="application/vnd.openxmlformats-officedocument.presentationml.notesSlide+xml"/>
  <Override PartName="/ppt/notesSlides/notesSlide332.xml" ContentType="application/vnd.openxmlformats-officedocument.presentationml.notesSlide+xml"/>
  <Override PartName="/ppt/notesSlides/notesSlide333.xml" ContentType="application/vnd.openxmlformats-officedocument.presentationml.notesSlide+xml"/>
  <Override PartName="/ppt/notesSlides/notesSlide334.xml" ContentType="application/vnd.openxmlformats-officedocument.presentationml.notesSlide+xml"/>
  <Override PartName="/ppt/notesSlides/notesSlide335.xml" ContentType="application/vnd.openxmlformats-officedocument.presentationml.notesSlide+xml"/>
  <Override PartName="/ppt/notesSlides/notesSlide3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340"/>
  </p:notesMasterIdLst>
  <p:sldIdLst>
    <p:sldId id="308" r:id="rId2"/>
    <p:sldId id="659" r:id="rId3"/>
    <p:sldId id="661" r:id="rId4"/>
    <p:sldId id="257" r:id="rId5"/>
    <p:sldId id="664" r:id="rId6"/>
    <p:sldId id="885" r:id="rId7"/>
    <p:sldId id="708" r:id="rId8"/>
    <p:sldId id="709" r:id="rId9"/>
    <p:sldId id="710" r:id="rId10"/>
    <p:sldId id="711" r:id="rId11"/>
    <p:sldId id="886" r:id="rId12"/>
    <p:sldId id="713" r:id="rId13"/>
    <p:sldId id="888" r:id="rId14"/>
    <p:sldId id="889" r:id="rId15"/>
    <p:sldId id="890" r:id="rId16"/>
    <p:sldId id="891" r:id="rId17"/>
    <p:sldId id="892" r:id="rId18"/>
    <p:sldId id="893" r:id="rId19"/>
    <p:sldId id="894" r:id="rId20"/>
    <p:sldId id="895" r:id="rId21"/>
    <p:sldId id="896" r:id="rId22"/>
    <p:sldId id="897" r:id="rId23"/>
    <p:sldId id="898" r:id="rId24"/>
    <p:sldId id="899" r:id="rId25"/>
    <p:sldId id="900" r:id="rId26"/>
    <p:sldId id="904" r:id="rId27"/>
    <p:sldId id="901" r:id="rId28"/>
    <p:sldId id="905" r:id="rId29"/>
    <p:sldId id="902" r:id="rId30"/>
    <p:sldId id="906" r:id="rId31"/>
    <p:sldId id="903" r:id="rId32"/>
    <p:sldId id="907" r:id="rId33"/>
    <p:sldId id="959" r:id="rId34"/>
    <p:sldId id="960" r:id="rId35"/>
    <p:sldId id="961" r:id="rId36"/>
    <p:sldId id="962" r:id="rId37"/>
    <p:sldId id="963" r:id="rId38"/>
    <p:sldId id="964" r:id="rId39"/>
    <p:sldId id="965" r:id="rId40"/>
    <p:sldId id="966" r:id="rId41"/>
    <p:sldId id="967" r:id="rId42"/>
    <p:sldId id="968" r:id="rId43"/>
    <p:sldId id="969" r:id="rId44"/>
    <p:sldId id="970" r:id="rId45"/>
    <p:sldId id="973" r:id="rId46"/>
    <p:sldId id="974" r:id="rId47"/>
    <p:sldId id="980" r:id="rId48"/>
    <p:sldId id="975" r:id="rId49"/>
    <p:sldId id="976" r:id="rId50"/>
    <p:sldId id="977" r:id="rId51"/>
    <p:sldId id="981" r:id="rId52"/>
    <p:sldId id="982" r:id="rId53"/>
    <p:sldId id="983" r:id="rId54"/>
    <p:sldId id="984" r:id="rId55"/>
    <p:sldId id="985" r:id="rId56"/>
    <p:sldId id="986" r:id="rId57"/>
    <p:sldId id="979" r:id="rId58"/>
    <p:sldId id="987" r:id="rId59"/>
    <p:sldId id="988" r:id="rId60"/>
    <p:sldId id="989" r:id="rId61"/>
    <p:sldId id="990" r:id="rId62"/>
    <p:sldId id="991" r:id="rId63"/>
    <p:sldId id="992" r:id="rId64"/>
    <p:sldId id="993" r:id="rId65"/>
    <p:sldId id="994" r:id="rId66"/>
    <p:sldId id="995" r:id="rId67"/>
    <p:sldId id="996" r:id="rId68"/>
    <p:sldId id="998" r:id="rId69"/>
    <p:sldId id="997" r:id="rId70"/>
    <p:sldId id="999" r:id="rId71"/>
    <p:sldId id="1000" r:id="rId72"/>
    <p:sldId id="1001" r:id="rId73"/>
    <p:sldId id="1002" r:id="rId74"/>
    <p:sldId id="1003" r:id="rId75"/>
    <p:sldId id="1004" r:id="rId76"/>
    <p:sldId id="1005" r:id="rId77"/>
    <p:sldId id="1006" r:id="rId78"/>
    <p:sldId id="1007" r:id="rId79"/>
    <p:sldId id="1008" r:id="rId80"/>
    <p:sldId id="1009" r:id="rId81"/>
    <p:sldId id="1010" r:id="rId82"/>
    <p:sldId id="1011" r:id="rId83"/>
    <p:sldId id="1012" r:id="rId84"/>
    <p:sldId id="1013" r:id="rId85"/>
    <p:sldId id="1014" r:id="rId86"/>
    <p:sldId id="1015" r:id="rId87"/>
    <p:sldId id="1016" r:id="rId88"/>
    <p:sldId id="1017" r:id="rId89"/>
    <p:sldId id="1018" r:id="rId90"/>
    <p:sldId id="1019" r:id="rId91"/>
    <p:sldId id="1020" r:id="rId92"/>
    <p:sldId id="1021" r:id="rId93"/>
    <p:sldId id="1022" r:id="rId94"/>
    <p:sldId id="1023" r:id="rId95"/>
    <p:sldId id="1024" r:id="rId96"/>
    <p:sldId id="1025" r:id="rId97"/>
    <p:sldId id="1026" r:id="rId98"/>
    <p:sldId id="1027" r:id="rId99"/>
    <p:sldId id="1028" r:id="rId100"/>
    <p:sldId id="1029" r:id="rId101"/>
    <p:sldId id="1030" r:id="rId102"/>
    <p:sldId id="1031" r:id="rId103"/>
    <p:sldId id="1032" r:id="rId104"/>
    <p:sldId id="1033" r:id="rId105"/>
    <p:sldId id="1034" r:id="rId106"/>
    <p:sldId id="1035" r:id="rId107"/>
    <p:sldId id="1036" r:id="rId108"/>
    <p:sldId id="1037" r:id="rId109"/>
    <p:sldId id="1038" r:id="rId110"/>
    <p:sldId id="1039" r:id="rId111"/>
    <p:sldId id="1040" r:id="rId112"/>
    <p:sldId id="1041" r:id="rId113"/>
    <p:sldId id="1042" r:id="rId114"/>
    <p:sldId id="1043" r:id="rId115"/>
    <p:sldId id="1044" r:id="rId116"/>
    <p:sldId id="1045" r:id="rId117"/>
    <p:sldId id="1046" r:id="rId118"/>
    <p:sldId id="1047" r:id="rId119"/>
    <p:sldId id="1049" r:id="rId120"/>
    <p:sldId id="1048" r:id="rId121"/>
    <p:sldId id="1050" r:id="rId122"/>
    <p:sldId id="1051" r:id="rId123"/>
    <p:sldId id="1052" r:id="rId124"/>
    <p:sldId id="1053" r:id="rId125"/>
    <p:sldId id="1054" r:id="rId126"/>
    <p:sldId id="1055" r:id="rId127"/>
    <p:sldId id="1056" r:id="rId128"/>
    <p:sldId id="1057" r:id="rId129"/>
    <p:sldId id="1058" r:id="rId130"/>
    <p:sldId id="1059" r:id="rId131"/>
    <p:sldId id="1060" r:id="rId132"/>
    <p:sldId id="1062" r:id="rId133"/>
    <p:sldId id="1061" r:id="rId134"/>
    <p:sldId id="1063" r:id="rId135"/>
    <p:sldId id="1064" r:id="rId136"/>
    <p:sldId id="1065" r:id="rId137"/>
    <p:sldId id="1066" r:id="rId138"/>
    <p:sldId id="1067" r:id="rId139"/>
    <p:sldId id="1068" r:id="rId140"/>
    <p:sldId id="1069" r:id="rId141"/>
    <p:sldId id="971" r:id="rId142"/>
    <p:sldId id="1070" r:id="rId143"/>
    <p:sldId id="1075" r:id="rId144"/>
    <p:sldId id="1071" r:id="rId145"/>
    <p:sldId id="1072" r:id="rId146"/>
    <p:sldId id="1073" r:id="rId147"/>
    <p:sldId id="1074" r:id="rId148"/>
    <p:sldId id="1076" r:id="rId149"/>
    <p:sldId id="1077" r:id="rId150"/>
    <p:sldId id="1078" r:id="rId151"/>
    <p:sldId id="1079" r:id="rId152"/>
    <p:sldId id="1080" r:id="rId153"/>
    <p:sldId id="1081" r:id="rId154"/>
    <p:sldId id="1084" r:id="rId155"/>
    <p:sldId id="1085" r:id="rId156"/>
    <p:sldId id="1086" r:id="rId157"/>
    <p:sldId id="1082" r:id="rId158"/>
    <p:sldId id="1087" r:id="rId159"/>
    <p:sldId id="1083" r:id="rId160"/>
    <p:sldId id="1088" r:id="rId161"/>
    <p:sldId id="1089" r:id="rId162"/>
    <p:sldId id="1090" r:id="rId163"/>
    <p:sldId id="1091" r:id="rId164"/>
    <p:sldId id="1092" r:id="rId165"/>
    <p:sldId id="1093" r:id="rId166"/>
    <p:sldId id="1094" r:id="rId167"/>
    <p:sldId id="1095" r:id="rId168"/>
    <p:sldId id="1096" r:id="rId169"/>
    <p:sldId id="1097" r:id="rId170"/>
    <p:sldId id="1098" r:id="rId171"/>
    <p:sldId id="1099" r:id="rId172"/>
    <p:sldId id="1100" r:id="rId173"/>
    <p:sldId id="1101" r:id="rId174"/>
    <p:sldId id="1102" r:id="rId175"/>
    <p:sldId id="1103" r:id="rId176"/>
    <p:sldId id="1104" r:id="rId177"/>
    <p:sldId id="1105" r:id="rId178"/>
    <p:sldId id="1106" r:id="rId179"/>
    <p:sldId id="1107" r:id="rId180"/>
    <p:sldId id="1108" r:id="rId181"/>
    <p:sldId id="1109" r:id="rId182"/>
    <p:sldId id="1110" r:id="rId183"/>
    <p:sldId id="1111" r:id="rId184"/>
    <p:sldId id="1112" r:id="rId185"/>
    <p:sldId id="1113" r:id="rId186"/>
    <p:sldId id="1114" r:id="rId187"/>
    <p:sldId id="1115" r:id="rId188"/>
    <p:sldId id="1116" r:id="rId189"/>
    <p:sldId id="1117" r:id="rId190"/>
    <p:sldId id="1119" r:id="rId191"/>
    <p:sldId id="1118" r:id="rId192"/>
    <p:sldId id="1120" r:id="rId193"/>
    <p:sldId id="1121" r:id="rId194"/>
    <p:sldId id="1122" r:id="rId195"/>
    <p:sldId id="1123" r:id="rId196"/>
    <p:sldId id="1124" r:id="rId197"/>
    <p:sldId id="1126" r:id="rId198"/>
    <p:sldId id="1125" r:id="rId199"/>
    <p:sldId id="1127" r:id="rId200"/>
    <p:sldId id="1128" r:id="rId201"/>
    <p:sldId id="1129" r:id="rId202"/>
    <p:sldId id="1130" r:id="rId203"/>
    <p:sldId id="1131" r:id="rId204"/>
    <p:sldId id="1132" r:id="rId205"/>
    <p:sldId id="1133" r:id="rId206"/>
    <p:sldId id="1134" r:id="rId207"/>
    <p:sldId id="1135" r:id="rId208"/>
    <p:sldId id="1136" r:id="rId209"/>
    <p:sldId id="1137" r:id="rId210"/>
    <p:sldId id="1138" r:id="rId211"/>
    <p:sldId id="1139" r:id="rId212"/>
    <p:sldId id="1140" r:id="rId213"/>
    <p:sldId id="1141" r:id="rId214"/>
    <p:sldId id="1142" r:id="rId215"/>
    <p:sldId id="1143" r:id="rId216"/>
    <p:sldId id="1144" r:id="rId217"/>
    <p:sldId id="1145" r:id="rId218"/>
    <p:sldId id="1146" r:id="rId219"/>
    <p:sldId id="1147" r:id="rId220"/>
    <p:sldId id="1148" r:id="rId221"/>
    <p:sldId id="1149" r:id="rId222"/>
    <p:sldId id="1150" r:id="rId223"/>
    <p:sldId id="1151" r:id="rId224"/>
    <p:sldId id="1152" r:id="rId225"/>
    <p:sldId id="1153" r:id="rId226"/>
    <p:sldId id="1154" r:id="rId227"/>
    <p:sldId id="1155" r:id="rId228"/>
    <p:sldId id="1156" r:id="rId229"/>
    <p:sldId id="1157" r:id="rId230"/>
    <p:sldId id="1158" r:id="rId231"/>
    <p:sldId id="1159" r:id="rId232"/>
    <p:sldId id="1160" r:id="rId233"/>
    <p:sldId id="1161" r:id="rId234"/>
    <p:sldId id="1162" r:id="rId235"/>
    <p:sldId id="1163" r:id="rId236"/>
    <p:sldId id="1164" r:id="rId237"/>
    <p:sldId id="1165" r:id="rId238"/>
    <p:sldId id="1166" r:id="rId239"/>
    <p:sldId id="1167" r:id="rId240"/>
    <p:sldId id="1168" r:id="rId241"/>
    <p:sldId id="1169" r:id="rId242"/>
    <p:sldId id="1170" r:id="rId243"/>
    <p:sldId id="1171" r:id="rId244"/>
    <p:sldId id="1172" r:id="rId245"/>
    <p:sldId id="1173" r:id="rId246"/>
    <p:sldId id="1174" r:id="rId247"/>
    <p:sldId id="1175" r:id="rId248"/>
    <p:sldId id="1176" r:id="rId249"/>
    <p:sldId id="1177" r:id="rId250"/>
    <p:sldId id="1178" r:id="rId251"/>
    <p:sldId id="1179" r:id="rId252"/>
    <p:sldId id="1180" r:id="rId253"/>
    <p:sldId id="1181" r:id="rId254"/>
    <p:sldId id="1182" r:id="rId255"/>
    <p:sldId id="1183" r:id="rId256"/>
    <p:sldId id="1184" r:id="rId257"/>
    <p:sldId id="1185" r:id="rId258"/>
    <p:sldId id="1186" r:id="rId259"/>
    <p:sldId id="1187" r:id="rId260"/>
    <p:sldId id="1188" r:id="rId261"/>
    <p:sldId id="1189" r:id="rId262"/>
    <p:sldId id="1190" r:id="rId263"/>
    <p:sldId id="1191" r:id="rId264"/>
    <p:sldId id="1192" r:id="rId265"/>
    <p:sldId id="1193" r:id="rId266"/>
    <p:sldId id="1194" r:id="rId267"/>
    <p:sldId id="1195" r:id="rId268"/>
    <p:sldId id="1196" r:id="rId269"/>
    <p:sldId id="1197" r:id="rId270"/>
    <p:sldId id="1198" r:id="rId271"/>
    <p:sldId id="1199" r:id="rId272"/>
    <p:sldId id="1200" r:id="rId273"/>
    <p:sldId id="1201" r:id="rId274"/>
    <p:sldId id="1202" r:id="rId275"/>
    <p:sldId id="1203" r:id="rId276"/>
    <p:sldId id="1204" r:id="rId277"/>
    <p:sldId id="1205" r:id="rId278"/>
    <p:sldId id="972" r:id="rId279"/>
    <p:sldId id="1206" r:id="rId280"/>
    <p:sldId id="1207" r:id="rId281"/>
    <p:sldId id="1208" r:id="rId282"/>
    <p:sldId id="1209" r:id="rId283"/>
    <p:sldId id="1210" r:id="rId284"/>
    <p:sldId id="1211" r:id="rId285"/>
    <p:sldId id="1212" r:id="rId286"/>
    <p:sldId id="1213" r:id="rId287"/>
    <p:sldId id="1214" r:id="rId288"/>
    <p:sldId id="1215" r:id="rId289"/>
    <p:sldId id="1216" r:id="rId290"/>
    <p:sldId id="1217" r:id="rId291"/>
    <p:sldId id="1218" r:id="rId292"/>
    <p:sldId id="1219" r:id="rId293"/>
    <p:sldId id="1220" r:id="rId294"/>
    <p:sldId id="1221" r:id="rId295"/>
    <p:sldId id="1222" r:id="rId296"/>
    <p:sldId id="1223" r:id="rId297"/>
    <p:sldId id="1224" r:id="rId298"/>
    <p:sldId id="1225" r:id="rId299"/>
    <p:sldId id="1226" r:id="rId300"/>
    <p:sldId id="1227" r:id="rId301"/>
    <p:sldId id="1228" r:id="rId302"/>
    <p:sldId id="1229" r:id="rId303"/>
    <p:sldId id="1230" r:id="rId304"/>
    <p:sldId id="1231" r:id="rId305"/>
    <p:sldId id="1232" r:id="rId306"/>
    <p:sldId id="1233" r:id="rId307"/>
    <p:sldId id="1234" r:id="rId308"/>
    <p:sldId id="1235" r:id="rId309"/>
    <p:sldId id="1236" r:id="rId310"/>
    <p:sldId id="1237" r:id="rId311"/>
    <p:sldId id="1238" r:id="rId312"/>
    <p:sldId id="1239" r:id="rId313"/>
    <p:sldId id="1240" r:id="rId314"/>
    <p:sldId id="1241" r:id="rId315"/>
    <p:sldId id="1242" r:id="rId316"/>
    <p:sldId id="1243" r:id="rId317"/>
    <p:sldId id="1244" r:id="rId318"/>
    <p:sldId id="1245" r:id="rId319"/>
    <p:sldId id="1246" r:id="rId320"/>
    <p:sldId id="1247" r:id="rId321"/>
    <p:sldId id="1248" r:id="rId322"/>
    <p:sldId id="1249" r:id="rId323"/>
    <p:sldId id="1250" r:id="rId324"/>
    <p:sldId id="1251" r:id="rId325"/>
    <p:sldId id="1252" r:id="rId326"/>
    <p:sldId id="1253" r:id="rId327"/>
    <p:sldId id="1254" r:id="rId328"/>
    <p:sldId id="1255" r:id="rId329"/>
    <p:sldId id="1256" r:id="rId330"/>
    <p:sldId id="1257" r:id="rId331"/>
    <p:sldId id="1258" r:id="rId332"/>
    <p:sldId id="1259" r:id="rId333"/>
    <p:sldId id="1260" r:id="rId334"/>
    <p:sldId id="1261" r:id="rId335"/>
    <p:sldId id="1262" r:id="rId336"/>
    <p:sldId id="1263" r:id="rId337"/>
    <p:sldId id="1264" r:id="rId338"/>
    <p:sldId id="622" r:id="rId339"/>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2E75B6"/>
    <a:srgbClr val="FFFFCC"/>
    <a:srgbClr val="0057A2"/>
    <a:srgbClr val="BCBCBC"/>
    <a:srgbClr val="A0C9CA"/>
    <a:srgbClr val="50A3A7"/>
    <a:srgbClr val="993300"/>
    <a:srgbClr val="FF9933"/>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5235" autoAdjust="0"/>
    <p:restoredTop sz="94073" autoAdjust="0"/>
  </p:normalViewPr>
  <p:slideViewPr>
    <p:cSldViewPr snapToGrid="0">
      <p:cViewPr varScale="1">
        <p:scale>
          <a:sx n="66" d="100"/>
          <a:sy n="66" d="100"/>
        </p:scale>
        <p:origin x="420" y="72"/>
      </p:cViewPr>
      <p:guideLst>
        <p:guide orient="horz" pos="36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172" Type="http://schemas.openxmlformats.org/officeDocument/2006/relationships/slide" Target="slides/slide171.xml"/><Relationship Id="rId228" Type="http://schemas.openxmlformats.org/officeDocument/2006/relationships/slide" Target="slides/slide227.xml"/><Relationship Id="rId281" Type="http://schemas.openxmlformats.org/officeDocument/2006/relationships/slide" Target="slides/slide280.xml"/><Relationship Id="rId337" Type="http://schemas.openxmlformats.org/officeDocument/2006/relationships/slide" Target="slides/slide336.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152" Type="http://schemas.openxmlformats.org/officeDocument/2006/relationships/slide" Target="slides/slide151.xml"/><Relationship Id="rId194" Type="http://schemas.openxmlformats.org/officeDocument/2006/relationships/slide" Target="slides/slide193.xml"/><Relationship Id="rId208" Type="http://schemas.openxmlformats.org/officeDocument/2006/relationships/slide" Target="slides/slide207.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notesMaster" Target="notesMasters/notesMaster1.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presProps" Target="presProps.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viewProps" Target="viewProps.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6" Type="http://schemas.openxmlformats.org/officeDocument/2006/relationships/slide" Target="slides/slide5.xml"/><Relationship Id="rId238" Type="http://schemas.openxmlformats.org/officeDocument/2006/relationships/slide" Target="slides/slide237.xml"/><Relationship Id="rId291" Type="http://schemas.openxmlformats.org/officeDocument/2006/relationships/slide" Target="slides/slide290.xml"/><Relationship Id="rId305" Type="http://schemas.openxmlformats.org/officeDocument/2006/relationships/slide" Target="slides/slide304.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162" Type="http://schemas.openxmlformats.org/officeDocument/2006/relationships/slide" Target="slides/slide161.xml"/><Relationship Id="rId218" Type="http://schemas.openxmlformats.org/officeDocument/2006/relationships/slide" Target="slides/slide217.xml"/><Relationship Id="rId271" Type="http://schemas.openxmlformats.org/officeDocument/2006/relationships/slide" Target="slides/slide270.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173" Type="http://schemas.openxmlformats.org/officeDocument/2006/relationships/slide" Target="slides/slide172.xml"/><Relationship Id="rId229" Type="http://schemas.openxmlformats.org/officeDocument/2006/relationships/slide" Target="slides/slide2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3/15/2026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30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304.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3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317.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3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319.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0.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3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322.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323.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324.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3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326.xml.rels><?xml version="1.0" encoding="UTF-8" standalone="yes"?>
<Relationships xmlns="http://schemas.openxmlformats.org/package/2006/relationships"><Relationship Id="rId2" Type="http://schemas.openxmlformats.org/officeDocument/2006/relationships/slide" Target="../slides/slide328.xml"/><Relationship Id="rId1" Type="http://schemas.openxmlformats.org/officeDocument/2006/relationships/notesMaster" Target="../notesMasters/notesMaster1.xml"/></Relationships>
</file>

<file path=ppt/notesSlides/_rels/notesSlide3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9.xml"/><Relationship Id="rId1" Type="http://schemas.openxmlformats.org/officeDocument/2006/relationships/notesMaster" Target="../notesMasters/notesMaster1.xml"/></Relationships>
</file>

<file path=ppt/notesSlides/_rels/notesSlide3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0.xml"/><Relationship Id="rId1" Type="http://schemas.openxmlformats.org/officeDocument/2006/relationships/notesMaster" Target="../notesMasters/notesMaster1.xml"/></Relationships>
</file>

<file path=ppt/notesSlides/_rels/notesSlide329.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0.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331.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332.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3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5.xml"/><Relationship Id="rId1" Type="http://schemas.openxmlformats.org/officeDocument/2006/relationships/notesMaster" Target="../notesMasters/notesMaster1.xml"/></Relationships>
</file>

<file path=ppt/notesSlides/_rels/notesSlide334.xml.rels><?xml version="1.0" encoding="UTF-8" standalone="yes"?>
<Relationships xmlns="http://schemas.openxmlformats.org/package/2006/relationships"><Relationship Id="rId2" Type="http://schemas.openxmlformats.org/officeDocument/2006/relationships/slide" Target="../slides/slide336.xml"/><Relationship Id="rId1" Type="http://schemas.openxmlformats.org/officeDocument/2006/relationships/notesMaster" Target="../notesMasters/notesMaster1.xml"/></Relationships>
</file>

<file path=ppt/notesSlides/_rels/notesSlide3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7.xml"/><Relationship Id="rId1" Type="http://schemas.openxmlformats.org/officeDocument/2006/relationships/notesMaster" Target="../notesMasters/notesMaster1.xml"/></Relationships>
</file>

<file path=ppt/notesSlides/_rels/notesSlide336.xml.rels><?xml version="1.0" encoding="UTF-8" standalone="yes"?>
<Relationships xmlns="http://schemas.openxmlformats.org/package/2006/relationships"><Relationship Id="rId2" Type="http://schemas.openxmlformats.org/officeDocument/2006/relationships/slide" Target="../slides/slide3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24629389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400EE-1B14-25B8-A698-03AF47DECE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D5239A-C281-4AF2-4D1A-02ED54B5DB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DF5361-9BAD-A6AA-84B0-8407B441D6D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1461B53-878A-7D0C-E58A-557D8715D025}"/>
              </a:ext>
            </a:extLst>
          </p:cNvPr>
          <p:cNvSpPr>
            <a:spLocks noGrp="1"/>
          </p:cNvSpPr>
          <p:nvPr>
            <p:ph type="sldNum" sz="quarter" idx="5"/>
          </p:nvPr>
        </p:nvSpPr>
        <p:spPr/>
        <p:txBody>
          <a:bodyPr/>
          <a:lstStyle/>
          <a:p>
            <a:fld id="{9C2EF98E-B6FF-4B4C-B348-1EB5D4EBDBF3}" type="slidenum">
              <a:rPr lang="en-US" smtClean="0"/>
              <a:t>10</a:t>
            </a:fld>
            <a:endParaRPr lang="en-US"/>
          </a:p>
        </p:txBody>
      </p:sp>
    </p:spTree>
    <p:extLst>
      <p:ext uri="{BB962C8B-B14F-4D97-AF65-F5344CB8AC3E}">
        <p14:creationId xmlns:p14="http://schemas.microsoft.com/office/powerpoint/2010/main" val="102207211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40DF3-BC37-70A4-74DC-49CCE3CA3F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E5FF09-7DF1-F97A-7754-BA8E08C808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AE62FF-CBC0-1F67-AC4F-DD8ECC51AFB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7612443-F554-6F75-D048-88CC262E9BAD}"/>
              </a:ext>
            </a:extLst>
          </p:cNvPr>
          <p:cNvSpPr>
            <a:spLocks noGrp="1"/>
          </p:cNvSpPr>
          <p:nvPr>
            <p:ph type="sldNum" sz="quarter" idx="5"/>
          </p:nvPr>
        </p:nvSpPr>
        <p:spPr/>
        <p:txBody>
          <a:bodyPr/>
          <a:lstStyle/>
          <a:p>
            <a:fld id="{9C2EF98E-B6FF-4B4C-B348-1EB5D4EBDBF3}" type="slidenum">
              <a:rPr lang="en-US" smtClean="0"/>
              <a:t>101</a:t>
            </a:fld>
            <a:endParaRPr lang="en-US"/>
          </a:p>
        </p:txBody>
      </p:sp>
    </p:spTree>
    <p:extLst>
      <p:ext uri="{BB962C8B-B14F-4D97-AF65-F5344CB8AC3E}">
        <p14:creationId xmlns:p14="http://schemas.microsoft.com/office/powerpoint/2010/main" val="411508456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95F7A-C7A7-F5D4-22B8-425B37803C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830A06-897E-2F82-FE73-FFE344CFA8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5727E5-5512-384B-27F8-54DE30455A3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868609B-1A39-11B8-E771-2534BE7D2B59}"/>
              </a:ext>
            </a:extLst>
          </p:cNvPr>
          <p:cNvSpPr>
            <a:spLocks noGrp="1"/>
          </p:cNvSpPr>
          <p:nvPr>
            <p:ph type="sldNum" sz="quarter" idx="5"/>
          </p:nvPr>
        </p:nvSpPr>
        <p:spPr/>
        <p:txBody>
          <a:bodyPr/>
          <a:lstStyle/>
          <a:p>
            <a:fld id="{9C2EF98E-B6FF-4B4C-B348-1EB5D4EBDBF3}" type="slidenum">
              <a:rPr lang="en-US" smtClean="0"/>
              <a:t>102</a:t>
            </a:fld>
            <a:endParaRPr lang="en-US"/>
          </a:p>
        </p:txBody>
      </p:sp>
    </p:spTree>
    <p:extLst>
      <p:ext uri="{BB962C8B-B14F-4D97-AF65-F5344CB8AC3E}">
        <p14:creationId xmlns:p14="http://schemas.microsoft.com/office/powerpoint/2010/main" val="93645522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EE27AD-85A7-2282-A91B-F3CF7CC129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575C56-5028-C944-8E80-31665B1B92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A2CF0F-6F9B-D9CA-0263-5319E622437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83FA83D-75BF-6AA4-CF50-4810C114C8CD}"/>
              </a:ext>
            </a:extLst>
          </p:cNvPr>
          <p:cNvSpPr>
            <a:spLocks noGrp="1"/>
          </p:cNvSpPr>
          <p:nvPr>
            <p:ph type="sldNum" sz="quarter" idx="5"/>
          </p:nvPr>
        </p:nvSpPr>
        <p:spPr/>
        <p:txBody>
          <a:bodyPr/>
          <a:lstStyle/>
          <a:p>
            <a:fld id="{9C2EF98E-B6FF-4B4C-B348-1EB5D4EBDBF3}" type="slidenum">
              <a:rPr lang="en-US" smtClean="0"/>
              <a:t>103</a:t>
            </a:fld>
            <a:endParaRPr lang="en-US"/>
          </a:p>
        </p:txBody>
      </p:sp>
    </p:spTree>
    <p:extLst>
      <p:ext uri="{BB962C8B-B14F-4D97-AF65-F5344CB8AC3E}">
        <p14:creationId xmlns:p14="http://schemas.microsoft.com/office/powerpoint/2010/main" val="321982445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71C859-C7DC-7D03-2E25-3430574463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76BB8A-766C-8F41-A02D-9B620F4B4F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A3F766-BE05-9567-312D-4599075E305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0C3B55E-C23F-988C-362C-B2937DD4F274}"/>
              </a:ext>
            </a:extLst>
          </p:cNvPr>
          <p:cNvSpPr>
            <a:spLocks noGrp="1"/>
          </p:cNvSpPr>
          <p:nvPr>
            <p:ph type="sldNum" sz="quarter" idx="5"/>
          </p:nvPr>
        </p:nvSpPr>
        <p:spPr/>
        <p:txBody>
          <a:bodyPr/>
          <a:lstStyle/>
          <a:p>
            <a:fld id="{9C2EF98E-B6FF-4B4C-B348-1EB5D4EBDBF3}" type="slidenum">
              <a:rPr lang="en-US" smtClean="0"/>
              <a:t>104</a:t>
            </a:fld>
            <a:endParaRPr lang="en-US"/>
          </a:p>
        </p:txBody>
      </p:sp>
    </p:spTree>
    <p:extLst>
      <p:ext uri="{BB962C8B-B14F-4D97-AF65-F5344CB8AC3E}">
        <p14:creationId xmlns:p14="http://schemas.microsoft.com/office/powerpoint/2010/main" val="218277694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2C8D2-87EE-FC56-185B-B57F65924B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EC34A4-1948-067A-71E2-991B07E9BA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59BFF1-A54B-6C03-A62B-5E0C5077207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490BC21-4825-3C8A-D4CA-29EA07EC1F0E}"/>
              </a:ext>
            </a:extLst>
          </p:cNvPr>
          <p:cNvSpPr>
            <a:spLocks noGrp="1"/>
          </p:cNvSpPr>
          <p:nvPr>
            <p:ph type="sldNum" sz="quarter" idx="5"/>
          </p:nvPr>
        </p:nvSpPr>
        <p:spPr/>
        <p:txBody>
          <a:bodyPr/>
          <a:lstStyle/>
          <a:p>
            <a:fld id="{9C2EF98E-B6FF-4B4C-B348-1EB5D4EBDBF3}" type="slidenum">
              <a:rPr lang="en-US" smtClean="0"/>
              <a:t>105</a:t>
            </a:fld>
            <a:endParaRPr lang="en-US"/>
          </a:p>
        </p:txBody>
      </p:sp>
    </p:spTree>
    <p:extLst>
      <p:ext uri="{BB962C8B-B14F-4D97-AF65-F5344CB8AC3E}">
        <p14:creationId xmlns:p14="http://schemas.microsoft.com/office/powerpoint/2010/main" val="296347810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64E808-A325-47EA-F40A-E28D21B876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0F481A-8C31-FE4C-E53E-5CE6F2450B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E7493F-54D3-1490-F502-66EA2F791FF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89174A2-0294-1C7D-1E05-F51358F806C2}"/>
              </a:ext>
            </a:extLst>
          </p:cNvPr>
          <p:cNvSpPr>
            <a:spLocks noGrp="1"/>
          </p:cNvSpPr>
          <p:nvPr>
            <p:ph type="sldNum" sz="quarter" idx="5"/>
          </p:nvPr>
        </p:nvSpPr>
        <p:spPr/>
        <p:txBody>
          <a:bodyPr/>
          <a:lstStyle/>
          <a:p>
            <a:fld id="{9C2EF98E-B6FF-4B4C-B348-1EB5D4EBDBF3}" type="slidenum">
              <a:rPr lang="en-US" smtClean="0"/>
              <a:t>106</a:t>
            </a:fld>
            <a:endParaRPr lang="en-US"/>
          </a:p>
        </p:txBody>
      </p:sp>
    </p:spTree>
    <p:extLst>
      <p:ext uri="{BB962C8B-B14F-4D97-AF65-F5344CB8AC3E}">
        <p14:creationId xmlns:p14="http://schemas.microsoft.com/office/powerpoint/2010/main" val="71075080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D548C-1513-DD9F-1B44-398E4BF6B0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EC9378-2001-E489-A023-025F82A6E1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3A464B-24F9-8277-BCA8-D4CD279B7AE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E8478E9-AFC9-D4DC-26C2-57CCFC037514}"/>
              </a:ext>
            </a:extLst>
          </p:cNvPr>
          <p:cNvSpPr>
            <a:spLocks noGrp="1"/>
          </p:cNvSpPr>
          <p:nvPr>
            <p:ph type="sldNum" sz="quarter" idx="5"/>
          </p:nvPr>
        </p:nvSpPr>
        <p:spPr/>
        <p:txBody>
          <a:bodyPr/>
          <a:lstStyle/>
          <a:p>
            <a:fld id="{9C2EF98E-B6FF-4B4C-B348-1EB5D4EBDBF3}" type="slidenum">
              <a:rPr lang="en-US" smtClean="0"/>
              <a:t>107</a:t>
            </a:fld>
            <a:endParaRPr lang="en-US"/>
          </a:p>
        </p:txBody>
      </p:sp>
    </p:spTree>
    <p:extLst>
      <p:ext uri="{BB962C8B-B14F-4D97-AF65-F5344CB8AC3E}">
        <p14:creationId xmlns:p14="http://schemas.microsoft.com/office/powerpoint/2010/main" val="187455545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4A7049-936D-4753-A5F9-589266DA19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113954-5C02-0321-4D40-73289B8E93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EEECFA-AAD5-01C3-3CFD-E270D09D8F74}"/>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5A3D2826-5849-E05A-82E1-863EA2665B98}"/>
              </a:ext>
            </a:extLst>
          </p:cNvPr>
          <p:cNvSpPr>
            <a:spLocks noGrp="1"/>
          </p:cNvSpPr>
          <p:nvPr>
            <p:ph type="sldNum" sz="quarter" idx="5"/>
          </p:nvPr>
        </p:nvSpPr>
        <p:spPr/>
        <p:txBody>
          <a:bodyPr/>
          <a:lstStyle/>
          <a:p>
            <a:fld id="{9C2EF98E-B6FF-4B4C-B348-1EB5D4EBDBF3}" type="slidenum">
              <a:rPr lang="en-US" smtClean="0"/>
              <a:t>108</a:t>
            </a:fld>
            <a:endParaRPr lang="en-US"/>
          </a:p>
        </p:txBody>
      </p:sp>
    </p:spTree>
    <p:extLst>
      <p:ext uri="{BB962C8B-B14F-4D97-AF65-F5344CB8AC3E}">
        <p14:creationId xmlns:p14="http://schemas.microsoft.com/office/powerpoint/2010/main" val="426800647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324D6-A76D-D218-2419-6F2882F798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84DF56-D3A0-5ECF-6CD0-CB35AED294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47A588-F806-DE9B-0839-E977EDEF93E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5A4B943-1C8C-28B4-0EA4-4A75DC402EDB}"/>
              </a:ext>
            </a:extLst>
          </p:cNvPr>
          <p:cNvSpPr>
            <a:spLocks noGrp="1"/>
          </p:cNvSpPr>
          <p:nvPr>
            <p:ph type="sldNum" sz="quarter" idx="5"/>
          </p:nvPr>
        </p:nvSpPr>
        <p:spPr/>
        <p:txBody>
          <a:bodyPr/>
          <a:lstStyle/>
          <a:p>
            <a:fld id="{9C2EF98E-B6FF-4B4C-B348-1EB5D4EBDBF3}" type="slidenum">
              <a:rPr lang="en-US" smtClean="0"/>
              <a:t>109</a:t>
            </a:fld>
            <a:endParaRPr lang="en-US"/>
          </a:p>
        </p:txBody>
      </p:sp>
    </p:spTree>
    <p:extLst>
      <p:ext uri="{BB962C8B-B14F-4D97-AF65-F5344CB8AC3E}">
        <p14:creationId xmlns:p14="http://schemas.microsoft.com/office/powerpoint/2010/main" val="169743971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D19C58-E80F-182F-7528-CADB8C1F04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6CE40A-AC51-07AF-E5C8-DD2AD58B05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89A508-4710-67DA-D3A6-0D4C401BE66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FA8E5DF-F469-C126-3E73-E88A153FB051}"/>
              </a:ext>
            </a:extLst>
          </p:cNvPr>
          <p:cNvSpPr>
            <a:spLocks noGrp="1"/>
          </p:cNvSpPr>
          <p:nvPr>
            <p:ph type="sldNum" sz="quarter" idx="5"/>
          </p:nvPr>
        </p:nvSpPr>
        <p:spPr/>
        <p:txBody>
          <a:bodyPr/>
          <a:lstStyle/>
          <a:p>
            <a:fld id="{9C2EF98E-B6FF-4B4C-B348-1EB5D4EBDBF3}" type="slidenum">
              <a:rPr lang="en-US" smtClean="0"/>
              <a:t>110</a:t>
            </a:fld>
            <a:endParaRPr lang="en-US"/>
          </a:p>
        </p:txBody>
      </p:sp>
    </p:spTree>
    <p:extLst>
      <p:ext uri="{BB962C8B-B14F-4D97-AF65-F5344CB8AC3E}">
        <p14:creationId xmlns:p14="http://schemas.microsoft.com/office/powerpoint/2010/main" val="4005505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92F544-44E3-5F94-70CE-7501FFE12B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FBB73D-1590-10F4-610E-CC85A757B9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B368FA-7E18-23C6-66DB-16129D116D0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7A69CE8-45A2-EF33-29BC-FDF0504F7306}"/>
              </a:ext>
            </a:extLst>
          </p:cNvPr>
          <p:cNvSpPr>
            <a:spLocks noGrp="1"/>
          </p:cNvSpPr>
          <p:nvPr>
            <p:ph type="sldNum" sz="quarter" idx="5"/>
          </p:nvPr>
        </p:nvSpPr>
        <p:spPr/>
        <p:txBody>
          <a:bodyPr/>
          <a:lstStyle/>
          <a:p>
            <a:fld id="{9C2EF98E-B6FF-4B4C-B348-1EB5D4EBDBF3}" type="slidenum">
              <a:rPr lang="en-US" smtClean="0"/>
              <a:t>11</a:t>
            </a:fld>
            <a:endParaRPr lang="en-US"/>
          </a:p>
        </p:txBody>
      </p:sp>
    </p:spTree>
    <p:extLst>
      <p:ext uri="{BB962C8B-B14F-4D97-AF65-F5344CB8AC3E}">
        <p14:creationId xmlns:p14="http://schemas.microsoft.com/office/powerpoint/2010/main" val="221622842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1EE30A-B3B8-944D-F7B6-BD4C2653CC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11FCEB-8CB1-A6D7-6D18-7CD7F6EC55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74B40E-3B1A-4768-CD0B-DCC3A3EC787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4C8A56D-435E-7E60-0E71-21AF98B3F236}"/>
              </a:ext>
            </a:extLst>
          </p:cNvPr>
          <p:cNvSpPr>
            <a:spLocks noGrp="1"/>
          </p:cNvSpPr>
          <p:nvPr>
            <p:ph type="sldNum" sz="quarter" idx="5"/>
          </p:nvPr>
        </p:nvSpPr>
        <p:spPr/>
        <p:txBody>
          <a:bodyPr/>
          <a:lstStyle/>
          <a:p>
            <a:fld id="{9C2EF98E-B6FF-4B4C-B348-1EB5D4EBDBF3}" type="slidenum">
              <a:rPr lang="en-US" smtClean="0"/>
              <a:t>111</a:t>
            </a:fld>
            <a:endParaRPr lang="en-US"/>
          </a:p>
        </p:txBody>
      </p:sp>
    </p:spTree>
    <p:extLst>
      <p:ext uri="{BB962C8B-B14F-4D97-AF65-F5344CB8AC3E}">
        <p14:creationId xmlns:p14="http://schemas.microsoft.com/office/powerpoint/2010/main" val="269913498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AB047-D535-CEA3-42C0-6CA7FBD68C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5A2722-ABE8-BFC9-F937-CF8D14423E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5B7C75-16F6-CC69-B140-4227E6D863C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E0EAC38-15C5-BF41-9570-A4F947079E71}"/>
              </a:ext>
            </a:extLst>
          </p:cNvPr>
          <p:cNvSpPr>
            <a:spLocks noGrp="1"/>
          </p:cNvSpPr>
          <p:nvPr>
            <p:ph type="sldNum" sz="quarter" idx="5"/>
          </p:nvPr>
        </p:nvSpPr>
        <p:spPr/>
        <p:txBody>
          <a:bodyPr/>
          <a:lstStyle/>
          <a:p>
            <a:fld id="{9C2EF98E-B6FF-4B4C-B348-1EB5D4EBDBF3}" type="slidenum">
              <a:rPr lang="en-US" smtClean="0"/>
              <a:t>112</a:t>
            </a:fld>
            <a:endParaRPr lang="en-US"/>
          </a:p>
        </p:txBody>
      </p:sp>
    </p:spTree>
    <p:extLst>
      <p:ext uri="{BB962C8B-B14F-4D97-AF65-F5344CB8AC3E}">
        <p14:creationId xmlns:p14="http://schemas.microsoft.com/office/powerpoint/2010/main" val="284956137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44930-3E15-ACD9-D82F-3694B50EE4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3ED09F-6A68-8764-C14C-4E4FFA6263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DBEFFF-3080-5A1A-2773-9BDA87D5721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C48A7D7-D35D-80CB-90E7-DA9CFF5D06B7}"/>
              </a:ext>
            </a:extLst>
          </p:cNvPr>
          <p:cNvSpPr>
            <a:spLocks noGrp="1"/>
          </p:cNvSpPr>
          <p:nvPr>
            <p:ph type="sldNum" sz="quarter" idx="5"/>
          </p:nvPr>
        </p:nvSpPr>
        <p:spPr/>
        <p:txBody>
          <a:bodyPr/>
          <a:lstStyle/>
          <a:p>
            <a:fld id="{9C2EF98E-B6FF-4B4C-B348-1EB5D4EBDBF3}" type="slidenum">
              <a:rPr lang="en-US" smtClean="0"/>
              <a:t>113</a:t>
            </a:fld>
            <a:endParaRPr lang="en-US"/>
          </a:p>
        </p:txBody>
      </p:sp>
    </p:spTree>
    <p:extLst>
      <p:ext uri="{BB962C8B-B14F-4D97-AF65-F5344CB8AC3E}">
        <p14:creationId xmlns:p14="http://schemas.microsoft.com/office/powerpoint/2010/main" val="183351057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154A3-47B0-774E-3DFD-815C9EB9AF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064837-A046-53F5-B900-C3D4739FC0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B3FB58-E2FE-A364-99FD-C798C1241DE2}"/>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8AB07584-3B87-4C2E-6E43-9E01B8E1D9F0}"/>
              </a:ext>
            </a:extLst>
          </p:cNvPr>
          <p:cNvSpPr>
            <a:spLocks noGrp="1"/>
          </p:cNvSpPr>
          <p:nvPr>
            <p:ph type="sldNum" sz="quarter" idx="5"/>
          </p:nvPr>
        </p:nvSpPr>
        <p:spPr/>
        <p:txBody>
          <a:bodyPr/>
          <a:lstStyle/>
          <a:p>
            <a:fld id="{9C2EF98E-B6FF-4B4C-B348-1EB5D4EBDBF3}" type="slidenum">
              <a:rPr lang="en-US" smtClean="0"/>
              <a:t>114</a:t>
            </a:fld>
            <a:endParaRPr lang="en-US"/>
          </a:p>
        </p:txBody>
      </p:sp>
    </p:spTree>
    <p:extLst>
      <p:ext uri="{BB962C8B-B14F-4D97-AF65-F5344CB8AC3E}">
        <p14:creationId xmlns:p14="http://schemas.microsoft.com/office/powerpoint/2010/main" val="233159662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5C100-4C1C-5643-B43B-A69F15E8C5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594071-1498-CC3A-5822-19CE9A2F09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A0A902-838C-4F3F-BB7D-CE98D732B36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CB74E23-0399-ECBF-E370-FD25C8F00382}"/>
              </a:ext>
            </a:extLst>
          </p:cNvPr>
          <p:cNvSpPr>
            <a:spLocks noGrp="1"/>
          </p:cNvSpPr>
          <p:nvPr>
            <p:ph type="sldNum" sz="quarter" idx="5"/>
          </p:nvPr>
        </p:nvSpPr>
        <p:spPr/>
        <p:txBody>
          <a:bodyPr/>
          <a:lstStyle/>
          <a:p>
            <a:fld id="{9C2EF98E-B6FF-4B4C-B348-1EB5D4EBDBF3}" type="slidenum">
              <a:rPr lang="en-US" smtClean="0"/>
              <a:t>115</a:t>
            </a:fld>
            <a:endParaRPr lang="en-US"/>
          </a:p>
        </p:txBody>
      </p:sp>
    </p:spTree>
    <p:extLst>
      <p:ext uri="{BB962C8B-B14F-4D97-AF65-F5344CB8AC3E}">
        <p14:creationId xmlns:p14="http://schemas.microsoft.com/office/powerpoint/2010/main" val="308046683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4BB901-5C73-E87A-9618-0F24109EE0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816E73-D63A-0170-AFCB-BB69ED6393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46322F-584F-2523-32E4-3BD2E78D956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C96CA6A-838B-39CD-20C9-343369B91F98}"/>
              </a:ext>
            </a:extLst>
          </p:cNvPr>
          <p:cNvSpPr>
            <a:spLocks noGrp="1"/>
          </p:cNvSpPr>
          <p:nvPr>
            <p:ph type="sldNum" sz="quarter" idx="5"/>
          </p:nvPr>
        </p:nvSpPr>
        <p:spPr/>
        <p:txBody>
          <a:bodyPr/>
          <a:lstStyle/>
          <a:p>
            <a:fld id="{9C2EF98E-B6FF-4B4C-B348-1EB5D4EBDBF3}" type="slidenum">
              <a:rPr lang="en-US" smtClean="0"/>
              <a:t>116</a:t>
            </a:fld>
            <a:endParaRPr lang="en-US"/>
          </a:p>
        </p:txBody>
      </p:sp>
    </p:spTree>
    <p:extLst>
      <p:ext uri="{BB962C8B-B14F-4D97-AF65-F5344CB8AC3E}">
        <p14:creationId xmlns:p14="http://schemas.microsoft.com/office/powerpoint/2010/main" val="156219404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EAA366-D2D7-6D9B-EAB3-AB12B2E6BE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693389-9B66-BA8F-516A-BEE3E15A47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05A602-B6CC-8A28-CAE5-C5FE2E38D1D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9247166-9596-F84E-0FD5-C55676EA5C4F}"/>
              </a:ext>
            </a:extLst>
          </p:cNvPr>
          <p:cNvSpPr>
            <a:spLocks noGrp="1"/>
          </p:cNvSpPr>
          <p:nvPr>
            <p:ph type="sldNum" sz="quarter" idx="5"/>
          </p:nvPr>
        </p:nvSpPr>
        <p:spPr/>
        <p:txBody>
          <a:bodyPr/>
          <a:lstStyle/>
          <a:p>
            <a:fld id="{9C2EF98E-B6FF-4B4C-B348-1EB5D4EBDBF3}" type="slidenum">
              <a:rPr lang="en-US" smtClean="0"/>
              <a:t>117</a:t>
            </a:fld>
            <a:endParaRPr lang="en-US"/>
          </a:p>
        </p:txBody>
      </p:sp>
    </p:spTree>
    <p:extLst>
      <p:ext uri="{BB962C8B-B14F-4D97-AF65-F5344CB8AC3E}">
        <p14:creationId xmlns:p14="http://schemas.microsoft.com/office/powerpoint/2010/main" val="383315009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0C96B-69B4-474E-FBE3-C1A9828635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0D6568-DD5D-BBA9-90D0-AF1EAFBE0D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1E8688-AEE1-AE70-34C2-A60AE1F9A51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541E7A5-95BC-F347-E7E2-80687C53027E}"/>
              </a:ext>
            </a:extLst>
          </p:cNvPr>
          <p:cNvSpPr>
            <a:spLocks noGrp="1"/>
          </p:cNvSpPr>
          <p:nvPr>
            <p:ph type="sldNum" sz="quarter" idx="5"/>
          </p:nvPr>
        </p:nvSpPr>
        <p:spPr/>
        <p:txBody>
          <a:bodyPr/>
          <a:lstStyle/>
          <a:p>
            <a:fld id="{9C2EF98E-B6FF-4B4C-B348-1EB5D4EBDBF3}" type="slidenum">
              <a:rPr lang="en-US" smtClean="0"/>
              <a:t>118</a:t>
            </a:fld>
            <a:endParaRPr lang="en-US"/>
          </a:p>
        </p:txBody>
      </p:sp>
    </p:spTree>
    <p:extLst>
      <p:ext uri="{BB962C8B-B14F-4D97-AF65-F5344CB8AC3E}">
        <p14:creationId xmlns:p14="http://schemas.microsoft.com/office/powerpoint/2010/main" val="206815988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326636-B99A-8A2F-23B6-0E9B501C83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F7B61E-562E-40D8-FE07-270A19D619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13AF72-33A8-041A-E667-D1BA8B3F8A2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1392863-0321-9FC7-E542-55B77CA51311}"/>
              </a:ext>
            </a:extLst>
          </p:cNvPr>
          <p:cNvSpPr>
            <a:spLocks noGrp="1"/>
          </p:cNvSpPr>
          <p:nvPr>
            <p:ph type="sldNum" sz="quarter" idx="5"/>
          </p:nvPr>
        </p:nvSpPr>
        <p:spPr/>
        <p:txBody>
          <a:bodyPr/>
          <a:lstStyle/>
          <a:p>
            <a:fld id="{9C2EF98E-B6FF-4B4C-B348-1EB5D4EBDBF3}" type="slidenum">
              <a:rPr lang="en-US" smtClean="0"/>
              <a:t>119</a:t>
            </a:fld>
            <a:endParaRPr lang="en-US"/>
          </a:p>
        </p:txBody>
      </p:sp>
    </p:spTree>
    <p:extLst>
      <p:ext uri="{BB962C8B-B14F-4D97-AF65-F5344CB8AC3E}">
        <p14:creationId xmlns:p14="http://schemas.microsoft.com/office/powerpoint/2010/main" val="23684650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0CD766-80CF-CBEC-828B-5373F02979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385837-2637-8EB3-89FB-03B47616DE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F9C3BB-ED5F-9372-636A-C25A7C64782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EF1346A-4EE9-4406-01BA-709940A9587F}"/>
              </a:ext>
            </a:extLst>
          </p:cNvPr>
          <p:cNvSpPr>
            <a:spLocks noGrp="1"/>
          </p:cNvSpPr>
          <p:nvPr>
            <p:ph type="sldNum" sz="quarter" idx="5"/>
          </p:nvPr>
        </p:nvSpPr>
        <p:spPr/>
        <p:txBody>
          <a:bodyPr/>
          <a:lstStyle/>
          <a:p>
            <a:fld id="{9C2EF98E-B6FF-4B4C-B348-1EB5D4EBDBF3}" type="slidenum">
              <a:rPr lang="en-US" smtClean="0"/>
              <a:t>120</a:t>
            </a:fld>
            <a:endParaRPr lang="en-US"/>
          </a:p>
        </p:txBody>
      </p:sp>
    </p:spTree>
    <p:extLst>
      <p:ext uri="{BB962C8B-B14F-4D97-AF65-F5344CB8AC3E}">
        <p14:creationId xmlns:p14="http://schemas.microsoft.com/office/powerpoint/2010/main" val="15537792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17996-CA03-34BA-E60C-E0955D9191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D76B83-23EB-33A9-F4FF-DBA8761A83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8F2AC0-5C7B-B2E5-2101-D1B2B1A2937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6F9F84A-B9BC-3A96-6EEB-976C5BFF583D}"/>
              </a:ext>
            </a:extLst>
          </p:cNvPr>
          <p:cNvSpPr>
            <a:spLocks noGrp="1"/>
          </p:cNvSpPr>
          <p:nvPr>
            <p:ph type="sldNum" sz="quarter" idx="5"/>
          </p:nvPr>
        </p:nvSpPr>
        <p:spPr/>
        <p:txBody>
          <a:bodyPr/>
          <a:lstStyle/>
          <a:p>
            <a:fld id="{9C2EF98E-B6FF-4B4C-B348-1EB5D4EBDBF3}" type="slidenum">
              <a:rPr lang="en-US" smtClean="0"/>
              <a:t>12</a:t>
            </a:fld>
            <a:endParaRPr lang="en-US"/>
          </a:p>
        </p:txBody>
      </p:sp>
    </p:spTree>
    <p:extLst>
      <p:ext uri="{BB962C8B-B14F-4D97-AF65-F5344CB8AC3E}">
        <p14:creationId xmlns:p14="http://schemas.microsoft.com/office/powerpoint/2010/main" val="67572361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7CFE1-D78F-F17F-D2CC-1D7048C104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36065D-9837-04D6-8B0F-1AA69BAA66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261A4C-8B3C-D7FB-63BC-E47338654FBA}"/>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E306592D-D729-820A-CDD3-6403103923E6}"/>
              </a:ext>
            </a:extLst>
          </p:cNvPr>
          <p:cNvSpPr>
            <a:spLocks noGrp="1"/>
          </p:cNvSpPr>
          <p:nvPr>
            <p:ph type="sldNum" sz="quarter" idx="5"/>
          </p:nvPr>
        </p:nvSpPr>
        <p:spPr/>
        <p:txBody>
          <a:bodyPr/>
          <a:lstStyle/>
          <a:p>
            <a:fld id="{9C2EF98E-B6FF-4B4C-B348-1EB5D4EBDBF3}" type="slidenum">
              <a:rPr lang="en-US" smtClean="0"/>
              <a:t>121</a:t>
            </a:fld>
            <a:endParaRPr lang="en-US"/>
          </a:p>
        </p:txBody>
      </p:sp>
    </p:spTree>
    <p:extLst>
      <p:ext uri="{BB962C8B-B14F-4D97-AF65-F5344CB8AC3E}">
        <p14:creationId xmlns:p14="http://schemas.microsoft.com/office/powerpoint/2010/main" val="114676550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956FC1-A7CF-1539-4E6C-0C1A3121C4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7EE0DD-3619-ACC3-055D-134E08D66F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7C5163-E3FF-D471-C345-5D67059E444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0473012-AEBF-F33C-28EA-A5F8BB173A7E}"/>
              </a:ext>
            </a:extLst>
          </p:cNvPr>
          <p:cNvSpPr>
            <a:spLocks noGrp="1"/>
          </p:cNvSpPr>
          <p:nvPr>
            <p:ph type="sldNum" sz="quarter" idx="5"/>
          </p:nvPr>
        </p:nvSpPr>
        <p:spPr/>
        <p:txBody>
          <a:bodyPr/>
          <a:lstStyle/>
          <a:p>
            <a:fld id="{9C2EF98E-B6FF-4B4C-B348-1EB5D4EBDBF3}" type="slidenum">
              <a:rPr lang="en-US" smtClean="0"/>
              <a:t>122</a:t>
            </a:fld>
            <a:endParaRPr lang="en-US"/>
          </a:p>
        </p:txBody>
      </p:sp>
    </p:spTree>
    <p:extLst>
      <p:ext uri="{BB962C8B-B14F-4D97-AF65-F5344CB8AC3E}">
        <p14:creationId xmlns:p14="http://schemas.microsoft.com/office/powerpoint/2010/main" val="1728979986"/>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D4BC5-B904-A516-3C3C-9D9E2FA9EF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03C576-1F1D-0552-156F-F55BC7392A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AFB212-DF23-13D2-E473-8BDB9C95B4A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2C7808C-7EBF-FD3E-8F2A-1F59A190199A}"/>
              </a:ext>
            </a:extLst>
          </p:cNvPr>
          <p:cNvSpPr>
            <a:spLocks noGrp="1"/>
          </p:cNvSpPr>
          <p:nvPr>
            <p:ph type="sldNum" sz="quarter" idx="5"/>
          </p:nvPr>
        </p:nvSpPr>
        <p:spPr/>
        <p:txBody>
          <a:bodyPr/>
          <a:lstStyle/>
          <a:p>
            <a:fld id="{9C2EF98E-B6FF-4B4C-B348-1EB5D4EBDBF3}" type="slidenum">
              <a:rPr lang="en-US" smtClean="0"/>
              <a:t>123</a:t>
            </a:fld>
            <a:endParaRPr lang="en-US"/>
          </a:p>
        </p:txBody>
      </p:sp>
    </p:spTree>
    <p:extLst>
      <p:ext uri="{BB962C8B-B14F-4D97-AF65-F5344CB8AC3E}">
        <p14:creationId xmlns:p14="http://schemas.microsoft.com/office/powerpoint/2010/main" val="159097537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23404B-A642-4429-E176-AE45F4620F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E6B59C-993C-F811-C61B-2CBC07D2B0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350A51-F128-07E7-71D4-B3C5ABEFA26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694FBFE-71CE-A40A-C186-1C7FB2697323}"/>
              </a:ext>
            </a:extLst>
          </p:cNvPr>
          <p:cNvSpPr>
            <a:spLocks noGrp="1"/>
          </p:cNvSpPr>
          <p:nvPr>
            <p:ph type="sldNum" sz="quarter" idx="5"/>
          </p:nvPr>
        </p:nvSpPr>
        <p:spPr/>
        <p:txBody>
          <a:bodyPr/>
          <a:lstStyle/>
          <a:p>
            <a:fld id="{9C2EF98E-B6FF-4B4C-B348-1EB5D4EBDBF3}" type="slidenum">
              <a:rPr lang="en-US" smtClean="0"/>
              <a:t>124</a:t>
            </a:fld>
            <a:endParaRPr lang="en-US"/>
          </a:p>
        </p:txBody>
      </p:sp>
    </p:spTree>
    <p:extLst>
      <p:ext uri="{BB962C8B-B14F-4D97-AF65-F5344CB8AC3E}">
        <p14:creationId xmlns:p14="http://schemas.microsoft.com/office/powerpoint/2010/main" val="220240461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35C210-AA0F-E418-AD5B-01EDC6DFFF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B75B3F-80D2-5E56-5745-D2BEE29359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99843E-F061-C07D-3810-C4F9622D0C2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D555242-842F-214C-719C-3C2A444EE004}"/>
              </a:ext>
            </a:extLst>
          </p:cNvPr>
          <p:cNvSpPr>
            <a:spLocks noGrp="1"/>
          </p:cNvSpPr>
          <p:nvPr>
            <p:ph type="sldNum" sz="quarter" idx="5"/>
          </p:nvPr>
        </p:nvSpPr>
        <p:spPr/>
        <p:txBody>
          <a:bodyPr/>
          <a:lstStyle/>
          <a:p>
            <a:fld id="{9C2EF98E-B6FF-4B4C-B348-1EB5D4EBDBF3}" type="slidenum">
              <a:rPr lang="en-US" smtClean="0"/>
              <a:t>125</a:t>
            </a:fld>
            <a:endParaRPr lang="en-US"/>
          </a:p>
        </p:txBody>
      </p:sp>
    </p:spTree>
    <p:extLst>
      <p:ext uri="{BB962C8B-B14F-4D97-AF65-F5344CB8AC3E}">
        <p14:creationId xmlns:p14="http://schemas.microsoft.com/office/powerpoint/2010/main" val="233474299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80382D-2246-2B62-9F4F-9A7380408F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A10D34-86E7-778B-CC3E-67BED64766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9DA29C-1CA7-6240-16C6-4E7657582E1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D7C0A40-C57A-BF61-DBD6-6D76B50EE894}"/>
              </a:ext>
            </a:extLst>
          </p:cNvPr>
          <p:cNvSpPr>
            <a:spLocks noGrp="1"/>
          </p:cNvSpPr>
          <p:nvPr>
            <p:ph type="sldNum" sz="quarter" idx="5"/>
          </p:nvPr>
        </p:nvSpPr>
        <p:spPr/>
        <p:txBody>
          <a:bodyPr/>
          <a:lstStyle/>
          <a:p>
            <a:fld id="{9C2EF98E-B6FF-4B4C-B348-1EB5D4EBDBF3}" type="slidenum">
              <a:rPr lang="en-US" smtClean="0"/>
              <a:t>126</a:t>
            </a:fld>
            <a:endParaRPr lang="en-US"/>
          </a:p>
        </p:txBody>
      </p:sp>
    </p:spTree>
    <p:extLst>
      <p:ext uri="{BB962C8B-B14F-4D97-AF65-F5344CB8AC3E}">
        <p14:creationId xmlns:p14="http://schemas.microsoft.com/office/powerpoint/2010/main" val="415325949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2D1484-FFAF-2222-A0F3-07751521D0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784E8A-B7B5-6D84-EC4C-72AB61B30E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D608B9-70B3-1D39-D44C-AB21C582262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073AD6B-8032-DFAE-DFFB-BCC3F38D5708}"/>
              </a:ext>
            </a:extLst>
          </p:cNvPr>
          <p:cNvSpPr>
            <a:spLocks noGrp="1"/>
          </p:cNvSpPr>
          <p:nvPr>
            <p:ph type="sldNum" sz="quarter" idx="5"/>
          </p:nvPr>
        </p:nvSpPr>
        <p:spPr/>
        <p:txBody>
          <a:bodyPr/>
          <a:lstStyle/>
          <a:p>
            <a:fld id="{9C2EF98E-B6FF-4B4C-B348-1EB5D4EBDBF3}" type="slidenum">
              <a:rPr lang="en-US" smtClean="0"/>
              <a:t>127</a:t>
            </a:fld>
            <a:endParaRPr lang="en-US"/>
          </a:p>
        </p:txBody>
      </p:sp>
    </p:spTree>
    <p:extLst>
      <p:ext uri="{BB962C8B-B14F-4D97-AF65-F5344CB8AC3E}">
        <p14:creationId xmlns:p14="http://schemas.microsoft.com/office/powerpoint/2010/main" val="108959225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86268-45E6-CD08-C875-184BDCF63F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0BEE7A-3B13-B2B7-1439-0A12E65C91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889859-CCF0-68E7-7656-C59A28503D6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17DF154-0946-AFE9-977C-8F7C37BC3175}"/>
              </a:ext>
            </a:extLst>
          </p:cNvPr>
          <p:cNvSpPr>
            <a:spLocks noGrp="1"/>
          </p:cNvSpPr>
          <p:nvPr>
            <p:ph type="sldNum" sz="quarter" idx="5"/>
          </p:nvPr>
        </p:nvSpPr>
        <p:spPr/>
        <p:txBody>
          <a:bodyPr/>
          <a:lstStyle/>
          <a:p>
            <a:fld id="{9C2EF98E-B6FF-4B4C-B348-1EB5D4EBDBF3}" type="slidenum">
              <a:rPr lang="en-US" smtClean="0"/>
              <a:t>128</a:t>
            </a:fld>
            <a:endParaRPr lang="en-US"/>
          </a:p>
        </p:txBody>
      </p:sp>
    </p:spTree>
    <p:extLst>
      <p:ext uri="{BB962C8B-B14F-4D97-AF65-F5344CB8AC3E}">
        <p14:creationId xmlns:p14="http://schemas.microsoft.com/office/powerpoint/2010/main" val="275744003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65F7D-DD05-BAA5-1ECD-A219E72817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28F2C9-CB30-23C0-2C7B-52E074564C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1A8BB9-D3ED-65F9-5A44-D0586A40DF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307CFE7-80B0-FECA-02E7-B8ACF4AE203C}"/>
              </a:ext>
            </a:extLst>
          </p:cNvPr>
          <p:cNvSpPr>
            <a:spLocks noGrp="1"/>
          </p:cNvSpPr>
          <p:nvPr>
            <p:ph type="sldNum" sz="quarter" idx="5"/>
          </p:nvPr>
        </p:nvSpPr>
        <p:spPr/>
        <p:txBody>
          <a:bodyPr/>
          <a:lstStyle/>
          <a:p>
            <a:fld id="{9C2EF98E-B6FF-4B4C-B348-1EB5D4EBDBF3}" type="slidenum">
              <a:rPr lang="en-US" smtClean="0"/>
              <a:t>129</a:t>
            </a:fld>
            <a:endParaRPr lang="en-US"/>
          </a:p>
        </p:txBody>
      </p:sp>
    </p:spTree>
    <p:extLst>
      <p:ext uri="{BB962C8B-B14F-4D97-AF65-F5344CB8AC3E}">
        <p14:creationId xmlns:p14="http://schemas.microsoft.com/office/powerpoint/2010/main" val="296738920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2A4DD-560A-BF77-A65A-B343D11179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D27415-1FB8-EF94-08B6-5FB19A2BEB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06CEBF-6E68-0D1F-0AFA-372F089F66DD}"/>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DAEFF5FD-EBC2-8B97-1FF2-2DA0531FC221}"/>
              </a:ext>
            </a:extLst>
          </p:cNvPr>
          <p:cNvSpPr>
            <a:spLocks noGrp="1"/>
          </p:cNvSpPr>
          <p:nvPr>
            <p:ph type="sldNum" sz="quarter" idx="5"/>
          </p:nvPr>
        </p:nvSpPr>
        <p:spPr/>
        <p:txBody>
          <a:bodyPr/>
          <a:lstStyle/>
          <a:p>
            <a:fld id="{9C2EF98E-B6FF-4B4C-B348-1EB5D4EBDBF3}" type="slidenum">
              <a:rPr lang="en-US" smtClean="0"/>
              <a:t>130</a:t>
            </a:fld>
            <a:endParaRPr lang="en-US"/>
          </a:p>
        </p:txBody>
      </p:sp>
    </p:spTree>
    <p:extLst>
      <p:ext uri="{BB962C8B-B14F-4D97-AF65-F5344CB8AC3E}">
        <p14:creationId xmlns:p14="http://schemas.microsoft.com/office/powerpoint/2010/main" val="2783402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E8CDC-AD80-A261-352D-03A7B28A08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138BBB-2DFC-7AEE-6D5C-ED53C76F37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9AFD1D-94BC-AD05-2983-FE1686BC31D3}"/>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A0FBC3D6-035A-7167-48D0-568696B3B349}"/>
              </a:ext>
            </a:extLst>
          </p:cNvPr>
          <p:cNvSpPr>
            <a:spLocks noGrp="1"/>
          </p:cNvSpPr>
          <p:nvPr>
            <p:ph type="sldNum" sz="quarter" idx="5"/>
          </p:nvPr>
        </p:nvSpPr>
        <p:spPr/>
        <p:txBody>
          <a:bodyPr/>
          <a:lstStyle/>
          <a:p>
            <a:fld id="{9C2EF98E-B6FF-4B4C-B348-1EB5D4EBDBF3}" type="slidenum">
              <a:rPr lang="en-US" smtClean="0"/>
              <a:t>13</a:t>
            </a:fld>
            <a:endParaRPr lang="en-US"/>
          </a:p>
        </p:txBody>
      </p:sp>
    </p:spTree>
    <p:extLst>
      <p:ext uri="{BB962C8B-B14F-4D97-AF65-F5344CB8AC3E}">
        <p14:creationId xmlns:p14="http://schemas.microsoft.com/office/powerpoint/2010/main" val="400352542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80E4AE-1A79-812C-972E-8876E47F41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D953BF-B222-351B-C683-FFBEE3516A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B02351-834F-912A-132C-8678237B865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F4CC040-61E7-C3AC-51FF-215A254B8920}"/>
              </a:ext>
            </a:extLst>
          </p:cNvPr>
          <p:cNvSpPr>
            <a:spLocks noGrp="1"/>
          </p:cNvSpPr>
          <p:nvPr>
            <p:ph type="sldNum" sz="quarter" idx="5"/>
          </p:nvPr>
        </p:nvSpPr>
        <p:spPr/>
        <p:txBody>
          <a:bodyPr/>
          <a:lstStyle/>
          <a:p>
            <a:fld id="{9C2EF98E-B6FF-4B4C-B348-1EB5D4EBDBF3}" type="slidenum">
              <a:rPr lang="en-US" smtClean="0"/>
              <a:t>131</a:t>
            </a:fld>
            <a:endParaRPr lang="en-US"/>
          </a:p>
        </p:txBody>
      </p:sp>
    </p:spTree>
    <p:extLst>
      <p:ext uri="{BB962C8B-B14F-4D97-AF65-F5344CB8AC3E}">
        <p14:creationId xmlns:p14="http://schemas.microsoft.com/office/powerpoint/2010/main" val="273612936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F9AEF7-E0BF-9843-F9C4-118D55E3C0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36A4EE-348F-8E27-7705-09A081A8C6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1FAA4F-2A94-63E7-3BE6-41803C59A0C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15DE3A2-1CB0-F7AC-8921-8A83B4DE167D}"/>
              </a:ext>
            </a:extLst>
          </p:cNvPr>
          <p:cNvSpPr>
            <a:spLocks noGrp="1"/>
          </p:cNvSpPr>
          <p:nvPr>
            <p:ph type="sldNum" sz="quarter" idx="5"/>
          </p:nvPr>
        </p:nvSpPr>
        <p:spPr/>
        <p:txBody>
          <a:bodyPr/>
          <a:lstStyle/>
          <a:p>
            <a:fld id="{9C2EF98E-B6FF-4B4C-B348-1EB5D4EBDBF3}" type="slidenum">
              <a:rPr lang="en-US" smtClean="0"/>
              <a:t>132</a:t>
            </a:fld>
            <a:endParaRPr lang="en-US"/>
          </a:p>
        </p:txBody>
      </p:sp>
    </p:spTree>
    <p:extLst>
      <p:ext uri="{BB962C8B-B14F-4D97-AF65-F5344CB8AC3E}">
        <p14:creationId xmlns:p14="http://schemas.microsoft.com/office/powerpoint/2010/main" val="351993146"/>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B7106D-C758-D98B-5D71-D22F15D852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49303E-7BC7-E8B8-8E23-82D32032A1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80ED89-EC86-CB60-2618-B365FD6501F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17B433D-F65E-08FD-71DC-71BC9EE24193}"/>
              </a:ext>
            </a:extLst>
          </p:cNvPr>
          <p:cNvSpPr>
            <a:spLocks noGrp="1"/>
          </p:cNvSpPr>
          <p:nvPr>
            <p:ph type="sldNum" sz="quarter" idx="5"/>
          </p:nvPr>
        </p:nvSpPr>
        <p:spPr/>
        <p:txBody>
          <a:bodyPr/>
          <a:lstStyle/>
          <a:p>
            <a:fld id="{9C2EF98E-B6FF-4B4C-B348-1EB5D4EBDBF3}" type="slidenum">
              <a:rPr lang="en-US" smtClean="0"/>
              <a:t>133</a:t>
            </a:fld>
            <a:endParaRPr lang="en-US"/>
          </a:p>
        </p:txBody>
      </p:sp>
    </p:spTree>
    <p:extLst>
      <p:ext uri="{BB962C8B-B14F-4D97-AF65-F5344CB8AC3E}">
        <p14:creationId xmlns:p14="http://schemas.microsoft.com/office/powerpoint/2010/main" val="185156477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51269-0504-9934-3C48-6DC20CCD7D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C7D54F-FACD-6884-37F1-2065D08A13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F21CBD-4C7B-A3FB-FAEF-9D316F75CD4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874C27F-9085-781A-0B3E-60D00E2C409C}"/>
              </a:ext>
            </a:extLst>
          </p:cNvPr>
          <p:cNvSpPr>
            <a:spLocks noGrp="1"/>
          </p:cNvSpPr>
          <p:nvPr>
            <p:ph type="sldNum" sz="quarter" idx="5"/>
          </p:nvPr>
        </p:nvSpPr>
        <p:spPr/>
        <p:txBody>
          <a:bodyPr/>
          <a:lstStyle/>
          <a:p>
            <a:fld id="{9C2EF98E-B6FF-4B4C-B348-1EB5D4EBDBF3}" type="slidenum">
              <a:rPr lang="en-US" smtClean="0"/>
              <a:t>134</a:t>
            </a:fld>
            <a:endParaRPr lang="en-US"/>
          </a:p>
        </p:txBody>
      </p:sp>
    </p:spTree>
    <p:extLst>
      <p:ext uri="{BB962C8B-B14F-4D97-AF65-F5344CB8AC3E}">
        <p14:creationId xmlns:p14="http://schemas.microsoft.com/office/powerpoint/2010/main" val="233320928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23BD5-2AC7-C525-0B05-C8C760767D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9EC1E3-446E-5507-BF24-BF28BFBA99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D6AEC0-39DD-9450-0A45-01099428AE8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F68FAA3-5D8F-115E-53BC-1AEDCCBFBFA8}"/>
              </a:ext>
            </a:extLst>
          </p:cNvPr>
          <p:cNvSpPr>
            <a:spLocks noGrp="1"/>
          </p:cNvSpPr>
          <p:nvPr>
            <p:ph type="sldNum" sz="quarter" idx="5"/>
          </p:nvPr>
        </p:nvSpPr>
        <p:spPr/>
        <p:txBody>
          <a:bodyPr/>
          <a:lstStyle/>
          <a:p>
            <a:fld id="{9C2EF98E-B6FF-4B4C-B348-1EB5D4EBDBF3}" type="slidenum">
              <a:rPr lang="en-US" smtClean="0"/>
              <a:t>135</a:t>
            </a:fld>
            <a:endParaRPr lang="en-US"/>
          </a:p>
        </p:txBody>
      </p:sp>
    </p:spTree>
    <p:extLst>
      <p:ext uri="{BB962C8B-B14F-4D97-AF65-F5344CB8AC3E}">
        <p14:creationId xmlns:p14="http://schemas.microsoft.com/office/powerpoint/2010/main" val="470625864"/>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13607-FD8B-D696-07DD-824ECDC298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18728E-F20E-1698-84C3-06D8EBE0FA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D4C2E2-6A81-BD34-ACD4-C4341B288F3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58D5E18-425F-16A1-21E1-6E8E64A0C480}"/>
              </a:ext>
            </a:extLst>
          </p:cNvPr>
          <p:cNvSpPr>
            <a:spLocks noGrp="1"/>
          </p:cNvSpPr>
          <p:nvPr>
            <p:ph type="sldNum" sz="quarter" idx="5"/>
          </p:nvPr>
        </p:nvSpPr>
        <p:spPr/>
        <p:txBody>
          <a:bodyPr/>
          <a:lstStyle/>
          <a:p>
            <a:fld id="{9C2EF98E-B6FF-4B4C-B348-1EB5D4EBDBF3}" type="slidenum">
              <a:rPr lang="en-US" smtClean="0"/>
              <a:t>136</a:t>
            </a:fld>
            <a:endParaRPr lang="en-US"/>
          </a:p>
        </p:txBody>
      </p:sp>
    </p:spTree>
    <p:extLst>
      <p:ext uri="{BB962C8B-B14F-4D97-AF65-F5344CB8AC3E}">
        <p14:creationId xmlns:p14="http://schemas.microsoft.com/office/powerpoint/2010/main" val="138773490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DDDDD-7C3C-960F-4399-9EAEAC0CB8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D5AB27-1B45-FA7A-8CB2-AB1E506C45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45FC90-E236-6572-DC0D-C2870457CB13}"/>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E50FAA65-C9FA-38E3-E227-D77C5657CFB2}"/>
              </a:ext>
            </a:extLst>
          </p:cNvPr>
          <p:cNvSpPr>
            <a:spLocks noGrp="1"/>
          </p:cNvSpPr>
          <p:nvPr>
            <p:ph type="sldNum" sz="quarter" idx="5"/>
          </p:nvPr>
        </p:nvSpPr>
        <p:spPr/>
        <p:txBody>
          <a:bodyPr/>
          <a:lstStyle/>
          <a:p>
            <a:fld id="{9C2EF98E-B6FF-4B4C-B348-1EB5D4EBDBF3}" type="slidenum">
              <a:rPr lang="en-US" smtClean="0"/>
              <a:t>137</a:t>
            </a:fld>
            <a:endParaRPr lang="en-US"/>
          </a:p>
        </p:txBody>
      </p:sp>
    </p:spTree>
    <p:extLst>
      <p:ext uri="{BB962C8B-B14F-4D97-AF65-F5344CB8AC3E}">
        <p14:creationId xmlns:p14="http://schemas.microsoft.com/office/powerpoint/2010/main" val="392727801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7F4E85-1026-5025-9730-E5C2B4141C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4D4314-6E52-5545-87A4-401B1B5472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2CF8EF-E693-7240-489D-5BD9B4B2907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9C61D45-4EAB-11FB-5FCB-1D64F0900191}"/>
              </a:ext>
            </a:extLst>
          </p:cNvPr>
          <p:cNvSpPr>
            <a:spLocks noGrp="1"/>
          </p:cNvSpPr>
          <p:nvPr>
            <p:ph type="sldNum" sz="quarter" idx="5"/>
          </p:nvPr>
        </p:nvSpPr>
        <p:spPr/>
        <p:txBody>
          <a:bodyPr/>
          <a:lstStyle/>
          <a:p>
            <a:fld id="{9C2EF98E-B6FF-4B4C-B348-1EB5D4EBDBF3}" type="slidenum">
              <a:rPr lang="en-US" smtClean="0"/>
              <a:t>138</a:t>
            </a:fld>
            <a:endParaRPr lang="en-US"/>
          </a:p>
        </p:txBody>
      </p:sp>
    </p:spTree>
    <p:extLst>
      <p:ext uri="{BB962C8B-B14F-4D97-AF65-F5344CB8AC3E}">
        <p14:creationId xmlns:p14="http://schemas.microsoft.com/office/powerpoint/2010/main" val="156522742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1F2132-460A-45EA-EED8-E9B6F5CC95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9160FA-F39F-FA78-654B-D5B623C19E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8DF8C5-0A3D-2FF3-7E75-57431DB6102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26ABA9D-5762-9FBA-B292-4DC5E76D5B81}"/>
              </a:ext>
            </a:extLst>
          </p:cNvPr>
          <p:cNvSpPr>
            <a:spLocks noGrp="1"/>
          </p:cNvSpPr>
          <p:nvPr>
            <p:ph type="sldNum" sz="quarter" idx="5"/>
          </p:nvPr>
        </p:nvSpPr>
        <p:spPr/>
        <p:txBody>
          <a:bodyPr/>
          <a:lstStyle/>
          <a:p>
            <a:fld id="{9C2EF98E-B6FF-4B4C-B348-1EB5D4EBDBF3}" type="slidenum">
              <a:rPr lang="en-US" smtClean="0"/>
              <a:t>139</a:t>
            </a:fld>
            <a:endParaRPr lang="en-US"/>
          </a:p>
        </p:txBody>
      </p:sp>
    </p:spTree>
    <p:extLst>
      <p:ext uri="{BB962C8B-B14F-4D97-AF65-F5344CB8AC3E}">
        <p14:creationId xmlns:p14="http://schemas.microsoft.com/office/powerpoint/2010/main" val="4066502169"/>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FB2A3-6AFF-550D-1C59-47DA532CCA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C918AA-E0CC-7BAC-340A-1742A1C093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539FAF-30DA-8581-C948-A775916FD99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1525E66-86CA-77A3-32B2-7963BB7B4C0D}"/>
              </a:ext>
            </a:extLst>
          </p:cNvPr>
          <p:cNvSpPr>
            <a:spLocks noGrp="1"/>
          </p:cNvSpPr>
          <p:nvPr>
            <p:ph type="sldNum" sz="quarter" idx="5"/>
          </p:nvPr>
        </p:nvSpPr>
        <p:spPr/>
        <p:txBody>
          <a:bodyPr/>
          <a:lstStyle/>
          <a:p>
            <a:fld id="{9C2EF98E-B6FF-4B4C-B348-1EB5D4EBDBF3}" type="slidenum">
              <a:rPr lang="en-US" smtClean="0"/>
              <a:t>140</a:t>
            </a:fld>
            <a:endParaRPr lang="en-US"/>
          </a:p>
        </p:txBody>
      </p:sp>
    </p:spTree>
    <p:extLst>
      <p:ext uri="{BB962C8B-B14F-4D97-AF65-F5344CB8AC3E}">
        <p14:creationId xmlns:p14="http://schemas.microsoft.com/office/powerpoint/2010/main" val="1735729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3BBB0D-A5CE-BEEC-1525-1D0FD6E6AC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A1321B-2B0D-549F-40A9-9C0B2D965E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9B7DF4-AA35-9C28-CF79-456A3BFBA5E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F2DC3DF-C8DA-129C-A73E-6538D737AAB8}"/>
              </a:ext>
            </a:extLst>
          </p:cNvPr>
          <p:cNvSpPr>
            <a:spLocks noGrp="1"/>
          </p:cNvSpPr>
          <p:nvPr>
            <p:ph type="sldNum" sz="quarter" idx="5"/>
          </p:nvPr>
        </p:nvSpPr>
        <p:spPr/>
        <p:txBody>
          <a:bodyPr/>
          <a:lstStyle/>
          <a:p>
            <a:fld id="{9C2EF98E-B6FF-4B4C-B348-1EB5D4EBDBF3}" type="slidenum">
              <a:rPr lang="en-US" smtClean="0"/>
              <a:t>14</a:t>
            </a:fld>
            <a:endParaRPr lang="en-US"/>
          </a:p>
        </p:txBody>
      </p:sp>
    </p:spTree>
    <p:extLst>
      <p:ext uri="{BB962C8B-B14F-4D97-AF65-F5344CB8AC3E}">
        <p14:creationId xmlns:p14="http://schemas.microsoft.com/office/powerpoint/2010/main" val="163161213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216E0-A288-E8F1-98CA-F10B5916B1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77A6E1-507D-A8A7-FDF7-E3F2B7D88D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778DF5-E9EA-C4DA-1254-F7F4C7B8869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229A29A-F1DA-8570-CA2E-5FEF821014B4}"/>
              </a:ext>
            </a:extLst>
          </p:cNvPr>
          <p:cNvSpPr>
            <a:spLocks noGrp="1"/>
          </p:cNvSpPr>
          <p:nvPr>
            <p:ph type="sldNum" sz="quarter" idx="5"/>
          </p:nvPr>
        </p:nvSpPr>
        <p:spPr/>
        <p:txBody>
          <a:bodyPr/>
          <a:lstStyle/>
          <a:p>
            <a:fld id="{652F1279-6CE4-4169-83D3-4483097B6907}" type="slidenum">
              <a:rPr lang="en-US" smtClean="0"/>
              <a:t>142</a:t>
            </a:fld>
            <a:endParaRPr lang="en-US"/>
          </a:p>
        </p:txBody>
      </p:sp>
    </p:spTree>
    <p:extLst>
      <p:ext uri="{BB962C8B-B14F-4D97-AF65-F5344CB8AC3E}">
        <p14:creationId xmlns:p14="http://schemas.microsoft.com/office/powerpoint/2010/main" val="130598352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1D122C-7146-9F7C-5B78-2B7E2FEE5E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066507-1B63-4A1F-AF58-70DBD3F96C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163505-2D97-74BD-4AB0-2079E22CF77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23DF3C5-2293-2866-A032-7B4C91C17CDC}"/>
              </a:ext>
            </a:extLst>
          </p:cNvPr>
          <p:cNvSpPr>
            <a:spLocks noGrp="1"/>
          </p:cNvSpPr>
          <p:nvPr>
            <p:ph type="sldNum" sz="quarter" idx="5"/>
          </p:nvPr>
        </p:nvSpPr>
        <p:spPr/>
        <p:txBody>
          <a:bodyPr/>
          <a:lstStyle/>
          <a:p>
            <a:fld id="{652F1279-6CE4-4169-83D3-4483097B6907}" type="slidenum">
              <a:rPr lang="en-US" smtClean="0"/>
              <a:t>143</a:t>
            </a:fld>
            <a:endParaRPr lang="en-US"/>
          </a:p>
        </p:txBody>
      </p:sp>
    </p:spTree>
    <p:extLst>
      <p:ext uri="{BB962C8B-B14F-4D97-AF65-F5344CB8AC3E}">
        <p14:creationId xmlns:p14="http://schemas.microsoft.com/office/powerpoint/2010/main" val="2885299563"/>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3B1DCB-3BEA-E5BC-B53B-7A457C6710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FECE99-DCC3-589C-B623-2E071F43A5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CF26D5-59F8-33FD-F17F-3545BDC9486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63991A5-9E91-17AB-D0D6-2AF0874A3DEC}"/>
              </a:ext>
            </a:extLst>
          </p:cNvPr>
          <p:cNvSpPr>
            <a:spLocks noGrp="1"/>
          </p:cNvSpPr>
          <p:nvPr>
            <p:ph type="sldNum" sz="quarter" idx="5"/>
          </p:nvPr>
        </p:nvSpPr>
        <p:spPr/>
        <p:txBody>
          <a:bodyPr/>
          <a:lstStyle/>
          <a:p>
            <a:fld id="{652F1279-6CE4-4169-83D3-4483097B6907}" type="slidenum">
              <a:rPr lang="en-US" smtClean="0"/>
              <a:t>144</a:t>
            </a:fld>
            <a:endParaRPr lang="en-US"/>
          </a:p>
        </p:txBody>
      </p:sp>
    </p:spTree>
    <p:extLst>
      <p:ext uri="{BB962C8B-B14F-4D97-AF65-F5344CB8AC3E}">
        <p14:creationId xmlns:p14="http://schemas.microsoft.com/office/powerpoint/2010/main" val="88306064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5E645-DA61-8D2F-6AEB-7B2167753E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06AA5B-AF30-4EC6-7CAE-CD3A7706ED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E130A5-C0D9-7471-7213-770591148E9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B26FA5A-413D-B740-26FC-FEFD989F512D}"/>
              </a:ext>
            </a:extLst>
          </p:cNvPr>
          <p:cNvSpPr>
            <a:spLocks noGrp="1"/>
          </p:cNvSpPr>
          <p:nvPr>
            <p:ph type="sldNum" sz="quarter" idx="5"/>
          </p:nvPr>
        </p:nvSpPr>
        <p:spPr/>
        <p:txBody>
          <a:bodyPr/>
          <a:lstStyle/>
          <a:p>
            <a:fld id="{9C2EF98E-B6FF-4B4C-B348-1EB5D4EBDBF3}" type="slidenum">
              <a:rPr lang="en-US" smtClean="0"/>
              <a:t>145</a:t>
            </a:fld>
            <a:endParaRPr lang="en-US"/>
          </a:p>
        </p:txBody>
      </p:sp>
    </p:spTree>
    <p:extLst>
      <p:ext uri="{BB962C8B-B14F-4D97-AF65-F5344CB8AC3E}">
        <p14:creationId xmlns:p14="http://schemas.microsoft.com/office/powerpoint/2010/main" val="418236544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A2C1C-8BB6-BCE1-36A9-F14559CE2C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C7AECF-2D96-9E36-1F72-C91C9D6207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9366E9-5CF1-107A-C61E-D5649235805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075F84C-B2E3-22B5-7C47-47984F1FFBF5}"/>
              </a:ext>
            </a:extLst>
          </p:cNvPr>
          <p:cNvSpPr>
            <a:spLocks noGrp="1"/>
          </p:cNvSpPr>
          <p:nvPr>
            <p:ph type="sldNum" sz="quarter" idx="5"/>
          </p:nvPr>
        </p:nvSpPr>
        <p:spPr/>
        <p:txBody>
          <a:bodyPr/>
          <a:lstStyle/>
          <a:p>
            <a:fld id="{9C2EF98E-B6FF-4B4C-B348-1EB5D4EBDBF3}" type="slidenum">
              <a:rPr lang="en-US" smtClean="0"/>
              <a:t>146</a:t>
            </a:fld>
            <a:endParaRPr lang="en-US"/>
          </a:p>
        </p:txBody>
      </p:sp>
    </p:spTree>
    <p:extLst>
      <p:ext uri="{BB962C8B-B14F-4D97-AF65-F5344CB8AC3E}">
        <p14:creationId xmlns:p14="http://schemas.microsoft.com/office/powerpoint/2010/main" val="358120375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68DF0-72D4-B498-AFD5-C6A89A7EEB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B3E72E-BC89-21B1-C397-BF94901223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1D4026-B8E4-EA4F-31DE-25D14F2BA8C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FF10924-538C-18E3-DF2D-5A7CFB78F1C3}"/>
              </a:ext>
            </a:extLst>
          </p:cNvPr>
          <p:cNvSpPr>
            <a:spLocks noGrp="1"/>
          </p:cNvSpPr>
          <p:nvPr>
            <p:ph type="sldNum" sz="quarter" idx="5"/>
          </p:nvPr>
        </p:nvSpPr>
        <p:spPr/>
        <p:txBody>
          <a:bodyPr/>
          <a:lstStyle/>
          <a:p>
            <a:fld id="{9C2EF98E-B6FF-4B4C-B348-1EB5D4EBDBF3}" type="slidenum">
              <a:rPr lang="en-US" smtClean="0"/>
              <a:t>147</a:t>
            </a:fld>
            <a:endParaRPr lang="en-US"/>
          </a:p>
        </p:txBody>
      </p:sp>
    </p:spTree>
    <p:extLst>
      <p:ext uri="{BB962C8B-B14F-4D97-AF65-F5344CB8AC3E}">
        <p14:creationId xmlns:p14="http://schemas.microsoft.com/office/powerpoint/2010/main" val="1147670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BFBB28-AA8F-5EEC-F0EB-A6C473516D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8D7500-FFEC-7464-0C12-5E708B7731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6A0D62-5EE9-1D82-9C9E-94DFC52C54C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BF8CE76-09CE-8390-65BE-19A0460343C6}"/>
              </a:ext>
            </a:extLst>
          </p:cNvPr>
          <p:cNvSpPr>
            <a:spLocks noGrp="1"/>
          </p:cNvSpPr>
          <p:nvPr>
            <p:ph type="sldNum" sz="quarter" idx="5"/>
          </p:nvPr>
        </p:nvSpPr>
        <p:spPr/>
        <p:txBody>
          <a:bodyPr/>
          <a:lstStyle/>
          <a:p>
            <a:fld id="{9C2EF98E-B6FF-4B4C-B348-1EB5D4EBDBF3}" type="slidenum">
              <a:rPr lang="en-US" smtClean="0"/>
              <a:t>148</a:t>
            </a:fld>
            <a:endParaRPr lang="en-US"/>
          </a:p>
        </p:txBody>
      </p:sp>
    </p:spTree>
    <p:extLst>
      <p:ext uri="{BB962C8B-B14F-4D97-AF65-F5344CB8AC3E}">
        <p14:creationId xmlns:p14="http://schemas.microsoft.com/office/powerpoint/2010/main" val="189337051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D9D2AD-E04E-1EF9-0E8B-DDC698E5AE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D25685-F20E-A470-45A0-CC3C36BB5C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ADEC06-9936-5ED3-27C0-A27662774FF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9A0631F-C5A1-4272-2374-09976F438334}"/>
              </a:ext>
            </a:extLst>
          </p:cNvPr>
          <p:cNvSpPr>
            <a:spLocks noGrp="1"/>
          </p:cNvSpPr>
          <p:nvPr>
            <p:ph type="sldNum" sz="quarter" idx="5"/>
          </p:nvPr>
        </p:nvSpPr>
        <p:spPr/>
        <p:txBody>
          <a:bodyPr/>
          <a:lstStyle/>
          <a:p>
            <a:fld id="{9C2EF98E-B6FF-4B4C-B348-1EB5D4EBDBF3}" type="slidenum">
              <a:rPr lang="en-US" smtClean="0"/>
              <a:t>149</a:t>
            </a:fld>
            <a:endParaRPr lang="en-US"/>
          </a:p>
        </p:txBody>
      </p:sp>
    </p:spTree>
    <p:extLst>
      <p:ext uri="{BB962C8B-B14F-4D97-AF65-F5344CB8AC3E}">
        <p14:creationId xmlns:p14="http://schemas.microsoft.com/office/powerpoint/2010/main" val="352587755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52D8A-BF60-F42E-8A27-AD801C294B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49D020-48F7-8021-749F-8B378DDA9D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940CA1-1BC5-DB57-224A-3374A597D089}"/>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196CDCBE-A4C7-36AD-4AB4-0F895C3EB9C0}"/>
              </a:ext>
            </a:extLst>
          </p:cNvPr>
          <p:cNvSpPr>
            <a:spLocks noGrp="1"/>
          </p:cNvSpPr>
          <p:nvPr>
            <p:ph type="sldNum" sz="quarter" idx="5"/>
          </p:nvPr>
        </p:nvSpPr>
        <p:spPr/>
        <p:txBody>
          <a:bodyPr/>
          <a:lstStyle/>
          <a:p>
            <a:fld id="{9C2EF98E-B6FF-4B4C-B348-1EB5D4EBDBF3}" type="slidenum">
              <a:rPr lang="en-US" smtClean="0"/>
              <a:t>150</a:t>
            </a:fld>
            <a:endParaRPr lang="en-US"/>
          </a:p>
        </p:txBody>
      </p:sp>
    </p:spTree>
    <p:extLst>
      <p:ext uri="{BB962C8B-B14F-4D97-AF65-F5344CB8AC3E}">
        <p14:creationId xmlns:p14="http://schemas.microsoft.com/office/powerpoint/2010/main" val="1016038077"/>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8A115-5411-3472-8214-C532193394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F826E5-E76C-E627-B3E2-461ACE75CA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C7D6C8-3377-6D38-589B-E02795FB4CD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8885E67-4ED0-DB48-1A5A-8A1AE2165A91}"/>
              </a:ext>
            </a:extLst>
          </p:cNvPr>
          <p:cNvSpPr>
            <a:spLocks noGrp="1"/>
          </p:cNvSpPr>
          <p:nvPr>
            <p:ph type="sldNum" sz="quarter" idx="5"/>
          </p:nvPr>
        </p:nvSpPr>
        <p:spPr/>
        <p:txBody>
          <a:bodyPr/>
          <a:lstStyle/>
          <a:p>
            <a:fld id="{9C2EF98E-B6FF-4B4C-B348-1EB5D4EBDBF3}" type="slidenum">
              <a:rPr lang="en-US" smtClean="0"/>
              <a:t>151</a:t>
            </a:fld>
            <a:endParaRPr lang="en-US"/>
          </a:p>
        </p:txBody>
      </p:sp>
    </p:spTree>
    <p:extLst>
      <p:ext uri="{BB962C8B-B14F-4D97-AF65-F5344CB8AC3E}">
        <p14:creationId xmlns:p14="http://schemas.microsoft.com/office/powerpoint/2010/main" val="16707948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42954-4EB1-17CF-58D8-1A7A5B01F0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C299AB-25EC-121D-B4B3-89EA9DBEBB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6333D6-D7E3-9ECA-8477-FE184095695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F608370-DE31-75C4-89A2-9691B21FB214}"/>
              </a:ext>
            </a:extLst>
          </p:cNvPr>
          <p:cNvSpPr>
            <a:spLocks noGrp="1"/>
          </p:cNvSpPr>
          <p:nvPr>
            <p:ph type="sldNum" sz="quarter" idx="5"/>
          </p:nvPr>
        </p:nvSpPr>
        <p:spPr/>
        <p:txBody>
          <a:bodyPr/>
          <a:lstStyle/>
          <a:p>
            <a:fld id="{9C2EF98E-B6FF-4B4C-B348-1EB5D4EBDBF3}" type="slidenum">
              <a:rPr lang="en-US" smtClean="0"/>
              <a:t>15</a:t>
            </a:fld>
            <a:endParaRPr lang="en-US"/>
          </a:p>
        </p:txBody>
      </p:sp>
    </p:spTree>
    <p:extLst>
      <p:ext uri="{BB962C8B-B14F-4D97-AF65-F5344CB8AC3E}">
        <p14:creationId xmlns:p14="http://schemas.microsoft.com/office/powerpoint/2010/main" val="3097604368"/>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E75A42-80CF-9F35-6F4A-471DF75911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AA6F3A-AB13-AF6C-CD5F-1C3539CBF8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715377-4FB2-AAAD-CC8F-C05A21C9ED8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BB728DB-1CCC-B8CD-EE8B-8D1E7E999B8F}"/>
              </a:ext>
            </a:extLst>
          </p:cNvPr>
          <p:cNvSpPr>
            <a:spLocks noGrp="1"/>
          </p:cNvSpPr>
          <p:nvPr>
            <p:ph type="sldNum" sz="quarter" idx="5"/>
          </p:nvPr>
        </p:nvSpPr>
        <p:spPr/>
        <p:txBody>
          <a:bodyPr/>
          <a:lstStyle/>
          <a:p>
            <a:fld id="{9C2EF98E-B6FF-4B4C-B348-1EB5D4EBDBF3}" type="slidenum">
              <a:rPr lang="en-US" smtClean="0"/>
              <a:t>152</a:t>
            </a:fld>
            <a:endParaRPr lang="en-US"/>
          </a:p>
        </p:txBody>
      </p:sp>
    </p:spTree>
    <p:extLst>
      <p:ext uri="{BB962C8B-B14F-4D97-AF65-F5344CB8AC3E}">
        <p14:creationId xmlns:p14="http://schemas.microsoft.com/office/powerpoint/2010/main" val="66208718"/>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4CE6B2-AAA0-E681-7D9D-DB6331F1F4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6788E1-66F2-9D16-212F-79F975F9D7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64FAA6-482E-F417-D213-8DCDE86E480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53C1ECB-3144-CBEB-155C-650B50E4895E}"/>
              </a:ext>
            </a:extLst>
          </p:cNvPr>
          <p:cNvSpPr>
            <a:spLocks noGrp="1"/>
          </p:cNvSpPr>
          <p:nvPr>
            <p:ph type="sldNum" sz="quarter" idx="5"/>
          </p:nvPr>
        </p:nvSpPr>
        <p:spPr/>
        <p:txBody>
          <a:bodyPr/>
          <a:lstStyle/>
          <a:p>
            <a:fld id="{9C2EF98E-B6FF-4B4C-B348-1EB5D4EBDBF3}" type="slidenum">
              <a:rPr lang="en-US" smtClean="0"/>
              <a:t>153</a:t>
            </a:fld>
            <a:endParaRPr lang="en-US"/>
          </a:p>
        </p:txBody>
      </p:sp>
    </p:spTree>
    <p:extLst>
      <p:ext uri="{BB962C8B-B14F-4D97-AF65-F5344CB8AC3E}">
        <p14:creationId xmlns:p14="http://schemas.microsoft.com/office/powerpoint/2010/main" val="1268098102"/>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3F1C6-14EA-D3A1-FB39-B1BB999014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5DB62C-22D2-2CD6-993B-F461F5DE2E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DC54AF-E0AB-835C-2C0D-22FF6B174C9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D5FA0B5-9DBC-6D39-CC1E-42DEB1E820DD}"/>
              </a:ext>
            </a:extLst>
          </p:cNvPr>
          <p:cNvSpPr>
            <a:spLocks noGrp="1"/>
          </p:cNvSpPr>
          <p:nvPr>
            <p:ph type="sldNum" sz="quarter" idx="5"/>
          </p:nvPr>
        </p:nvSpPr>
        <p:spPr/>
        <p:txBody>
          <a:bodyPr/>
          <a:lstStyle/>
          <a:p>
            <a:fld id="{9C2EF98E-B6FF-4B4C-B348-1EB5D4EBDBF3}" type="slidenum">
              <a:rPr lang="en-US" smtClean="0"/>
              <a:t>154</a:t>
            </a:fld>
            <a:endParaRPr lang="en-US"/>
          </a:p>
        </p:txBody>
      </p:sp>
    </p:spTree>
    <p:extLst>
      <p:ext uri="{BB962C8B-B14F-4D97-AF65-F5344CB8AC3E}">
        <p14:creationId xmlns:p14="http://schemas.microsoft.com/office/powerpoint/2010/main" val="1253792398"/>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C0C90-5E17-23F1-A942-39B2A27C83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601DDF-A3CB-DA40-19F7-35AF28874B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29D82B-5F3D-619B-7B9D-9629A3B58D1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726818C-45A1-7375-369B-DF49378B7DD3}"/>
              </a:ext>
            </a:extLst>
          </p:cNvPr>
          <p:cNvSpPr>
            <a:spLocks noGrp="1"/>
          </p:cNvSpPr>
          <p:nvPr>
            <p:ph type="sldNum" sz="quarter" idx="5"/>
          </p:nvPr>
        </p:nvSpPr>
        <p:spPr/>
        <p:txBody>
          <a:bodyPr/>
          <a:lstStyle/>
          <a:p>
            <a:fld id="{9C2EF98E-B6FF-4B4C-B348-1EB5D4EBDBF3}" type="slidenum">
              <a:rPr lang="en-US" smtClean="0"/>
              <a:t>155</a:t>
            </a:fld>
            <a:endParaRPr lang="en-US"/>
          </a:p>
        </p:txBody>
      </p:sp>
    </p:spTree>
    <p:extLst>
      <p:ext uri="{BB962C8B-B14F-4D97-AF65-F5344CB8AC3E}">
        <p14:creationId xmlns:p14="http://schemas.microsoft.com/office/powerpoint/2010/main" val="3437719389"/>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CFCF7A-A56C-57FD-F792-7AA213E16E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0ADF09-6870-14C4-B627-6F88CC94F4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622863-FB04-4602-D8AB-45D1D087C36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E3DDEE5-47EC-78B2-5F18-08ACB2B244C8}"/>
              </a:ext>
            </a:extLst>
          </p:cNvPr>
          <p:cNvSpPr>
            <a:spLocks noGrp="1"/>
          </p:cNvSpPr>
          <p:nvPr>
            <p:ph type="sldNum" sz="quarter" idx="5"/>
          </p:nvPr>
        </p:nvSpPr>
        <p:spPr/>
        <p:txBody>
          <a:bodyPr/>
          <a:lstStyle/>
          <a:p>
            <a:fld id="{9C2EF98E-B6FF-4B4C-B348-1EB5D4EBDBF3}" type="slidenum">
              <a:rPr lang="en-US" smtClean="0"/>
              <a:t>156</a:t>
            </a:fld>
            <a:endParaRPr lang="en-US"/>
          </a:p>
        </p:txBody>
      </p:sp>
    </p:spTree>
    <p:extLst>
      <p:ext uri="{BB962C8B-B14F-4D97-AF65-F5344CB8AC3E}">
        <p14:creationId xmlns:p14="http://schemas.microsoft.com/office/powerpoint/2010/main" val="3262190615"/>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6CA3F-5A1E-819E-D9A0-6732A5B045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3D779B-163F-D121-7FFA-AE56AE3E74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47FC41-950A-AD44-1077-F601AD50EA8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6496634-F4DD-38EF-869C-FBD413791F9C}"/>
              </a:ext>
            </a:extLst>
          </p:cNvPr>
          <p:cNvSpPr>
            <a:spLocks noGrp="1"/>
          </p:cNvSpPr>
          <p:nvPr>
            <p:ph type="sldNum" sz="quarter" idx="5"/>
          </p:nvPr>
        </p:nvSpPr>
        <p:spPr/>
        <p:txBody>
          <a:bodyPr/>
          <a:lstStyle/>
          <a:p>
            <a:fld id="{9C2EF98E-B6FF-4B4C-B348-1EB5D4EBDBF3}" type="slidenum">
              <a:rPr lang="en-US" smtClean="0"/>
              <a:t>157</a:t>
            </a:fld>
            <a:endParaRPr lang="en-US"/>
          </a:p>
        </p:txBody>
      </p:sp>
    </p:spTree>
    <p:extLst>
      <p:ext uri="{BB962C8B-B14F-4D97-AF65-F5344CB8AC3E}">
        <p14:creationId xmlns:p14="http://schemas.microsoft.com/office/powerpoint/2010/main" val="3315449151"/>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02EA9-7F42-9C37-964B-E1ECAD1577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446940-4721-85EF-39CC-9EB034DECD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4E66D2-10E1-9A7C-6624-8D6B0FB0957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22EDD39-62DF-5E5C-53BE-12BC9083C42B}"/>
              </a:ext>
            </a:extLst>
          </p:cNvPr>
          <p:cNvSpPr>
            <a:spLocks noGrp="1"/>
          </p:cNvSpPr>
          <p:nvPr>
            <p:ph type="sldNum" sz="quarter" idx="5"/>
          </p:nvPr>
        </p:nvSpPr>
        <p:spPr/>
        <p:txBody>
          <a:bodyPr/>
          <a:lstStyle/>
          <a:p>
            <a:fld id="{9C2EF98E-B6FF-4B4C-B348-1EB5D4EBDBF3}" type="slidenum">
              <a:rPr lang="en-US" smtClean="0"/>
              <a:t>158</a:t>
            </a:fld>
            <a:endParaRPr lang="en-US"/>
          </a:p>
        </p:txBody>
      </p:sp>
    </p:spTree>
    <p:extLst>
      <p:ext uri="{BB962C8B-B14F-4D97-AF65-F5344CB8AC3E}">
        <p14:creationId xmlns:p14="http://schemas.microsoft.com/office/powerpoint/2010/main" val="4187700213"/>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EF74F-DF92-57C7-C51C-956FDFD898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79CAD2-610F-5663-1442-C6985CFB43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E21F64-FA06-BD24-4760-C56F8874ADA9}"/>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3905A075-ED09-5ECC-5934-9AEE0576D281}"/>
              </a:ext>
            </a:extLst>
          </p:cNvPr>
          <p:cNvSpPr>
            <a:spLocks noGrp="1"/>
          </p:cNvSpPr>
          <p:nvPr>
            <p:ph type="sldNum" sz="quarter" idx="5"/>
          </p:nvPr>
        </p:nvSpPr>
        <p:spPr/>
        <p:txBody>
          <a:bodyPr/>
          <a:lstStyle/>
          <a:p>
            <a:fld id="{9C2EF98E-B6FF-4B4C-B348-1EB5D4EBDBF3}" type="slidenum">
              <a:rPr lang="en-US" smtClean="0"/>
              <a:t>159</a:t>
            </a:fld>
            <a:endParaRPr lang="en-US"/>
          </a:p>
        </p:txBody>
      </p:sp>
    </p:spTree>
    <p:extLst>
      <p:ext uri="{BB962C8B-B14F-4D97-AF65-F5344CB8AC3E}">
        <p14:creationId xmlns:p14="http://schemas.microsoft.com/office/powerpoint/2010/main" val="3795916567"/>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F50C7-5907-B217-74C9-512CC4C0DD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F62062-6F44-F849-AC6B-E1156D9E81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DC02C2-2CF3-2935-4EB8-9DA6F637CDB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AB2E79F-6B80-2903-4140-25880152731C}"/>
              </a:ext>
            </a:extLst>
          </p:cNvPr>
          <p:cNvSpPr>
            <a:spLocks noGrp="1"/>
          </p:cNvSpPr>
          <p:nvPr>
            <p:ph type="sldNum" sz="quarter" idx="5"/>
          </p:nvPr>
        </p:nvSpPr>
        <p:spPr/>
        <p:txBody>
          <a:bodyPr/>
          <a:lstStyle/>
          <a:p>
            <a:fld id="{9C2EF98E-B6FF-4B4C-B348-1EB5D4EBDBF3}" type="slidenum">
              <a:rPr lang="en-US" smtClean="0"/>
              <a:t>160</a:t>
            </a:fld>
            <a:endParaRPr lang="en-US"/>
          </a:p>
        </p:txBody>
      </p:sp>
    </p:spTree>
    <p:extLst>
      <p:ext uri="{BB962C8B-B14F-4D97-AF65-F5344CB8AC3E}">
        <p14:creationId xmlns:p14="http://schemas.microsoft.com/office/powerpoint/2010/main" val="4080755167"/>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0BE2EC-2658-6906-3053-B06B5EA060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478037-68FF-5F47-29AA-C8BFE53B74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478133-C152-5681-7A0C-34BD9F45760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A8FEB68-73D2-D38D-50F0-01E58D16F972}"/>
              </a:ext>
            </a:extLst>
          </p:cNvPr>
          <p:cNvSpPr>
            <a:spLocks noGrp="1"/>
          </p:cNvSpPr>
          <p:nvPr>
            <p:ph type="sldNum" sz="quarter" idx="5"/>
          </p:nvPr>
        </p:nvSpPr>
        <p:spPr/>
        <p:txBody>
          <a:bodyPr/>
          <a:lstStyle/>
          <a:p>
            <a:fld id="{9C2EF98E-B6FF-4B4C-B348-1EB5D4EBDBF3}" type="slidenum">
              <a:rPr lang="en-US" smtClean="0"/>
              <a:t>161</a:t>
            </a:fld>
            <a:endParaRPr lang="en-US"/>
          </a:p>
        </p:txBody>
      </p:sp>
    </p:spTree>
    <p:extLst>
      <p:ext uri="{BB962C8B-B14F-4D97-AF65-F5344CB8AC3E}">
        <p14:creationId xmlns:p14="http://schemas.microsoft.com/office/powerpoint/2010/main" val="20311038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EA71A-BBEB-1B53-C127-71785CA550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7E6690-A2EE-E9C1-749C-6407F42722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F677D7-82F2-A0C7-5682-5B05A4660A8C}"/>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6F250F6A-FB30-9601-9AB6-AA02D1CC56A2}"/>
              </a:ext>
            </a:extLst>
          </p:cNvPr>
          <p:cNvSpPr>
            <a:spLocks noGrp="1"/>
          </p:cNvSpPr>
          <p:nvPr>
            <p:ph type="sldNum" sz="quarter" idx="5"/>
          </p:nvPr>
        </p:nvSpPr>
        <p:spPr/>
        <p:txBody>
          <a:bodyPr/>
          <a:lstStyle/>
          <a:p>
            <a:fld id="{9C2EF98E-B6FF-4B4C-B348-1EB5D4EBDBF3}" type="slidenum">
              <a:rPr lang="en-US" smtClean="0"/>
              <a:t>16</a:t>
            </a:fld>
            <a:endParaRPr lang="en-US"/>
          </a:p>
        </p:txBody>
      </p:sp>
    </p:spTree>
    <p:extLst>
      <p:ext uri="{BB962C8B-B14F-4D97-AF65-F5344CB8AC3E}">
        <p14:creationId xmlns:p14="http://schemas.microsoft.com/office/powerpoint/2010/main" val="2326707754"/>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3BBAD-2C79-BC4B-FC81-5DF9E362F0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0D1910-A110-BB58-CCA3-39AC43F177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5DBCF6-5542-97E5-98DB-402AF1FF5C2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4ED4E21-9231-995F-F83B-08A6459964AD}"/>
              </a:ext>
            </a:extLst>
          </p:cNvPr>
          <p:cNvSpPr>
            <a:spLocks noGrp="1"/>
          </p:cNvSpPr>
          <p:nvPr>
            <p:ph type="sldNum" sz="quarter" idx="5"/>
          </p:nvPr>
        </p:nvSpPr>
        <p:spPr/>
        <p:txBody>
          <a:bodyPr/>
          <a:lstStyle/>
          <a:p>
            <a:fld id="{9C2EF98E-B6FF-4B4C-B348-1EB5D4EBDBF3}" type="slidenum">
              <a:rPr lang="en-US" smtClean="0"/>
              <a:t>162</a:t>
            </a:fld>
            <a:endParaRPr lang="en-US"/>
          </a:p>
        </p:txBody>
      </p:sp>
    </p:spTree>
    <p:extLst>
      <p:ext uri="{BB962C8B-B14F-4D97-AF65-F5344CB8AC3E}">
        <p14:creationId xmlns:p14="http://schemas.microsoft.com/office/powerpoint/2010/main" val="3367051345"/>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7915E-C72B-74BA-3437-2FE14867A9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835494-A8E2-E787-4ED0-BED719DCAC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35E4C7-3690-F011-ECFA-A94EB35E791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4BD8E7B-FBC5-17B7-0C3E-1A7FC828261B}"/>
              </a:ext>
            </a:extLst>
          </p:cNvPr>
          <p:cNvSpPr>
            <a:spLocks noGrp="1"/>
          </p:cNvSpPr>
          <p:nvPr>
            <p:ph type="sldNum" sz="quarter" idx="5"/>
          </p:nvPr>
        </p:nvSpPr>
        <p:spPr/>
        <p:txBody>
          <a:bodyPr/>
          <a:lstStyle/>
          <a:p>
            <a:fld id="{9C2EF98E-B6FF-4B4C-B348-1EB5D4EBDBF3}" type="slidenum">
              <a:rPr lang="en-US" smtClean="0"/>
              <a:t>163</a:t>
            </a:fld>
            <a:endParaRPr lang="en-US"/>
          </a:p>
        </p:txBody>
      </p:sp>
    </p:spTree>
    <p:extLst>
      <p:ext uri="{BB962C8B-B14F-4D97-AF65-F5344CB8AC3E}">
        <p14:creationId xmlns:p14="http://schemas.microsoft.com/office/powerpoint/2010/main" val="2519435371"/>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69B2E2-31E9-D2EA-012F-1DFFC2F744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2530C1-9023-A5A6-F5E6-ABA7CBBC4E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F5840D-8F45-7219-725F-94C8BD2D54A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97081B1-DD90-22B2-81A3-661F3551E409}"/>
              </a:ext>
            </a:extLst>
          </p:cNvPr>
          <p:cNvSpPr>
            <a:spLocks noGrp="1"/>
          </p:cNvSpPr>
          <p:nvPr>
            <p:ph type="sldNum" sz="quarter" idx="5"/>
          </p:nvPr>
        </p:nvSpPr>
        <p:spPr/>
        <p:txBody>
          <a:bodyPr/>
          <a:lstStyle/>
          <a:p>
            <a:fld id="{9C2EF98E-B6FF-4B4C-B348-1EB5D4EBDBF3}" type="slidenum">
              <a:rPr lang="en-US" smtClean="0"/>
              <a:t>164</a:t>
            </a:fld>
            <a:endParaRPr lang="en-US"/>
          </a:p>
        </p:txBody>
      </p:sp>
    </p:spTree>
    <p:extLst>
      <p:ext uri="{BB962C8B-B14F-4D97-AF65-F5344CB8AC3E}">
        <p14:creationId xmlns:p14="http://schemas.microsoft.com/office/powerpoint/2010/main" val="1721160029"/>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BF70CD-FEED-2D45-9174-DEF3A845B5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7F9A35-1C2E-8710-AC22-F2168865A2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C9DFFE-9F19-DF8E-45BD-31F0C028E2B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258879C-71ED-848F-2AFA-202BF26FB50C}"/>
              </a:ext>
            </a:extLst>
          </p:cNvPr>
          <p:cNvSpPr>
            <a:spLocks noGrp="1"/>
          </p:cNvSpPr>
          <p:nvPr>
            <p:ph type="sldNum" sz="quarter" idx="5"/>
          </p:nvPr>
        </p:nvSpPr>
        <p:spPr/>
        <p:txBody>
          <a:bodyPr/>
          <a:lstStyle/>
          <a:p>
            <a:fld id="{9C2EF98E-B6FF-4B4C-B348-1EB5D4EBDBF3}" type="slidenum">
              <a:rPr lang="en-US" smtClean="0"/>
              <a:t>165</a:t>
            </a:fld>
            <a:endParaRPr lang="en-US"/>
          </a:p>
        </p:txBody>
      </p:sp>
    </p:spTree>
    <p:extLst>
      <p:ext uri="{BB962C8B-B14F-4D97-AF65-F5344CB8AC3E}">
        <p14:creationId xmlns:p14="http://schemas.microsoft.com/office/powerpoint/2010/main" val="2613713851"/>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2751A6-ADBC-01F8-83FE-D2CCD189AC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BBD1BF-E809-1E40-A40E-D771A0C6DE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C113A7-D9FB-A121-D7ED-1752AAE515C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4F1C9C4-6D0B-8A40-2C40-8D152B107AD1}"/>
              </a:ext>
            </a:extLst>
          </p:cNvPr>
          <p:cNvSpPr>
            <a:spLocks noGrp="1"/>
          </p:cNvSpPr>
          <p:nvPr>
            <p:ph type="sldNum" sz="quarter" idx="5"/>
          </p:nvPr>
        </p:nvSpPr>
        <p:spPr/>
        <p:txBody>
          <a:bodyPr/>
          <a:lstStyle/>
          <a:p>
            <a:fld id="{9C2EF98E-B6FF-4B4C-B348-1EB5D4EBDBF3}" type="slidenum">
              <a:rPr lang="en-US" smtClean="0"/>
              <a:t>166</a:t>
            </a:fld>
            <a:endParaRPr lang="en-US"/>
          </a:p>
        </p:txBody>
      </p:sp>
    </p:spTree>
    <p:extLst>
      <p:ext uri="{BB962C8B-B14F-4D97-AF65-F5344CB8AC3E}">
        <p14:creationId xmlns:p14="http://schemas.microsoft.com/office/powerpoint/2010/main" val="127134484"/>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EA17CC-6C29-97C7-D55C-F7347706F3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755353-8DF0-02F5-BA38-5937CE0ACF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44D91B-B0B4-5708-D63C-EE88E950F2E0}"/>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2E9704CF-0183-99A0-157A-717C31CC2DA5}"/>
              </a:ext>
            </a:extLst>
          </p:cNvPr>
          <p:cNvSpPr>
            <a:spLocks noGrp="1"/>
          </p:cNvSpPr>
          <p:nvPr>
            <p:ph type="sldNum" sz="quarter" idx="5"/>
          </p:nvPr>
        </p:nvSpPr>
        <p:spPr/>
        <p:txBody>
          <a:bodyPr/>
          <a:lstStyle/>
          <a:p>
            <a:fld id="{9C2EF98E-B6FF-4B4C-B348-1EB5D4EBDBF3}" type="slidenum">
              <a:rPr lang="en-US" smtClean="0"/>
              <a:t>167</a:t>
            </a:fld>
            <a:endParaRPr lang="en-US"/>
          </a:p>
        </p:txBody>
      </p:sp>
    </p:spTree>
    <p:extLst>
      <p:ext uri="{BB962C8B-B14F-4D97-AF65-F5344CB8AC3E}">
        <p14:creationId xmlns:p14="http://schemas.microsoft.com/office/powerpoint/2010/main" val="3200948906"/>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24B182-AF89-4E75-0095-94195F847E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6D2950-4E34-BC23-C6A2-10FC85F4B1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11D46A-B131-E0A6-C1B0-E6F05FFC510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CB9EA4B-396C-98F5-B7E9-934C4E8DF652}"/>
              </a:ext>
            </a:extLst>
          </p:cNvPr>
          <p:cNvSpPr>
            <a:spLocks noGrp="1"/>
          </p:cNvSpPr>
          <p:nvPr>
            <p:ph type="sldNum" sz="quarter" idx="5"/>
          </p:nvPr>
        </p:nvSpPr>
        <p:spPr/>
        <p:txBody>
          <a:bodyPr/>
          <a:lstStyle/>
          <a:p>
            <a:fld id="{9C2EF98E-B6FF-4B4C-B348-1EB5D4EBDBF3}" type="slidenum">
              <a:rPr lang="en-US" smtClean="0"/>
              <a:t>168</a:t>
            </a:fld>
            <a:endParaRPr lang="en-US"/>
          </a:p>
        </p:txBody>
      </p:sp>
    </p:spTree>
    <p:extLst>
      <p:ext uri="{BB962C8B-B14F-4D97-AF65-F5344CB8AC3E}">
        <p14:creationId xmlns:p14="http://schemas.microsoft.com/office/powerpoint/2010/main" val="423313332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ADAEA-9D9E-341F-457A-8D32E4C9D6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FB800D-145B-E99F-7A70-221D3392B5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F6F21C-D0A5-04DF-DFB0-E4B782B423D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C7362A8-D0CB-99A6-7CD4-F3F2C4693280}"/>
              </a:ext>
            </a:extLst>
          </p:cNvPr>
          <p:cNvSpPr>
            <a:spLocks noGrp="1"/>
          </p:cNvSpPr>
          <p:nvPr>
            <p:ph type="sldNum" sz="quarter" idx="5"/>
          </p:nvPr>
        </p:nvSpPr>
        <p:spPr/>
        <p:txBody>
          <a:bodyPr/>
          <a:lstStyle/>
          <a:p>
            <a:fld id="{9C2EF98E-B6FF-4B4C-B348-1EB5D4EBDBF3}" type="slidenum">
              <a:rPr lang="en-US" smtClean="0"/>
              <a:t>169</a:t>
            </a:fld>
            <a:endParaRPr lang="en-US"/>
          </a:p>
        </p:txBody>
      </p:sp>
    </p:spTree>
    <p:extLst>
      <p:ext uri="{BB962C8B-B14F-4D97-AF65-F5344CB8AC3E}">
        <p14:creationId xmlns:p14="http://schemas.microsoft.com/office/powerpoint/2010/main" val="4113700682"/>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EFABBE-63B7-9DEA-A651-9F58DB95D1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42C554-9BD6-8307-5EDD-1439FD3B0D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ED5B49-E171-D596-CBD3-523E24C4A96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9B08999-2A4A-12CF-B11D-E7FB97F64274}"/>
              </a:ext>
            </a:extLst>
          </p:cNvPr>
          <p:cNvSpPr>
            <a:spLocks noGrp="1"/>
          </p:cNvSpPr>
          <p:nvPr>
            <p:ph type="sldNum" sz="quarter" idx="5"/>
          </p:nvPr>
        </p:nvSpPr>
        <p:spPr/>
        <p:txBody>
          <a:bodyPr/>
          <a:lstStyle/>
          <a:p>
            <a:fld id="{9C2EF98E-B6FF-4B4C-B348-1EB5D4EBDBF3}" type="slidenum">
              <a:rPr lang="en-US" smtClean="0"/>
              <a:t>170</a:t>
            </a:fld>
            <a:endParaRPr lang="en-US"/>
          </a:p>
        </p:txBody>
      </p:sp>
    </p:spTree>
    <p:extLst>
      <p:ext uri="{BB962C8B-B14F-4D97-AF65-F5344CB8AC3E}">
        <p14:creationId xmlns:p14="http://schemas.microsoft.com/office/powerpoint/2010/main" val="1731713022"/>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98C5F-D5A2-9693-519D-6052A7DDC3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FF9225-1D6D-52AB-ECBB-D8A90B026E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0AD5B5-D0BB-2FDE-8F0C-356B78CDCFA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7D8183E-33BF-2C1F-DEB8-C04BE63CF4BC}"/>
              </a:ext>
            </a:extLst>
          </p:cNvPr>
          <p:cNvSpPr>
            <a:spLocks noGrp="1"/>
          </p:cNvSpPr>
          <p:nvPr>
            <p:ph type="sldNum" sz="quarter" idx="5"/>
          </p:nvPr>
        </p:nvSpPr>
        <p:spPr/>
        <p:txBody>
          <a:bodyPr/>
          <a:lstStyle/>
          <a:p>
            <a:fld id="{9C2EF98E-B6FF-4B4C-B348-1EB5D4EBDBF3}" type="slidenum">
              <a:rPr lang="en-US" smtClean="0"/>
              <a:t>171</a:t>
            </a:fld>
            <a:endParaRPr lang="en-US"/>
          </a:p>
        </p:txBody>
      </p:sp>
    </p:spTree>
    <p:extLst>
      <p:ext uri="{BB962C8B-B14F-4D97-AF65-F5344CB8AC3E}">
        <p14:creationId xmlns:p14="http://schemas.microsoft.com/office/powerpoint/2010/main" val="38568452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912454-4676-20BA-30E2-DDA91F23A9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A32BF6-67EB-7CD3-5227-8855BFC42C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0BF3A0-0033-94DF-0925-0AB1DF6CCD3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C1A3B6D-C4C8-160C-614E-69B51700D8A3}"/>
              </a:ext>
            </a:extLst>
          </p:cNvPr>
          <p:cNvSpPr>
            <a:spLocks noGrp="1"/>
          </p:cNvSpPr>
          <p:nvPr>
            <p:ph type="sldNum" sz="quarter" idx="5"/>
          </p:nvPr>
        </p:nvSpPr>
        <p:spPr/>
        <p:txBody>
          <a:bodyPr/>
          <a:lstStyle/>
          <a:p>
            <a:fld id="{9C2EF98E-B6FF-4B4C-B348-1EB5D4EBDBF3}" type="slidenum">
              <a:rPr lang="en-US" smtClean="0"/>
              <a:t>17</a:t>
            </a:fld>
            <a:endParaRPr lang="en-US"/>
          </a:p>
        </p:txBody>
      </p:sp>
    </p:spTree>
    <p:extLst>
      <p:ext uri="{BB962C8B-B14F-4D97-AF65-F5344CB8AC3E}">
        <p14:creationId xmlns:p14="http://schemas.microsoft.com/office/powerpoint/2010/main" val="2168275539"/>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9C490-E185-E480-EBC4-17DCD0EEE7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1CDE06-81FD-7D4C-B5A5-C9A3AE911B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1A80A9-428D-E494-599D-3F07797A0F0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D10AE94-8662-D6C3-4FF5-C7C98D679733}"/>
              </a:ext>
            </a:extLst>
          </p:cNvPr>
          <p:cNvSpPr>
            <a:spLocks noGrp="1"/>
          </p:cNvSpPr>
          <p:nvPr>
            <p:ph type="sldNum" sz="quarter" idx="5"/>
          </p:nvPr>
        </p:nvSpPr>
        <p:spPr/>
        <p:txBody>
          <a:bodyPr/>
          <a:lstStyle/>
          <a:p>
            <a:fld id="{9C2EF98E-B6FF-4B4C-B348-1EB5D4EBDBF3}" type="slidenum">
              <a:rPr lang="en-US" smtClean="0"/>
              <a:t>172</a:t>
            </a:fld>
            <a:endParaRPr lang="en-US"/>
          </a:p>
        </p:txBody>
      </p:sp>
    </p:spTree>
    <p:extLst>
      <p:ext uri="{BB962C8B-B14F-4D97-AF65-F5344CB8AC3E}">
        <p14:creationId xmlns:p14="http://schemas.microsoft.com/office/powerpoint/2010/main" val="2769128075"/>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A3E35-A1C7-FB75-7920-0D3EBF132E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C40284-082B-139E-6612-D5872D297C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9FF3D2-7280-5C4F-AD77-BB7AC2B8A8D3}"/>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5F0F2C82-EB28-133E-5937-CA3B02D72D69}"/>
              </a:ext>
            </a:extLst>
          </p:cNvPr>
          <p:cNvSpPr>
            <a:spLocks noGrp="1"/>
          </p:cNvSpPr>
          <p:nvPr>
            <p:ph type="sldNum" sz="quarter" idx="5"/>
          </p:nvPr>
        </p:nvSpPr>
        <p:spPr/>
        <p:txBody>
          <a:bodyPr/>
          <a:lstStyle/>
          <a:p>
            <a:fld id="{9C2EF98E-B6FF-4B4C-B348-1EB5D4EBDBF3}" type="slidenum">
              <a:rPr lang="en-US" smtClean="0"/>
              <a:t>173</a:t>
            </a:fld>
            <a:endParaRPr lang="en-US"/>
          </a:p>
        </p:txBody>
      </p:sp>
    </p:spTree>
    <p:extLst>
      <p:ext uri="{BB962C8B-B14F-4D97-AF65-F5344CB8AC3E}">
        <p14:creationId xmlns:p14="http://schemas.microsoft.com/office/powerpoint/2010/main" val="3391985157"/>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1020A-D139-3860-B884-0F6F7AAD48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302AA4-F758-7F9B-E110-BE45029F09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C874A7-B47F-2F85-A675-446F115B0CA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46F52A4-6D6F-90B4-A3DF-F4B197F80E0B}"/>
              </a:ext>
            </a:extLst>
          </p:cNvPr>
          <p:cNvSpPr>
            <a:spLocks noGrp="1"/>
          </p:cNvSpPr>
          <p:nvPr>
            <p:ph type="sldNum" sz="quarter" idx="5"/>
          </p:nvPr>
        </p:nvSpPr>
        <p:spPr/>
        <p:txBody>
          <a:bodyPr/>
          <a:lstStyle/>
          <a:p>
            <a:fld id="{9C2EF98E-B6FF-4B4C-B348-1EB5D4EBDBF3}" type="slidenum">
              <a:rPr lang="en-US" smtClean="0"/>
              <a:t>174</a:t>
            </a:fld>
            <a:endParaRPr lang="en-US"/>
          </a:p>
        </p:txBody>
      </p:sp>
    </p:spTree>
    <p:extLst>
      <p:ext uri="{BB962C8B-B14F-4D97-AF65-F5344CB8AC3E}">
        <p14:creationId xmlns:p14="http://schemas.microsoft.com/office/powerpoint/2010/main" val="340286919"/>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733395-D1C3-D163-5CF4-42D8483A26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26F3B4-5200-2BA4-67A7-0EAFF535D8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BA5CBC-5ADF-9B39-42FC-EB16A6EEB76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924037D-15F2-A343-9CB1-548B375EE76F}"/>
              </a:ext>
            </a:extLst>
          </p:cNvPr>
          <p:cNvSpPr>
            <a:spLocks noGrp="1"/>
          </p:cNvSpPr>
          <p:nvPr>
            <p:ph type="sldNum" sz="quarter" idx="5"/>
          </p:nvPr>
        </p:nvSpPr>
        <p:spPr/>
        <p:txBody>
          <a:bodyPr/>
          <a:lstStyle/>
          <a:p>
            <a:fld id="{9C2EF98E-B6FF-4B4C-B348-1EB5D4EBDBF3}" type="slidenum">
              <a:rPr lang="en-US" smtClean="0"/>
              <a:t>175</a:t>
            </a:fld>
            <a:endParaRPr lang="en-US"/>
          </a:p>
        </p:txBody>
      </p:sp>
    </p:spTree>
    <p:extLst>
      <p:ext uri="{BB962C8B-B14F-4D97-AF65-F5344CB8AC3E}">
        <p14:creationId xmlns:p14="http://schemas.microsoft.com/office/powerpoint/2010/main" val="1657692114"/>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29329-02F6-3522-8DB7-97C87C012F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92276E-2953-5459-67E1-7E3665988F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29B3AB-3B4E-1312-5986-AE6BEE39D15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59D1BB2-A39D-5D57-10F6-A43B77E33A79}"/>
              </a:ext>
            </a:extLst>
          </p:cNvPr>
          <p:cNvSpPr>
            <a:spLocks noGrp="1"/>
          </p:cNvSpPr>
          <p:nvPr>
            <p:ph type="sldNum" sz="quarter" idx="5"/>
          </p:nvPr>
        </p:nvSpPr>
        <p:spPr/>
        <p:txBody>
          <a:bodyPr/>
          <a:lstStyle/>
          <a:p>
            <a:fld id="{9C2EF98E-B6FF-4B4C-B348-1EB5D4EBDBF3}" type="slidenum">
              <a:rPr lang="en-US" smtClean="0"/>
              <a:t>176</a:t>
            </a:fld>
            <a:endParaRPr lang="en-US"/>
          </a:p>
        </p:txBody>
      </p:sp>
    </p:spTree>
    <p:extLst>
      <p:ext uri="{BB962C8B-B14F-4D97-AF65-F5344CB8AC3E}">
        <p14:creationId xmlns:p14="http://schemas.microsoft.com/office/powerpoint/2010/main" val="3335043902"/>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A5D52-1614-2CE8-061F-D346507E00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8658E9-1E15-1A92-D9CC-603690973A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F166E4-2CDF-0EEE-3208-7C6440015C0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5EC48DB-62E2-22A1-1348-9EF4BBE45E60}"/>
              </a:ext>
            </a:extLst>
          </p:cNvPr>
          <p:cNvSpPr>
            <a:spLocks noGrp="1"/>
          </p:cNvSpPr>
          <p:nvPr>
            <p:ph type="sldNum" sz="quarter" idx="5"/>
          </p:nvPr>
        </p:nvSpPr>
        <p:spPr/>
        <p:txBody>
          <a:bodyPr/>
          <a:lstStyle/>
          <a:p>
            <a:fld id="{9C2EF98E-B6FF-4B4C-B348-1EB5D4EBDBF3}" type="slidenum">
              <a:rPr lang="en-US" smtClean="0"/>
              <a:t>177</a:t>
            </a:fld>
            <a:endParaRPr lang="en-US"/>
          </a:p>
        </p:txBody>
      </p:sp>
    </p:spTree>
    <p:extLst>
      <p:ext uri="{BB962C8B-B14F-4D97-AF65-F5344CB8AC3E}">
        <p14:creationId xmlns:p14="http://schemas.microsoft.com/office/powerpoint/2010/main" val="3639128392"/>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4FD0E-0E70-0A2C-F2F5-A20DD5AE5B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E578CF-30DE-1AC5-FD08-8DB026BA26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9FA9D8-1082-02AB-7204-E1AE23D198C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F68A642-ABB6-9D85-1ED0-8491C7068F44}"/>
              </a:ext>
            </a:extLst>
          </p:cNvPr>
          <p:cNvSpPr>
            <a:spLocks noGrp="1"/>
          </p:cNvSpPr>
          <p:nvPr>
            <p:ph type="sldNum" sz="quarter" idx="5"/>
          </p:nvPr>
        </p:nvSpPr>
        <p:spPr/>
        <p:txBody>
          <a:bodyPr/>
          <a:lstStyle/>
          <a:p>
            <a:fld id="{9C2EF98E-B6FF-4B4C-B348-1EB5D4EBDBF3}" type="slidenum">
              <a:rPr lang="en-US" smtClean="0"/>
              <a:t>178</a:t>
            </a:fld>
            <a:endParaRPr lang="en-US"/>
          </a:p>
        </p:txBody>
      </p:sp>
    </p:spTree>
    <p:extLst>
      <p:ext uri="{BB962C8B-B14F-4D97-AF65-F5344CB8AC3E}">
        <p14:creationId xmlns:p14="http://schemas.microsoft.com/office/powerpoint/2010/main" val="1336109853"/>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C8822-3512-E8FD-B39A-AB3C3F0D34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0ECD1D-7893-90B9-BCF9-BC319E7123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E0AE01-9C74-EE8C-EDD7-E8303C7E007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E53F84F-37A9-36C3-D8F7-57CDF4A34A1B}"/>
              </a:ext>
            </a:extLst>
          </p:cNvPr>
          <p:cNvSpPr>
            <a:spLocks noGrp="1"/>
          </p:cNvSpPr>
          <p:nvPr>
            <p:ph type="sldNum" sz="quarter" idx="5"/>
          </p:nvPr>
        </p:nvSpPr>
        <p:spPr/>
        <p:txBody>
          <a:bodyPr/>
          <a:lstStyle/>
          <a:p>
            <a:fld id="{9C2EF98E-B6FF-4B4C-B348-1EB5D4EBDBF3}" type="slidenum">
              <a:rPr lang="en-US" smtClean="0"/>
              <a:t>179</a:t>
            </a:fld>
            <a:endParaRPr lang="en-US"/>
          </a:p>
        </p:txBody>
      </p:sp>
    </p:spTree>
    <p:extLst>
      <p:ext uri="{BB962C8B-B14F-4D97-AF65-F5344CB8AC3E}">
        <p14:creationId xmlns:p14="http://schemas.microsoft.com/office/powerpoint/2010/main" val="2449117165"/>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6981B-2B90-8E36-510E-3B88CCAE32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B7521E-A6A4-7E2A-3BF7-67B629F6BF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F1A773-0615-266F-3A33-3A994E7F367E}"/>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8C8BF951-1725-4EA7-77A9-BC471B3740EA}"/>
              </a:ext>
            </a:extLst>
          </p:cNvPr>
          <p:cNvSpPr>
            <a:spLocks noGrp="1"/>
          </p:cNvSpPr>
          <p:nvPr>
            <p:ph type="sldNum" sz="quarter" idx="5"/>
          </p:nvPr>
        </p:nvSpPr>
        <p:spPr/>
        <p:txBody>
          <a:bodyPr/>
          <a:lstStyle/>
          <a:p>
            <a:fld id="{9C2EF98E-B6FF-4B4C-B348-1EB5D4EBDBF3}" type="slidenum">
              <a:rPr lang="en-US" smtClean="0"/>
              <a:t>180</a:t>
            </a:fld>
            <a:endParaRPr lang="en-US"/>
          </a:p>
        </p:txBody>
      </p:sp>
    </p:spTree>
    <p:extLst>
      <p:ext uri="{BB962C8B-B14F-4D97-AF65-F5344CB8AC3E}">
        <p14:creationId xmlns:p14="http://schemas.microsoft.com/office/powerpoint/2010/main" val="2323169120"/>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9B767-6AE1-A7D3-58F3-6375BF2D49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5E39D3-66FD-DB34-3B3D-DF94E28395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8C32D3-7A99-7A4D-0CB1-EB2451C760D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5B93338-AF70-C3A7-1E81-2B48F07E7CE2}"/>
              </a:ext>
            </a:extLst>
          </p:cNvPr>
          <p:cNvSpPr>
            <a:spLocks noGrp="1"/>
          </p:cNvSpPr>
          <p:nvPr>
            <p:ph type="sldNum" sz="quarter" idx="5"/>
          </p:nvPr>
        </p:nvSpPr>
        <p:spPr/>
        <p:txBody>
          <a:bodyPr/>
          <a:lstStyle/>
          <a:p>
            <a:fld id="{9C2EF98E-B6FF-4B4C-B348-1EB5D4EBDBF3}" type="slidenum">
              <a:rPr lang="en-US" smtClean="0"/>
              <a:t>181</a:t>
            </a:fld>
            <a:endParaRPr lang="en-US"/>
          </a:p>
        </p:txBody>
      </p:sp>
    </p:spTree>
    <p:extLst>
      <p:ext uri="{BB962C8B-B14F-4D97-AF65-F5344CB8AC3E}">
        <p14:creationId xmlns:p14="http://schemas.microsoft.com/office/powerpoint/2010/main" val="17061980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BA3FB0-3796-C4A3-688B-C510EE7493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E46A9C-D103-5C3D-69F1-F5CDAD979E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E45A3F-7AA1-5B59-D494-E68614DDCF0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64DF6E1-744D-013A-8EE4-F7B629F9EA27}"/>
              </a:ext>
            </a:extLst>
          </p:cNvPr>
          <p:cNvSpPr>
            <a:spLocks noGrp="1"/>
          </p:cNvSpPr>
          <p:nvPr>
            <p:ph type="sldNum" sz="quarter" idx="5"/>
          </p:nvPr>
        </p:nvSpPr>
        <p:spPr/>
        <p:txBody>
          <a:bodyPr/>
          <a:lstStyle/>
          <a:p>
            <a:fld id="{9C2EF98E-B6FF-4B4C-B348-1EB5D4EBDBF3}" type="slidenum">
              <a:rPr lang="en-US" smtClean="0"/>
              <a:t>18</a:t>
            </a:fld>
            <a:endParaRPr lang="en-US"/>
          </a:p>
        </p:txBody>
      </p:sp>
    </p:spTree>
    <p:extLst>
      <p:ext uri="{BB962C8B-B14F-4D97-AF65-F5344CB8AC3E}">
        <p14:creationId xmlns:p14="http://schemas.microsoft.com/office/powerpoint/2010/main" val="326024138"/>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7CA97-FC95-F1E7-EBBB-2C404E211B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C545E2-D0F7-EE77-78EF-FFF6C9C3EE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7FBC3D-6F58-0FE3-70B1-0E5206E6F3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81B8813-8FFF-D9CF-0569-8E78074A9FA1}"/>
              </a:ext>
            </a:extLst>
          </p:cNvPr>
          <p:cNvSpPr>
            <a:spLocks noGrp="1"/>
          </p:cNvSpPr>
          <p:nvPr>
            <p:ph type="sldNum" sz="quarter" idx="5"/>
          </p:nvPr>
        </p:nvSpPr>
        <p:spPr/>
        <p:txBody>
          <a:bodyPr/>
          <a:lstStyle/>
          <a:p>
            <a:fld id="{9C2EF98E-B6FF-4B4C-B348-1EB5D4EBDBF3}" type="slidenum">
              <a:rPr lang="en-US" smtClean="0"/>
              <a:t>182</a:t>
            </a:fld>
            <a:endParaRPr lang="en-US"/>
          </a:p>
        </p:txBody>
      </p:sp>
    </p:spTree>
    <p:extLst>
      <p:ext uri="{BB962C8B-B14F-4D97-AF65-F5344CB8AC3E}">
        <p14:creationId xmlns:p14="http://schemas.microsoft.com/office/powerpoint/2010/main" val="1069405566"/>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B5A1B-7ACA-39FC-38F9-FA843C05C1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8F5B49-3711-1E65-2AE1-D7098D6DF6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3DC0C5-46A1-C125-434E-7E01B090443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45F1742-1C10-943C-112E-A67ABEF07354}"/>
              </a:ext>
            </a:extLst>
          </p:cNvPr>
          <p:cNvSpPr>
            <a:spLocks noGrp="1"/>
          </p:cNvSpPr>
          <p:nvPr>
            <p:ph type="sldNum" sz="quarter" idx="5"/>
          </p:nvPr>
        </p:nvSpPr>
        <p:spPr/>
        <p:txBody>
          <a:bodyPr/>
          <a:lstStyle/>
          <a:p>
            <a:fld id="{9C2EF98E-B6FF-4B4C-B348-1EB5D4EBDBF3}" type="slidenum">
              <a:rPr lang="en-US" smtClean="0"/>
              <a:t>183</a:t>
            </a:fld>
            <a:endParaRPr lang="en-US"/>
          </a:p>
        </p:txBody>
      </p:sp>
    </p:spTree>
    <p:extLst>
      <p:ext uri="{BB962C8B-B14F-4D97-AF65-F5344CB8AC3E}">
        <p14:creationId xmlns:p14="http://schemas.microsoft.com/office/powerpoint/2010/main" val="3602768995"/>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18B0C-D9F2-7FEA-20AA-5C5D79BB7D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45CC28-9FAB-E1E3-0594-431C032A8C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4E1A48-3692-518C-744F-F8C4F1D0407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7911845-B0CE-3F18-391E-78A56F964FB9}"/>
              </a:ext>
            </a:extLst>
          </p:cNvPr>
          <p:cNvSpPr>
            <a:spLocks noGrp="1"/>
          </p:cNvSpPr>
          <p:nvPr>
            <p:ph type="sldNum" sz="quarter" idx="5"/>
          </p:nvPr>
        </p:nvSpPr>
        <p:spPr/>
        <p:txBody>
          <a:bodyPr/>
          <a:lstStyle/>
          <a:p>
            <a:fld id="{9C2EF98E-B6FF-4B4C-B348-1EB5D4EBDBF3}" type="slidenum">
              <a:rPr lang="en-US" smtClean="0"/>
              <a:t>184</a:t>
            </a:fld>
            <a:endParaRPr lang="en-US"/>
          </a:p>
        </p:txBody>
      </p:sp>
    </p:spTree>
    <p:extLst>
      <p:ext uri="{BB962C8B-B14F-4D97-AF65-F5344CB8AC3E}">
        <p14:creationId xmlns:p14="http://schemas.microsoft.com/office/powerpoint/2010/main" val="1071823240"/>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F241E-E208-5F79-0CA5-30C0D5BBC5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BAE106-FAC7-B591-A5AA-C0D4AC1D53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251BEA-71C4-34B3-C001-8F549244D21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D86AC78-64C8-989B-1C3A-4C807D2F17EF}"/>
              </a:ext>
            </a:extLst>
          </p:cNvPr>
          <p:cNvSpPr>
            <a:spLocks noGrp="1"/>
          </p:cNvSpPr>
          <p:nvPr>
            <p:ph type="sldNum" sz="quarter" idx="5"/>
          </p:nvPr>
        </p:nvSpPr>
        <p:spPr/>
        <p:txBody>
          <a:bodyPr/>
          <a:lstStyle/>
          <a:p>
            <a:fld id="{9C2EF98E-B6FF-4B4C-B348-1EB5D4EBDBF3}" type="slidenum">
              <a:rPr lang="en-US" smtClean="0"/>
              <a:t>185</a:t>
            </a:fld>
            <a:endParaRPr lang="en-US"/>
          </a:p>
        </p:txBody>
      </p:sp>
    </p:spTree>
    <p:extLst>
      <p:ext uri="{BB962C8B-B14F-4D97-AF65-F5344CB8AC3E}">
        <p14:creationId xmlns:p14="http://schemas.microsoft.com/office/powerpoint/2010/main" val="3364810541"/>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B9A6E-4E23-7ABF-FF11-78909EE874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99EF70-6BDF-9F32-CE13-D1CC8A6847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70F4A7-2A33-2E2C-C4FE-1FC129E6215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46054CF-7D2B-D861-5C18-F6CAE07D49AD}"/>
              </a:ext>
            </a:extLst>
          </p:cNvPr>
          <p:cNvSpPr>
            <a:spLocks noGrp="1"/>
          </p:cNvSpPr>
          <p:nvPr>
            <p:ph type="sldNum" sz="quarter" idx="5"/>
          </p:nvPr>
        </p:nvSpPr>
        <p:spPr/>
        <p:txBody>
          <a:bodyPr/>
          <a:lstStyle/>
          <a:p>
            <a:fld id="{9C2EF98E-B6FF-4B4C-B348-1EB5D4EBDBF3}" type="slidenum">
              <a:rPr lang="en-US" smtClean="0"/>
              <a:t>186</a:t>
            </a:fld>
            <a:endParaRPr lang="en-US"/>
          </a:p>
        </p:txBody>
      </p:sp>
    </p:spTree>
    <p:extLst>
      <p:ext uri="{BB962C8B-B14F-4D97-AF65-F5344CB8AC3E}">
        <p14:creationId xmlns:p14="http://schemas.microsoft.com/office/powerpoint/2010/main" val="3019406091"/>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9AA76-092B-69E1-88AF-444D8D9BDA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2AF94A-5353-7D1A-741A-F885E8B36F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D31713-3209-7F27-649B-C163A2B27CBD}"/>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12DEF353-9849-9D04-9E7C-73B61F7F730A}"/>
              </a:ext>
            </a:extLst>
          </p:cNvPr>
          <p:cNvSpPr>
            <a:spLocks noGrp="1"/>
          </p:cNvSpPr>
          <p:nvPr>
            <p:ph type="sldNum" sz="quarter" idx="5"/>
          </p:nvPr>
        </p:nvSpPr>
        <p:spPr/>
        <p:txBody>
          <a:bodyPr/>
          <a:lstStyle/>
          <a:p>
            <a:fld id="{9C2EF98E-B6FF-4B4C-B348-1EB5D4EBDBF3}" type="slidenum">
              <a:rPr lang="en-US" smtClean="0"/>
              <a:t>187</a:t>
            </a:fld>
            <a:endParaRPr lang="en-US"/>
          </a:p>
        </p:txBody>
      </p:sp>
    </p:spTree>
    <p:extLst>
      <p:ext uri="{BB962C8B-B14F-4D97-AF65-F5344CB8AC3E}">
        <p14:creationId xmlns:p14="http://schemas.microsoft.com/office/powerpoint/2010/main" val="821265958"/>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BBD13-6C1A-6435-CDA8-CD787EECA4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0E683F-F286-43FA-031E-DB2AC8930A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564318-4BD3-93CA-D73A-D10199A00E4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1B8448C-725D-1401-5D80-F4E7B451722A}"/>
              </a:ext>
            </a:extLst>
          </p:cNvPr>
          <p:cNvSpPr>
            <a:spLocks noGrp="1"/>
          </p:cNvSpPr>
          <p:nvPr>
            <p:ph type="sldNum" sz="quarter" idx="5"/>
          </p:nvPr>
        </p:nvSpPr>
        <p:spPr/>
        <p:txBody>
          <a:bodyPr/>
          <a:lstStyle/>
          <a:p>
            <a:fld id="{9C2EF98E-B6FF-4B4C-B348-1EB5D4EBDBF3}" type="slidenum">
              <a:rPr lang="en-US" smtClean="0"/>
              <a:t>188</a:t>
            </a:fld>
            <a:endParaRPr lang="en-US"/>
          </a:p>
        </p:txBody>
      </p:sp>
    </p:spTree>
    <p:extLst>
      <p:ext uri="{BB962C8B-B14F-4D97-AF65-F5344CB8AC3E}">
        <p14:creationId xmlns:p14="http://schemas.microsoft.com/office/powerpoint/2010/main" val="3374100972"/>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2B9E1-FDD7-7306-E4FF-6F0B8F2484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5A128A-36E1-B7F0-C7F6-F9489F9C60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172816-28D9-B04D-E43E-2284F7FE26C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08B3391-49AE-5900-3412-BA1ED5C07470}"/>
              </a:ext>
            </a:extLst>
          </p:cNvPr>
          <p:cNvSpPr>
            <a:spLocks noGrp="1"/>
          </p:cNvSpPr>
          <p:nvPr>
            <p:ph type="sldNum" sz="quarter" idx="5"/>
          </p:nvPr>
        </p:nvSpPr>
        <p:spPr/>
        <p:txBody>
          <a:bodyPr/>
          <a:lstStyle/>
          <a:p>
            <a:fld id="{9C2EF98E-B6FF-4B4C-B348-1EB5D4EBDBF3}" type="slidenum">
              <a:rPr lang="en-US" smtClean="0"/>
              <a:t>189</a:t>
            </a:fld>
            <a:endParaRPr lang="en-US"/>
          </a:p>
        </p:txBody>
      </p:sp>
    </p:spTree>
    <p:extLst>
      <p:ext uri="{BB962C8B-B14F-4D97-AF65-F5344CB8AC3E}">
        <p14:creationId xmlns:p14="http://schemas.microsoft.com/office/powerpoint/2010/main" val="2929038182"/>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C00842-7F97-9B8E-2148-0AF0275D49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922E83-5DD0-0C6A-9770-2E3B25719C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4A5679-84AA-3A9B-D846-90E05129C67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A516396-3444-567B-70D0-B763626DEA15}"/>
              </a:ext>
            </a:extLst>
          </p:cNvPr>
          <p:cNvSpPr>
            <a:spLocks noGrp="1"/>
          </p:cNvSpPr>
          <p:nvPr>
            <p:ph type="sldNum" sz="quarter" idx="5"/>
          </p:nvPr>
        </p:nvSpPr>
        <p:spPr/>
        <p:txBody>
          <a:bodyPr/>
          <a:lstStyle/>
          <a:p>
            <a:fld id="{9C2EF98E-B6FF-4B4C-B348-1EB5D4EBDBF3}" type="slidenum">
              <a:rPr lang="en-US" smtClean="0"/>
              <a:t>190</a:t>
            </a:fld>
            <a:endParaRPr lang="en-US"/>
          </a:p>
        </p:txBody>
      </p:sp>
    </p:spTree>
    <p:extLst>
      <p:ext uri="{BB962C8B-B14F-4D97-AF65-F5344CB8AC3E}">
        <p14:creationId xmlns:p14="http://schemas.microsoft.com/office/powerpoint/2010/main" val="2025036237"/>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B5E11-DB1D-5E9A-D7CC-0204988D96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0947CA-E655-D03B-11AF-13282B5C27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A50830-BEBC-EC81-AE67-5E8852CF84A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1C18FA8-5DC5-525D-4448-C0CBD0E15AB3}"/>
              </a:ext>
            </a:extLst>
          </p:cNvPr>
          <p:cNvSpPr>
            <a:spLocks noGrp="1"/>
          </p:cNvSpPr>
          <p:nvPr>
            <p:ph type="sldNum" sz="quarter" idx="5"/>
          </p:nvPr>
        </p:nvSpPr>
        <p:spPr/>
        <p:txBody>
          <a:bodyPr/>
          <a:lstStyle/>
          <a:p>
            <a:fld id="{9C2EF98E-B6FF-4B4C-B348-1EB5D4EBDBF3}" type="slidenum">
              <a:rPr lang="en-US" smtClean="0"/>
              <a:t>191</a:t>
            </a:fld>
            <a:endParaRPr lang="en-US"/>
          </a:p>
        </p:txBody>
      </p:sp>
    </p:spTree>
    <p:extLst>
      <p:ext uri="{BB962C8B-B14F-4D97-AF65-F5344CB8AC3E}">
        <p14:creationId xmlns:p14="http://schemas.microsoft.com/office/powerpoint/2010/main" val="39027556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E80DB0-1017-4440-BD82-595D06698D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C5BE-A3E3-82C9-4C91-CA6542AFDC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840746-CCBD-A9D8-F525-7768E4F21A4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DAE590C-592E-AE93-3A6C-D2A5CFC5063F}"/>
              </a:ext>
            </a:extLst>
          </p:cNvPr>
          <p:cNvSpPr>
            <a:spLocks noGrp="1"/>
          </p:cNvSpPr>
          <p:nvPr>
            <p:ph type="sldNum" sz="quarter" idx="5"/>
          </p:nvPr>
        </p:nvSpPr>
        <p:spPr/>
        <p:txBody>
          <a:bodyPr/>
          <a:lstStyle/>
          <a:p>
            <a:fld id="{9C2EF98E-B6FF-4B4C-B348-1EB5D4EBDBF3}" type="slidenum">
              <a:rPr lang="en-US" smtClean="0"/>
              <a:t>19</a:t>
            </a:fld>
            <a:endParaRPr lang="en-US"/>
          </a:p>
        </p:txBody>
      </p:sp>
    </p:spTree>
    <p:extLst>
      <p:ext uri="{BB962C8B-B14F-4D97-AF65-F5344CB8AC3E}">
        <p14:creationId xmlns:p14="http://schemas.microsoft.com/office/powerpoint/2010/main" val="3855169380"/>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F8A60B-BA5C-C4BF-7114-BD9861D7AE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87DFC9-B1F3-AB59-3B45-F787E34674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B0C9CA-7BD3-C9B5-04CC-A15A2ED1851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2006B9D-9180-06A5-1820-B1A56E7A5AAA}"/>
              </a:ext>
            </a:extLst>
          </p:cNvPr>
          <p:cNvSpPr>
            <a:spLocks noGrp="1"/>
          </p:cNvSpPr>
          <p:nvPr>
            <p:ph type="sldNum" sz="quarter" idx="5"/>
          </p:nvPr>
        </p:nvSpPr>
        <p:spPr/>
        <p:txBody>
          <a:bodyPr/>
          <a:lstStyle/>
          <a:p>
            <a:fld id="{9C2EF98E-B6FF-4B4C-B348-1EB5D4EBDBF3}" type="slidenum">
              <a:rPr lang="en-US" smtClean="0"/>
              <a:t>192</a:t>
            </a:fld>
            <a:endParaRPr lang="en-US"/>
          </a:p>
        </p:txBody>
      </p:sp>
    </p:spTree>
    <p:extLst>
      <p:ext uri="{BB962C8B-B14F-4D97-AF65-F5344CB8AC3E}">
        <p14:creationId xmlns:p14="http://schemas.microsoft.com/office/powerpoint/2010/main" val="33826606"/>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99332-67D0-6844-CA46-5922DFDED8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08C696-6AC2-93F1-9124-CA32C7D784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B85E97-EDA3-B074-9634-5FA7ED4C69D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0B89CF1-A8BC-0759-05CD-2D44AD007ACD}"/>
              </a:ext>
            </a:extLst>
          </p:cNvPr>
          <p:cNvSpPr>
            <a:spLocks noGrp="1"/>
          </p:cNvSpPr>
          <p:nvPr>
            <p:ph type="sldNum" sz="quarter" idx="5"/>
          </p:nvPr>
        </p:nvSpPr>
        <p:spPr/>
        <p:txBody>
          <a:bodyPr/>
          <a:lstStyle/>
          <a:p>
            <a:fld id="{9C2EF98E-B6FF-4B4C-B348-1EB5D4EBDBF3}" type="slidenum">
              <a:rPr lang="en-US" smtClean="0"/>
              <a:t>193</a:t>
            </a:fld>
            <a:endParaRPr lang="en-US"/>
          </a:p>
        </p:txBody>
      </p:sp>
    </p:spTree>
    <p:extLst>
      <p:ext uri="{BB962C8B-B14F-4D97-AF65-F5344CB8AC3E}">
        <p14:creationId xmlns:p14="http://schemas.microsoft.com/office/powerpoint/2010/main" val="1338450456"/>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46C85-08FB-F670-B8F0-C4189E73D9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9A2D8B-5778-944B-84A1-633EF21801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3BE473-7A71-0672-DC32-B5326D7DD12D}"/>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83E6CB38-5C8B-C8F0-47EC-317C78A150C6}"/>
              </a:ext>
            </a:extLst>
          </p:cNvPr>
          <p:cNvSpPr>
            <a:spLocks noGrp="1"/>
          </p:cNvSpPr>
          <p:nvPr>
            <p:ph type="sldNum" sz="quarter" idx="5"/>
          </p:nvPr>
        </p:nvSpPr>
        <p:spPr/>
        <p:txBody>
          <a:bodyPr/>
          <a:lstStyle/>
          <a:p>
            <a:fld id="{9C2EF98E-B6FF-4B4C-B348-1EB5D4EBDBF3}" type="slidenum">
              <a:rPr lang="en-US" smtClean="0"/>
              <a:t>194</a:t>
            </a:fld>
            <a:endParaRPr lang="en-US"/>
          </a:p>
        </p:txBody>
      </p:sp>
    </p:spTree>
    <p:extLst>
      <p:ext uri="{BB962C8B-B14F-4D97-AF65-F5344CB8AC3E}">
        <p14:creationId xmlns:p14="http://schemas.microsoft.com/office/powerpoint/2010/main" val="1465781852"/>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716302-F3AF-ACE9-EF86-597FBBDB0A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207780-F000-591A-0C7E-707EAF24F8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D99CA9-5D79-7D66-466F-21AB0E71070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3454807-A44E-0739-C7CB-56A7E73D641B}"/>
              </a:ext>
            </a:extLst>
          </p:cNvPr>
          <p:cNvSpPr>
            <a:spLocks noGrp="1"/>
          </p:cNvSpPr>
          <p:nvPr>
            <p:ph type="sldNum" sz="quarter" idx="5"/>
          </p:nvPr>
        </p:nvSpPr>
        <p:spPr/>
        <p:txBody>
          <a:bodyPr/>
          <a:lstStyle/>
          <a:p>
            <a:fld id="{9C2EF98E-B6FF-4B4C-B348-1EB5D4EBDBF3}" type="slidenum">
              <a:rPr lang="en-US" smtClean="0"/>
              <a:t>195</a:t>
            </a:fld>
            <a:endParaRPr lang="en-US"/>
          </a:p>
        </p:txBody>
      </p:sp>
    </p:spTree>
    <p:extLst>
      <p:ext uri="{BB962C8B-B14F-4D97-AF65-F5344CB8AC3E}">
        <p14:creationId xmlns:p14="http://schemas.microsoft.com/office/powerpoint/2010/main" val="2165983280"/>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2F172F-851C-D234-BF11-267C1BAACE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2AA196-5A37-872E-546C-13443B7F4D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CD4C41-5DE4-3C2E-DF6F-8FD3FC223CE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A939EDF-72B2-7034-1E00-2C9ADD1690AA}"/>
              </a:ext>
            </a:extLst>
          </p:cNvPr>
          <p:cNvSpPr>
            <a:spLocks noGrp="1"/>
          </p:cNvSpPr>
          <p:nvPr>
            <p:ph type="sldNum" sz="quarter" idx="5"/>
          </p:nvPr>
        </p:nvSpPr>
        <p:spPr/>
        <p:txBody>
          <a:bodyPr/>
          <a:lstStyle/>
          <a:p>
            <a:fld id="{9C2EF98E-B6FF-4B4C-B348-1EB5D4EBDBF3}" type="slidenum">
              <a:rPr lang="en-US" smtClean="0"/>
              <a:t>196</a:t>
            </a:fld>
            <a:endParaRPr lang="en-US"/>
          </a:p>
        </p:txBody>
      </p:sp>
    </p:spTree>
    <p:extLst>
      <p:ext uri="{BB962C8B-B14F-4D97-AF65-F5344CB8AC3E}">
        <p14:creationId xmlns:p14="http://schemas.microsoft.com/office/powerpoint/2010/main" val="3956756352"/>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94DD5-B848-0602-4EE3-7DAEFCC266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1EC3A2-902E-A1FC-4BDE-5EF5FCFB0F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2E5191-9762-1D18-D0F3-7A4DF0925D2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4370AC9-2B07-2C65-1316-353BA1B72608}"/>
              </a:ext>
            </a:extLst>
          </p:cNvPr>
          <p:cNvSpPr>
            <a:spLocks noGrp="1"/>
          </p:cNvSpPr>
          <p:nvPr>
            <p:ph type="sldNum" sz="quarter" idx="5"/>
          </p:nvPr>
        </p:nvSpPr>
        <p:spPr/>
        <p:txBody>
          <a:bodyPr/>
          <a:lstStyle/>
          <a:p>
            <a:fld id="{9C2EF98E-B6FF-4B4C-B348-1EB5D4EBDBF3}" type="slidenum">
              <a:rPr lang="en-US" smtClean="0"/>
              <a:t>197</a:t>
            </a:fld>
            <a:endParaRPr lang="en-US"/>
          </a:p>
        </p:txBody>
      </p:sp>
    </p:spTree>
    <p:extLst>
      <p:ext uri="{BB962C8B-B14F-4D97-AF65-F5344CB8AC3E}">
        <p14:creationId xmlns:p14="http://schemas.microsoft.com/office/powerpoint/2010/main" val="4078392891"/>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FAF82-D6A3-9209-A653-8B9220849B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035A42-AEB5-2D74-C128-637C334429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174176-761C-903F-41C9-B977F418916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D61E0F1-4D45-BC2B-75D9-0FFAA7134CAD}"/>
              </a:ext>
            </a:extLst>
          </p:cNvPr>
          <p:cNvSpPr>
            <a:spLocks noGrp="1"/>
          </p:cNvSpPr>
          <p:nvPr>
            <p:ph type="sldNum" sz="quarter" idx="5"/>
          </p:nvPr>
        </p:nvSpPr>
        <p:spPr/>
        <p:txBody>
          <a:bodyPr/>
          <a:lstStyle/>
          <a:p>
            <a:fld id="{9C2EF98E-B6FF-4B4C-B348-1EB5D4EBDBF3}" type="slidenum">
              <a:rPr lang="en-US" smtClean="0"/>
              <a:t>198</a:t>
            </a:fld>
            <a:endParaRPr lang="en-US"/>
          </a:p>
        </p:txBody>
      </p:sp>
    </p:spTree>
    <p:extLst>
      <p:ext uri="{BB962C8B-B14F-4D97-AF65-F5344CB8AC3E}">
        <p14:creationId xmlns:p14="http://schemas.microsoft.com/office/powerpoint/2010/main" val="2052041593"/>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65679-88E4-9702-6585-4C026436FF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FF3598-4414-FE14-FC11-CDEF0B8E33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CAD83D-7225-C856-B35D-E6C360309ED8}"/>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4EFB3A8D-1199-B043-A895-83AD0CEE7763}"/>
              </a:ext>
            </a:extLst>
          </p:cNvPr>
          <p:cNvSpPr>
            <a:spLocks noGrp="1"/>
          </p:cNvSpPr>
          <p:nvPr>
            <p:ph type="sldNum" sz="quarter" idx="5"/>
          </p:nvPr>
        </p:nvSpPr>
        <p:spPr/>
        <p:txBody>
          <a:bodyPr/>
          <a:lstStyle/>
          <a:p>
            <a:fld id="{9C2EF98E-B6FF-4B4C-B348-1EB5D4EBDBF3}" type="slidenum">
              <a:rPr lang="en-US" smtClean="0"/>
              <a:t>199</a:t>
            </a:fld>
            <a:endParaRPr lang="en-US"/>
          </a:p>
        </p:txBody>
      </p:sp>
    </p:spTree>
    <p:extLst>
      <p:ext uri="{BB962C8B-B14F-4D97-AF65-F5344CB8AC3E}">
        <p14:creationId xmlns:p14="http://schemas.microsoft.com/office/powerpoint/2010/main" val="727096116"/>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B8EBE-D151-A79A-2D0F-60FCDC3A4D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076525-9D0B-5A70-0C43-EDC53A6D63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E996A4-F049-ECC4-63F7-9FBA5F57282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10ABC0C-79BB-6EA2-7AFC-EE7B2A751215}"/>
              </a:ext>
            </a:extLst>
          </p:cNvPr>
          <p:cNvSpPr>
            <a:spLocks noGrp="1"/>
          </p:cNvSpPr>
          <p:nvPr>
            <p:ph type="sldNum" sz="quarter" idx="5"/>
          </p:nvPr>
        </p:nvSpPr>
        <p:spPr/>
        <p:txBody>
          <a:bodyPr/>
          <a:lstStyle/>
          <a:p>
            <a:fld id="{9C2EF98E-B6FF-4B4C-B348-1EB5D4EBDBF3}" type="slidenum">
              <a:rPr lang="en-US" smtClean="0"/>
              <a:t>200</a:t>
            </a:fld>
            <a:endParaRPr lang="en-US"/>
          </a:p>
        </p:txBody>
      </p:sp>
    </p:spTree>
    <p:extLst>
      <p:ext uri="{BB962C8B-B14F-4D97-AF65-F5344CB8AC3E}">
        <p14:creationId xmlns:p14="http://schemas.microsoft.com/office/powerpoint/2010/main" val="4273590577"/>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433080-43C0-A290-7D08-806D145C94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73745C-2A11-6AD5-39F6-A256AD2819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1B8590-2DB0-32DC-59B5-79B67EEF93F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0BC7165-A211-10B8-E120-1BB8D32527CB}"/>
              </a:ext>
            </a:extLst>
          </p:cNvPr>
          <p:cNvSpPr>
            <a:spLocks noGrp="1"/>
          </p:cNvSpPr>
          <p:nvPr>
            <p:ph type="sldNum" sz="quarter" idx="5"/>
          </p:nvPr>
        </p:nvSpPr>
        <p:spPr/>
        <p:txBody>
          <a:bodyPr/>
          <a:lstStyle/>
          <a:p>
            <a:fld id="{9C2EF98E-B6FF-4B4C-B348-1EB5D4EBDBF3}" type="slidenum">
              <a:rPr lang="en-US" smtClean="0"/>
              <a:t>201</a:t>
            </a:fld>
            <a:endParaRPr lang="en-US"/>
          </a:p>
        </p:txBody>
      </p:sp>
    </p:spTree>
    <p:extLst>
      <p:ext uri="{BB962C8B-B14F-4D97-AF65-F5344CB8AC3E}">
        <p14:creationId xmlns:p14="http://schemas.microsoft.com/office/powerpoint/2010/main" val="1909514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2</a:t>
            </a:fld>
            <a:endParaRPr lang="en-US"/>
          </a:p>
        </p:txBody>
      </p:sp>
    </p:spTree>
    <p:extLst>
      <p:ext uri="{BB962C8B-B14F-4D97-AF65-F5344CB8AC3E}">
        <p14:creationId xmlns:p14="http://schemas.microsoft.com/office/powerpoint/2010/main" val="24790107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080DF8-6B79-A134-7BCA-FE953926EE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714097-CD26-B243-E659-C451BFD28B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D77921-152F-70E9-AC87-44D62FB1414A}"/>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773CD61F-AF6A-09A7-ACC1-20E39AAFFD19}"/>
              </a:ext>
            </a:extLst>
          </p:cNvPr>
          <p:cNvSpPr>
            <a:spLocks noGrp="1"/>
          </p:cNvSpPr>
          <p:nvPr>
            <p:ph type="sldNum" sz="quarter" idx="5"/>
          </p:nvPr>
        </p:nvSpPr>
        <p:spPr/>
        <p:txBody>
          <a:bodyPr/>
          <a:lstStyle/>
          <a:p>
            <a:fld id="{9C2EF98E-B6FF-4B4C-B348-1EB5D4EBDBF3}" type="slidenum">
              <a:rPr lang="en-US" smtClean="0"/>
              <a:t>20</a:t>
            </a:fld>
            <a:endParaRPr lang="en-US"/>
          </a:p>
        </p:txBody>
      </p:sp>
    </p:spTree>
    <p:extLst>
      <p:ext uri="{BB962C8B-B14F-4D97-AF65-F5344CB8AC3E}">
        <p14:creationId xmlns:p14="http://schemas.microsoft.com/office/powerpoint/2010/main" val="4134124487"/>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EB8F8-816E-B04B-6909-8D11EDD6C6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C476B6-B74C-C056-F044-6CA2B742D9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B49842-4A29-6FE7-DD3F-83D090D6DE9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725239-352D-145C-90FF-41E32BE927CD}"/>
              </a:ext>
            </a:extLst>
          </p:cNvPr>
          <p:cNvSpPr>
            <a:spLocks noGrp="1"/>
          </p:cNvSpPr>
          <p:nvPr>
            <p:ph type="sldNum" sz="quarter" idx="5"/>
          </p:nvPr>
        </p:nvSpPr>
        <p:spPr/>
        <p:txBody>
          <a:bodyPr/>
          <a:lstStyle/>
          <a:p>
            <a:fld id="{9C2EF98E-B6FF-4B4C-B348-1EB5D4EBDBF3}" type="slidenum">
              <a:rPr lang="en-US" smtClean="0"/>
              <a:t>202</a:t>
            </a:fld>
            <a:endParaRPr lang="en-US"/>
          </a:p>
        </p:txBody>
      </p:sp>
    </p:spTree>
    <p:extLst>
      <p:ext uri="{BB962C8B-B14F-4D97-AF65-F5344CB8AC3E}">
        <p14:creationId xmlns:p14="http://schemas.microsoft.com/office/powerpoint/2010/main" val="2346238044"/>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430E6D-0DC8-8318-E5B9-0BF676B45A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9A796A-F4EA-AE97-4A31-38552C7843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A140AF-7A60-B46E-A395-2A97BF35D52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EF3DE5B-7711-F772-6927-945DF2869A4F}"/>
              </a:ext>
            </a:extLst>
          </p:cNvPr>
          <p:cNvSpPr>
            <a:spLocks noGrp="1"/>
          </p:cNvSpPr>
          <p:nvPr>
            <p:ph type="sldNum" sz="quarter" idx="5"/>
          </p:nvPr>
        </p:nvSpPr>
        <p:spPr/>
        <p:txBody>
          <a:bodyPr/>
          <a:lstStyle/>
          <a:p>
            <a:fld id="{9C2EF98E-B6FF-4B4C-B348-1EB5D4EBDBF3}" type="slidenum">
              <a:rPr lang="en-US" smtClean="0"/>
              <a:t>203</a:t>
            </a:fld>
            <a:endParaRPr lang="en-US"/>
          </a:p>
        </p:txBody>
      </p:sp>
    </p:spTree>
    <p:extLst>
      <p:ext uri="{BB962C8B-B14F-4D97-AF65-F5344CB8AC3E}">
        <p14:creationId xmlns:p14="http://schemas.microsoft.com/office/powerpoint/2010/main" val="2186459115"/>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68926-5564-171A-B616-3639AE965A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B58625-64F9-1F00-62CF-4E382B02A2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F8BF95-A9C4-378E-8EDC-8AEFC296B96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1ECB8E7-4BD8-4206-30C4-6B81AED70CC1}"/>
              </a:ext>
            </a:extLst>
          </p:cNvPr>
          <p:cNvSpPr>
            <a:spLocks noGrp="1"/>
          </p:cNvSpPr>
          <p:nvPr>
            <p:ph type="sldNum" sz="quarter" idx="5"/>
          </p:nvPr>
        </p:nvSpPr>
        <p:spPr/>
        <p:txBody>
          <a:bodyPr/>
          <a:lstStyle/>
          <a:p>
            <a:fld id="{9C2EF98E-B6FF-4B4C-B348-1EB5D4EBDBF3}" type="slidenum">
              <a:rPr lang="en-US" smtClean="0"/>
              <a:t>204</a:t>
            </a:fld>
            <a:endParaRPr lang="en-US"/>
          </a:p>
        </p:txBody>
      </p:sp>
    </p:spTree>
    <p:extLst>
      <p:ext uri="{BB962C8B-B14F-4D97-AF65-F5344CB8AC3E}">
        <p14:creationId xmlns:p14="http://schemas.microsoft.com/office/powerpoint/2010/main" val="349586790"/>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B3F24A-E402-666E-197F-90D66955A7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8A03D7-BCBB-ABB3-3F94-CA085DC7ED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FDCE7E-7643-64CB-34B1-30B1011A64F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174212A-2B34-4AE2-E46F-07D9F9E2BE05}"/>
              </a:ext>
            </a:extLst>
          </p:cNvPr>
          <p:cNvSpPr>
            <a:spLocks noGrp="1"/>
          </p:cNvSpPr>
          <p:nvPr>
            <p:ph type="sldNum" sz="quarter" idx="5"/>
          </p:nvPr>
        </p:nvSpPr>
        <p:spPr/>
        <p:txBody>
          <a:bodyPr/>
          <a:lstStyle/>
          <a:p>
            <a:fld id="{9C2EF98E-B6FF-4B4C-B348-1EB5D4EBDBF3}" type="slidenum">
              <a:rPr lang="en-US" smtClean="0"/>
              <a:t>205</a:t>
            </a:fld>
            <a:endParaRPr lang="en-US"/>
          </a:p>
        </p:txBody>
      </p:sp>
    </p:spTree>
    <p:extLst>
      <p:ext uri="{BB962C8B-B14F-4D97-AF65-F5344CB8AC3E}">
        <p14:creationId xmlns:p14="http://schemas.microsoft.com/office/powerpoint/2010/main" val="1534179714"/>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DB09D-C479-30B6-98B5-C5A2E9C8AC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4958F4-C080-6270-2451-D8C315DE5B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B305CC-2E48-CBC6-07DD-4BBAD7121CB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369475F-E858-DDB5-65D5-8B30C6826E0C}"/>
              </a:ext>
            </a:extLst>
          </p:cNvPr>
          <p:cNvSpPr>
            <a:spLocks noGrp="1"/>
          </p:cNvSpPr>
          <p:nvPr>
            <p:ph type="sldNum" sz="quarter" idx="5"/>
          </p:nvPr>
        </p:nvSpPr>
        <p:spPr/>
        <p:txBody>
          <a:bodyPr/>
          <a:lstStyle/>
          <a:p>
            <a:fld id="{9C2EF98E-B6FF-4B4C-B348-1EB5D4EBDBF3}" type="slidenum">
              <a:rPr lang="en-US" smtClean="0"/>
              <a:t>206</a:t>
            </a:fld>
            <a:endParaRPr lang="en-US"/>
          </a:p>
        </p:txBody>
      </p:sp>
    </p:spTree>
    <p:extLst>
      <p:ext uri="{BB962C8B-B14F-4D97-AF65-F5344CB8AC3E}">
        <p14:creationId xmlns:p14="http://schemas.microsoft.com/office/powerpoint/2010/main" val="1061405234"/>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B86C7-C889-EF31-72E2-51E73A3604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CF5BDE-681F-C9A6-630C-50D1BD8F2C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506CF4-9DC3-2ADE-DC9B-0067B9A15134}"/>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ABB836A9-B87F-E857-9A6E-97441A727077}"/>
              </a:ext>
            </a:extLst>
          </p:cNvPr>
          <p:cNvSpPr>
            <a:spLocks noGrp="1"/>
          </p:cNvSpPr>
          <p:nvPr>
            <p:ph type="sldNum" sz="quarter" idx="5"/>
          </p:nvPr>
        </p:nvSpPr>
        <p:spPr/>
        <p:txBody>
          <a:bodyPr/>
          <a:lstStyle/>
          <a:p>
            <a:fld id="{9C2EF98E-B6FF-4B4C-B348-1EB5D4EBDBF3}" type="slidenum">
              <a:rPr lang="en-US" smtClean="0"/>
              <a:t>207</a:t>
            </a:fld>
            <a:endParaRPr lang="en-US"/>
          </a:p>
        </p:txBody>
      </p:sp>
    </p:spTree>
    <p:extLst>
      <p:ext uri="{BB962C8B-B14F-4D97-AF65-F5344CB8AC3E}">
        <p14:creationId xmlns:p14="http://schemas.microsoft.com/office/powerpoint/2010/main" val="3119647464"/>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FDC0B-0470-ED2E-3217-54C40B69F3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E16E38-FA79-79C2-0397-CFE30C4644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FDF5EF-2F68-0EBC-E96C-02A237338A4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B7468F9-58E8-5347-6F84-E7CA0FCFB37A}"/>
              </a:ext>
            </a:extLst>
          </p:cNvPr>
          <p:cNvSpPr>
            <a:spLocks noGrp="1"/>
          </p:cNvSpPr>
          <p:nvPr>
            <p:ph type="sldNum" sz="quarter" idx="5"/>
          </p:nvPr>
        </p:nvSpPr>
        <p:spPr/>
        <p:txBody>
          <a:bodyPr/>
          <a:lstStyle/>
          <a:p>
            <a:fld id="{9C2EF98E-B6FF-4B4C-B348-1EB5D4EBDBF3}" type="slidenum">
              <a:rPr lang="en-US" smtClean="0"/>
              <a:t>208</a:t>
            </a:fld>
            <a:endParaRPr lang="en-US"/>
          </a:p>
        </p:txBody>
      </p:sp>
    </p:spTree>
    <p:extLst>
      <p:ext uri="{BB962C8B-B14F-4D97-AF65-F5344CB8AC3E}">
        <p14:creationId xmlns:p14="http://schemas.microsoft.com/office/powerpoint/2010/main" val="511744299"/>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99950C-1E2E-9A35-6EC2-8AAC5B43AF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519D98-9DE0-94CA-D544-839CBBF975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DC9E65-4AB3-9B35-F91E-7FED697AE4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EE49175-4822-63C9-68B4-41B88224E2CE}"/>
              </a:ext>
            </a:extLst>
          </p:cNvPr>
          <p:cNvSpPr>
            <a:spLocks noGrp="1"/>
          </p:cNvSpPr>
          <p:nvPr>
            <p:ph type="sldNum" sz="quarter" idx="5"/>
          </p:nvPr>
        </p:nvSpPr>
        <p:spPr/>
        <p:txBody>
          <a:bodyPr/>
          <a:lstStyle/>
          <a:p>
            <a:fld id="{9C2EF98E-B6FF-4B4C-B348-1EB5D4EBDBF3}" type="slidenum">
              <a:rPr lang="en-US" smtClean="0"/>
              <a:t>209</a:t>
            </a:fld>
            <a:endParaRPr lang="en-US"/>
          </a:p>
        </p:txBody>
      </p:sp>
    </p:spTree>
    <p:extLst>
      <p:ext uri="{BB962C8B-B14F-4D97-AF65-F5344CB8AC3E}">
        <p14:creationId xmlns:p14="http://schemas.microsoft.com/office/powerpoint/2010/main" val="2235429888"/>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CFA3D4-916F-D95A-9431-12C616CC38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9A5413-67C3-6D0C-B549-DF37AD5045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EF2F18-2F4C-B0AD-A82E-FEE7A3F8BDC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1B3B8A2-5034-7D4B-526D-A7680C8E9236}"/>
              </a:ext>
            </a:extLst>
          </p:cNvPr>
          <p:cNvSpPr>
            <a:spLocks noGrp="1"/>
          </p:cNvSpPr>
          <p:nvPr>
            <p:ph type="sldNum" sz="quarter" idx="5"/>
          </p:nvPr>
        </p:nvSpPr>
        <p:spPr/>
        <p:txBody>
          <a:bodyPr/>
          <a:lstStyle/>
          <a:p>
            <a:fld id="{9C2EF98E-B6FF-4B4C-B348-1EB5D4EBDBF3}" type="slidenum">
              <a:rPr lang="en-US" smtClean="0"/>
              <a:t>210</a:t>
            </a:fld>
            <a:endParaRPr lang="en-US"/>
          </a:p>
        </p:txBody>
      </p:sp>
    </p:spTree>
    <p:extLst>
      <p:ext uri="{BB962C8B-B14F-4D97-AF65-F5344CB8AC3E}">
        <p14:creationId xmlns:p14="http://schemas.microsoft.com/office/powerpoint/2010/main" val="562776411"/>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68029-6A2C-7A34-820D-4800303BA0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4B7B95-0114-C0E9-41B9-F70C5661C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C3F435-8635-5E36-0FD0-EDCB65730E6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217EDF8-A5D0-D1EF-24CE-B2EC004CAC97}"/>
              </a:ext>
            </a:extLst>
          </p:cNvPr>
          <p:cNvSpPr>
            <a:spLocks noGrp="1"/>
          </p:cNvSpPr>
          <p:nvPr>
            <p:ph type="sldNum" sz="quarter" idx="5"/>
          </p:nvPr>
        </p:nvSpPr>
        <p:spPr/>
        <p:txBody>
          <a:bodyPr/>
          <a:lstStyle/>
          <a:p>
            <a:fld id="{9C2EF98E-B6FF-4B4C-B348-1EB5D4EBDBF3}" type="slidenum">
              <a:rPr lang="en-US" smtClean="0"/>
              <a:t>211</a:t>
            </a:fld>
            <a:endParaRPr lang="en-US"/>
          </a:p>
        </p:txBody>
      </p:sp>
    </p:spTree>
    <p:extLst>
      <p:ext uri="{BB962C8B-B14F-4D97-AF65-F5344CB8AC3E}">
        <p14:creationId xmlns:p14="http://schemas.microsoft.com/office/powerpoint/2010/main" val="39117673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D8BB2-98F6-9BE3-43DC-BB8192BD16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F8E457-D1EB-2F32-9948-572575972E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8ADE3A-ECD8-269F-3E24-3855F75F06B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0471D20-F196-D6D1-E896-BAD09714F56D}"/>
              </a:ext>
            </a:extLst>
          </p:cNvPr>
          <p:cNvSpPr>
            <a:spLocks noGrp="1"/>
          </p:cNvSpPr>
          <p:nvPr>
            <p:ph type="sldNum" sz="quarter" idx="5"/>
          </p:nvPr>
        </p:nvSpPr>
        <p:spPr/>
        <p:txBody>
          <a:bodyPr/>
          <a:lstStyle/>
          <a:p>
            <a:fld id="{9C2EF98E-B6FF-4B4C-B348-1EB5D4EBDBF3}" type="slidenum">
              <a:rPr lang="en-US" smtClean="0"/>
              <a:t>21</a:t>
            </a:fld>
            <a:endParaRPr lang="en-US"/>
          </a:p>
        </p:txBody>
      </p:sp>
    </p:spTree>
    <p:extLst>
      <p:ext uri="{BB962C8B-B14F-4D97-AF65-F5344CB8AC3E}">
        <p14:creationId xmlns:p14="http://schemas.microsoft.com/office/powerpoint/2010/main" val="1603538382"/>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EB1E1-C2A6-8A84-E7FE-4A77639D2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6285B0-5AA9-99E8-E59B-8490A2C689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354A31-53FA-B4FE-C851-12AD98B8529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DC0C87D-F2B3-8606-F6FE-56563D0E82D0}"/>
              </a:ext>
            </a:extLst>
          </p:cNvPr>
          <p:cNvSpPr>
            <a:spLocks noGrp="1"/>
          </p:cNvSpPr>
          <p:nvPr>
            <p:ph type="sldNum" sz="quarter" idx="5"/>
          </p:nvPr>
        </p:nvSpPr>
        <p:spPr/>
        <p:txBody>
          <a:bodyPr/>
          <a:lstStyle/>
          <a:p>
            <a:fld id="{9C2EF98E-B6FF-4B4C-B348-1EB5D4EBDBF3}" type="slidenum">
              <a:rPr lang="en-US" smtClean="0"/>
              <a:t>212</a:t>
            </a:fld>
            <a:endParaRPr lang="en-US"/>
          </a:p>
        </p:txBody>
      </p:sp>
    </p:spTree>
    <p:extLst>
      <p:ext uri="{BB962C8B-B14F-4D97-AF65-F5344CB8AC3E}">
        <p14:creationId xmlns:p14="http://schemas.microsoft.com/office/powerpoint/2010/main" val="3242048243"/>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E578A-6AE5-DB92-32F6-0AA105E8C6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9A3616-D1C7-DB00-7D3F-87C6FB49C8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10195A-BCCC-9895-4C1F-501FE503F08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A3F9CF5-B9EA-72BF-2ED5-C7879602FCFA}"/>
              </a:ext>
            </a:extLst>
          </p:cNvPr>
          <p:cNvSpPr>
            <a:spLocks noGrp="1"/>
          </p:cNvSpPr>
          <p:nvPr>
            <p:ph type="sldNum" sz="quarter" idx="5"/>
          </p:nvPr>
        </p:nvSpPr>
        <p:spPr/>
        <p:txBody>
          <a:bodyPr/>
          <a:lstStyle/>
          <a:p>
            <a:fld id="{9C2EF98E-B6FF-4B4C-B348-1EB5D4EBDBF3}" type="slidenum">
              <a:rPr lang="en-US" smtClean="0"/>
              <a:t>213</a:t>
            </a:fld>
            <a:endParaRPr lang="en-US"/>
          </a:p>
        </p:txBody>
      </p:sp>
    </p:spTree>
    <p:extLst>
      <p:ext uri="{BB962C8B-B14F-4D97-AF65-F5344CB8AC3E}">
        <p14:creationId xmlns:p14="http://schemas.microsoft.com/office/powerpoint/2010/main" val="1154178622"/>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D67FA8-9FFC-130E-8A4B-8B01789E55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3A30D9-84ED-05DE-027E-C708147916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464875-A166-C1DF-EA21-61A983D974E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46A2236-AE5A-18B2-363E-55126862E3C0}"/>
              </a:ext>
            </a:extLst>
          </p:cNvPr>
          <p:cNvSpPr>
            <a:spLocks noGrp="1"/>
          </p:cNvSpPr>
          <p:nvPr>
            <p:ph type="sldNum" sz="quarter" idx="5"/>
          </p:nvPr>
        </p:nvSpPr>
        <p:spPr/>
        <p:txBody>
          <a:bodyPr/>
          <a:lstStyle/>
          <a:p>
            <a:fld id="{9C2EF98E-B6FF-4B4C-B348-1EB5D4EBDBF3}" type="slidenum">
              <a:rPr lang="en-US" smtClean="0"/>
              <a:t>214</a:t>
            </a:fld>
            <a:endParaRPr lang="en-US"/>
          </a:p>
        </p:txBody>
      </p:sp>
    </p:spTree>
    <p:extLst>
      <p:ext uri="{BB962C8B-B14F-4D97-AF65-F5344CB8AC3E}">
        <p14:creationId xmlns:p14="http://schemas.microsoft.com/office/powerpoint/2010/main" val="2604918138"/>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3AB1C-A1D6-69C1-E2B9-B6DD988B88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ACF548-DC63-3BA5-5737-3339B892BE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504868-8413-7F17-C531-8E867D50C79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D9AC393-2FCF-6F44-5A19-C57C2ABDECC9}"/>
              </a:ext>
            </a:extLst>
          </p:cNvPr>
          <p:cNvSpPr>
            <a:spLocks noGrp="1"/>
          </p:cNvSpPr>
          <p:nvPr>
            <p:ph type="sldNum" sz="quarter" idx="5"/>
          </p:nvPr>
        </p:nvSpPr>
        <p:spPr/>
        <p:txBody>
          <a:bodyPr/>
          <a:lstStyle/>
          <a:p>
            <a:fld id="{9C2EF98E-B6FF-4B4C-B348-1EB5D4EBDBF3}" type="slidenum">
              <a:rPr lang="en-US" smtClean="0"/>
              <a:t>215</a:t>
            </a:fld>
            <a:endParaRPr lang="en-US"/>
          </a:p>
        </p:txBody>
      </p:sp>
    </p:spTree>
    <p:extLst>
      <p:ext uri="{BB962C8B-B14F-4D97-AF65-F5344CB8AC3E}">
        <p14:creationId xmlns:p14="http://schemas.microsoft.com/office/powerpoint/2010/main" val="325226927"/>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CB873C-F6CB-E43D-8379-DC19FAA861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494B55-F271-FF11-98C3-E7BB103527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804528-EF7E-1FBA-49BA-A07EFF6F1F03}"/>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66949512-2E41-13D9-4968-EAD4A1E4B2AC}"/>
              </a:ext>
            </a:extLst>
          </p:cNvPr>
          <p:cNvSpPr>
            <a:spLocks noGrp="1"/>
          </p:cNvSpPr>
          <p:nvPr>
            <p:ph type="sldNum" sz="quarter" idx="5"/>
          </p:nvPr>
        </p:nvSpPr>
        <p:spPr/>
        <p:txBody>
          <a:bodyPr/>
          <a:lstStyle/>
          <a:p>
            <a:fld id="{9C2EF98E-B6FF-4B4C-B348-1EB5D4EBDBF3}" type="slidenum">
              <a:rPr lang="en-US" smtClean="0"/>
              <a:t>216</a:t>
            </a:fld>
            <a:endParaRPr lang="en-US"/>
          </a:p>
        </p:txBody>
      </p:sp>
    </p:spTree>
    <p:extLst>
      <p:ext uri="{BB962C8B-B14F-4D97-AF65-F5344CB8AC3E}">
        <p14:creationId xmlns:p14="http://schemas.microsoft.com/office/powerpoint/2010/main" val="2276485331"/>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E7B38-7BFD-AD8B-5A0A-A7B1D8F926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8A3931-A6C6-FF7A-4928-B7C49D40E3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04D227-27DE-AF2C-B51B-23D72E6C24C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854E707-45E7-245E-9622-9FE41F928129}"/>
              </a:ext>
            </a:extLst>
          </p:cNvPr>
          <p:cNvSpPr>
            <a:spLocks noGrp="1"/>
          </p:cNvSpPr>
          <p:nvPr>
            <p:ph type="sldNum" sz="quarter" idx="5"/>
          </p:nvPr>
        </p:nvSpPr>
        <p:spPr/>
        <p:txBody>
          <a:bodyPr/>
          <a:lstStyle/>
          <a:p>
            <a:fld id="{9C2EF98E-B6FF-4B4C-B348-1EB5D4EBDBF3}" type="slidenum">
              <a:rPr lang="en-US" smtClean="0"/>
              <a:t>217</a:t>
            </a:fld>
            <a:endParaRPr lang="en-US"/>
          </a:p>
        </p:txBody>
      </p:sp>
    </p:spTree>
    <p:extLst>
      <p:ext uri="{BB962C8B-B14F-4D97-AF65-F5344CB8AC3E}">
        <p14:creationId xmlns:p14="http://schemas.microsoft.com/office/powerpoint/2010/main" val="2160373172"/>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CB630E-FAD0-7043-8E26-2AE7D534ED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F7AEC1-F00F-0549-9987-FE476360E1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4F8355-CEF4-AFA0-0BF8-84B0AEC2014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DACF265-80F6-DA38-6754-EB5740B471E9}"/>
              </a:ext>
            </a:extLst>
          </p:cNvPr>
          <p:cNvSpPr>
            <a:spLocks noGrp="1"/>
          </p:cNvSpPr>
          <p:nvPr>
            <p:ph type="sldNum" sz="quarter" idx="5"/>
          </p:nvPr>
        </p:nvSpPr>
        <p:spPr/>
        <p:txBody>
          <a:bodyPr/>
          <a:lstStyle/>
          <a:p>
            <a:fld id="{9C2EF98E-B6FF-4B4C-B348-1EB5D4EBDBF3}" type="slidenum">
              <a:rPr lang="en-US" smtClean="0"/>
              <a:t>218</a:t>
            </a:fld>
            <a:endParaRPr lang="en-US"/>
          </a:p>
        </p:txBody>
      </p:sp>
    </p:spTree>
    <p:extLst>
      <p:ext uri="{BB962C8B-B14F-4D97-AF65-F5344CB8AC3E}">
        <p14:creationId xmlns:p14="http://schemas.microsoft.com/office/powerpoint/2010/main" val="2178344824"/>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2670B-30AB-4E08-31AA-53381F9B94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C7073D-995E-9911-9AF6-7A40E58D5C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AFE179-81E5-2606-D524-7FA3EF5ACC9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41E1C79-5926-B7F0-DAE9-A54D30823A56}"/>
              </a:ext>
            </a:extLst>
          </p:cNvPr>
          <p:cNvSpPr>
            <a:spLocks noGrp="1"/>
          </p:cNvSpPr>
          <p:nvPr>
            <p:ph type="sldNum" sz="quarter" idx="5"/>
          </p:nvPr>
        </p:nvSpPr>
        <p:spPr/>
        <p:txBody>
          <a:bodyPr/>
          <a:lstStyle/>
          <a:p>
            <a:fld id="{9C2EF98E-B6FF-4B4C-B348-1EB5D4EBDBF3}" type="slidenum">
              <a:rPr lang="en-US" smtClean="0"/>
              <a:t>219</a:t>
            </a:fld>
            <a:endParaRPr lang="en-US"/>
          </a:p>
        </p:txBody>
      </p:sp>
    </p:spTree>
    <p:extLst>
      <p:ext uri="{BB962C8B-B14F-4D97-AF65-F5344CB8AC3E}">
        <p14:creationId xmlns:p14="http://schemas.microsoft.com/office/powerpoint/2010/main" val="2754836390"/>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4A8CF8-2FD8-14CF-7CAB-044D2DF763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AE5DAF-8169-076D-06AE-B6F2B2CFE8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8D8F6D-AA7A-3C40-FAD0-03D7CFE315B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FD7B90B-11A4-323B-E431-2FDB88A1E5FB}"/>
              </a:ext>
            </a:extLst>
          </p:cNvPr>
          <p:cNvSpPr>
            <a:spLocks noGrp="1"/>
          </p:cNvSpPr>
          <p:nvPr>
            <p:ph type="sldNum" sz="quarter" idx="5"/>
          </p:nvPr>
        </p:nvSpPr>
        <p:spPr/>
        <p:txBody>
          <a:bodyPr/>
          <a:lstStyle/>
          <a:p>
            <a:fld id="{9C2EF98E-B6FF-4B4C-B348-1EB5D4EBDBF3}" type="slidenum">
              <a:rPr lang="en-US" smtClean="0"/>
              <a:t>220</a:t>
            </a:fld>
            <a:endParaRPr lang="en-US"/>
          </a:p>
        </p:txBody>
      </p:sp>
    </p:spTree>
    <p:extLst>
      <p:ext uri="{BB962C8B-B14F-4D97-AF65-F5344CB8AC3E}">
        <p14:creationId xmlns:p14="http://schemas.microsoft.com/office/powerpoint/2010/main" val="672186304"/>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7CF1C9-0B11-4C73-D9C6-19557A6FB7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BBE88C-D059-4064-C1CF-F570722747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44F7-5C29-4A53-CA26-17B58C3B7E7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6006DAE-2FF6-C6D7-853F-956A91903385}"/>
              </a:ext>
            </a:extLst>
          </p:cNvPr>
          <p:cNvSpPr>
            <a:spLocks noGrp="1"/>
          </p:cNvSpPr>
          <p:nvPr>
            <p:ph type="sldNum" sz="quarter" idx="5"/>
          </p:nvPr>
        </p:nvSpPr>
        <p:spPr/>
        <p:txBody>
          <a:bodyPr/>
          <a:lstStyle/>
          <a:p>
            <a:fld id="{9C2EF98E-B6FF-4B4C-B348-1EB5D4EBDBF3}" type="slidenum">
              <a:rPr lang="en-US" smtClean="0"/>
              <a:t>221</a:t>
            </a:fld>
            <a:endParaRPr lang="en-US"/>
          </a:p>
        </p:txBody>
      </p:sp>
    </p:spTree>
    <p:extLst>
      <p:ext uri="{BB962C8B-B14F-4D97-AF65-F5344CB8AC3E}">
        <p14:creationId xmlns:p14="http://schemas.microsoft.com/office/powerpoint/2010/main" val="17197036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5BE49-C0A3-F723-A82B-50441FDA87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95472C-1096-D928-D79A-D13E82794D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6EE899-CFBE-85E8-C792-14A297FED7E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F431A85-4310-E45B-B2C3-54E83BDBED47}"/>
              </a:ext>
            </a:extLst>
          </p:cNvPr>
          <p:cNvSpPr>
            <a:spLocks noGrp="1"/>
          </p:cNvSpPr>
          <p:nvPr>
            <p:ph type="sldNum" sz="quarter" idx="5"/>
          </p:nvPr>
        </p:nvSpPr>
        <p:spPr/>
        <p:txBody>
          <a:bodyPr/>
          <a:lstStyle/>
          <a:p>
            <a:fld id="{9C2EF98E-B6FF-4B4C-B348-1EB5D4EBDBF3}" type="slidenum">
              <a:rPr lang="en-US" smtClean="0"/>
              <a:t>22</a:t>
            </a:fld>
            <a:endParaRPr lang="en-US"/>
          </a:p>
        </p:txBody>
      </p:sp>
    </p:spTree>
    <p:extLst>
      <p:ext uri="{BB962C8B-B14F-4D97-AF65-F5344CB8AC3E}">
        <p14:creationId xmlns:p14="http://schemas.microsoft.com/office/powerpoint/2010/main" val="2777066761"/>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D6E215-C80F-D641-04F0-FD144A8366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9B9EFB-D49D-9978-5A63-2D5D9709C4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284BF5-CA7B-0946-4C3A-B4EB9A72ACD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8A2D7CD-6A81-C6EE-8950-3B3ABFC2BAAA}"/>
              </a:ext>
            </a:extLst>
          </p:cNvPr>
          <p:cNvSpPr>
            <a:spLocks noGrp="1"/>
          </p:cNvSpPr>
          <p:nvPr>
            <p:ph type="sldNum" sz="quarter" idx="5"/>
          </p:nvPr>
        </p:nvSpPr>
        <p:spPr/>
        <p:txBody>
          <a:bodyPr/>
          <a:lstStyle/>
          <a:p>
            <a:fld id="{9C2EF98E-B6FF-4B4C-B348-1EB5D4EBDBF3}" type="slidenum">
              <a:rPr lang="en-US" smtClean="0"/>
              <a:t>222</a:t>
            </a:fld>
            <a:endParaRPr lang="en-US"/>
          </a:p>
        </p:txBody>
      </p:sp>
    </p:spTree>
    <p:extLst>
      <p:ext uri="{BB962C8B-B14F-4D97-AF65-F5344CB8AC3E}">
        <p14:creationId xmlns:p14="http://schemas.microsoft.com/office/powerpoint/2010/main" val="3641113779"/>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AB5FC-716E-7A21-6CAB-AC65756294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535183-0C33-9267-B4D4-C4566B1D56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3B89B2-D1B2-2F3E-5678-9897764D338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1CAA407-20C1-5D3A-F5CE-D27F5A5A8CF7}"/>
              </a:ext>
            </a:extLst>
          </p:cNvPr>
          <p:cNvSpPr>
            <a:spLocks noGrp="1"/>
          </p:cNvSpPr>
          <p:nvPr>
            <p:ph type="sldNum" sz="quarter" idx="5"/>
          </p:nvPr>
        </p:nvSpPr>
        <p:spPr/>
        <p:txBody>
          <a:bodyPr/>
          <a:lstStyle/>
          <a:p>
            <a:fld id="{9C2EF98E-B6FF-4B4C-B348-1EB5D4EBDBF3}" type="slidenum">
              <a:rPr lang="en-US" smtClean="0"/>
              <a:t>223</a:t>
            </a:fld>
            <a:endParaRPr lang="en-US"/>
          </a:p>
        </p:txBody>
      </p:sp>
    </p:spTree>
    <p:extLst>
      <p:ext uri="{BB962C8B-B14F-4D97-AF65-F5344CB8AC3E}">
        <p14:creationId xmlns:p14="http://schemas.microsoft.com/office/powerpoint/2010/main" val="3715111806"/>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E12A15-8E9B-347C-598D-BF645A6948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926BA2-3F1B-0E3D-A4BD-3AB4856B0E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FC0399-D463-94F9-CBC8-E87DF2FBA96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9139F17-B1E9-FB88-A3CD-4ADA011FC9EA}"/>
              </a:ext>
            </a:extLst>
          </p:cNvPr>
          <p:cNvSpPr>
            <a:spLocks noGrp="1"/>
          </p:cNvSpPr>
          <p:nvPr>
            <p:ph type="sldNum" sz="quarter" idx="5"/>
          </p:nvPr>
        </p:nvSpPr>
        <p:spPr/>
        <p:txBody>
          <a:bodyPr/>
          <a:lstStyle/>
          <a:p>
            <a:fld id="{9C2EF98E-B6FF-4B4C-B348-1EB5D4EBDBF3}" type="slidenum">
              <a:rPr lang="en-US" smtClean="0"/>
              <a:t>224</a:t>
            </a:fld>
            <a:endParaRPr lang="en-US"/>
          </a:p>
        </p:txBody>
      </p:sp>
    </p:spTree>
    <p:extLst>
      <p:ext uri="{BB962C8B-B14F-4D97-AF65-F5344CB8AC3E}">
        <p14:creationId xmlns:p14="http://schemas.microsoft.com/office/powerpoint/2010/main" val="287595436"/>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EED25-2796-1E62-FBA7-A212F2FC9C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68D326-E622-5579-6184-0EC9077FBF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55F5C6-5BF4-40E7-F64F-78ED04672D8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0C9ECED-3075-CAA3-90EA-E0009BE388A9}"/>
              </a:ext>
            </a:extLst>
          </p:cNvPr>
          <p:cNvSpPr>
            <a:spLocks noGrp="1"/>
          </p:cNvSpPr>
          <p:nvPr>
            <p:ph type="sldNum" sz="quarter" idx="5"/>
          </p:nvPr>
        </p:nvSpPr>
        <p:spPr/>
        <p:txBody>
          <a:bodyPr/>
          <a:lstStyle/>
          <a:p>
            <a:fld id="{9C2EF98E-B6FF-4B4C-B348-1EB5D4EBDBF3}" type="slidenum">
              <a:rPr lang="en-US" smtClean="0"/>
              <a:t>225</a:t>
            </a:fld>
            <a:endParaRPr lang="en-US"/>
          </a:p>
        </p:txBody>
      </p:sp>
    </p:spTree>
    <p:extLst>
      <p:ext uri="{BB962C8B-B14F-4D97-AF65-F5344CB8AC3E}">
        <p14:creationId xmlns:p14="http://schemas.microsoft.com/office/powerpoint/2010/main" val="1702358071"/>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A85FC-EDE5-D977-B469-7D98A2EDC4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A7CF0B-7CBC-EB89-EA5E-9F9D84C1FA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E414D4-8504-259A-CD87-E703E5210DE1}"/>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4690D3BE-42B8-8778-AB34-B432EA19A881}"/>
              </a:ext>
            </a:extLst>
          </p:cNvPr>
          <p:cNvSpPr>
            <a:spLocks noGrp="1"/>
          </p:cNvSpPr>
          <p:nvPr>
            <p:ph type="sldNum" sz="quarter" idx="5"/>
          </p:nvPr>
        </p:nvSpPr>
        <p:spPr/>
        <p:txBody>
          <a:bodyPr/>
          <a:lstStyle/>
          <a:p>
            <a:fld id="{9C2EF98E-B6FF-4B4C-B348-1EB5D4EBDBF3}" type="slidenum">
              <a:rPr lang="en-US" smtClean="0"/>
              <a:t>226</a:t>
            </a:fld>
            <a:endParaRPr lang="en-US"/>
          </a:p>
        </p:txBody>
      </p:sp>
    </p:spTree>
    <p:extLst>
      <p:ext uri="{BB962C8B-B14F-4D97-AF65-F5344CB8AC3E}">
        <p14:creationId xmlns:p14="http://schemas.microsoft.com/office/powerpoint/2010/main" val="3433198162"/>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3D5BF1-EEC5-F978-2CAE-4BEA5FBF50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7D3139-320C-0D95-AD23-BCF3FFC8F1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1E24CD-0343-66A7-7C0B-76448484937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678B10E-4D41-BEBF-B25A-F1CEEDF45872}"/>
              </a:ext>
            </a:extLst>
          </p:cNvPr>
          <p:cNvSpPr>
            <a:spLocks noGrp="1"/>
          </p:cNvSpPr>
          <p:nvPr>
            <p:ph type="sldNum" sz="quarter" idx="5"/>
          </p:nvPr>
        </p:nvSpPr>
        <p:spPr/>
        <p:txBody>
          <a:bodyPr/>
          <a:lstStyle/>
          <a:p>
            <a:fld id="{9C2EF98E-B6FF-4B4C-B348-1EB5D4EBDBF3}" type="slidenum">
              <a:rPr lang="en-US" smtClean="0"/>
              <a:t>227</a:t>
            </a:fld>
            <a:endParaRPr lang="en-US"/>
          </a:p>
        </p:txBody>
      </p:sp>
    </p:spTree>
    <p:extLst>
      <p:ext uri="{BB962C8B-B14F-4D97-AF65-F5344CB8AC3E}">
        <p14:creationId xmlns:p14="http://schemas.microsoft.com/office/powerpoint/2010/main" val="3181598091"/>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7E9DD-7977-CE48-31A5-AA9ACB6E96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660E23-58BD-4B6B-42C9-C1E9B6CE80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B3C430-C1C1-FE45-269E-061DC40B408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F94E55B-7FDB-7963-A37A-81D3CB3FA23D}"/>
              </a:ext>
            </a:extLst>
          </p:cNvPr>
          <p:cNvSpPr>
            <a:spLocks noGrp="1"/>
          </p:cNvSpPr>
          <p:nvPr>
            <p:ph type="sldNum" sz="quarter" idx="5"/>
          </p:nvPr>
        </p:nvSpPr>
        <p:spPr/>
        <p:txBody>
          <a:bodyPr/>
          <a:lstStyle/>
          <a:p>
            <a:fld id="{9C2EF98E-B6FF-4B4C-B348-1EB5D4EBDBF3}" type="slidenum">
              <a:rPr lang="en-US" smtClean="0"/>
              <a:t>228</a:t>
            </a:fld>
            <a:endParaRPr lang="en-US"/>
          </a:p>
        </p:txBody>
      </p:sp>
    </p:spTree>
    <p:extLst>
      <p:ext uri="{BB962C8B-B14F-4D97-AF65-F5344CB8AC3E}">
        <p14:creationId xmlns:p14="http://schemas.microsoft.com/office/powerpoint/2010/main" val="3787599492"/>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60D8E-EB7D-A20F-0FF9-018D2CF75B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5F8B47-6D52-5849-E9A3-520776830F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1C5D93-200F-10F4-7C0D-23549EB89CFA}"/>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2BF71C66-DFAA-3F5C-1209-B604540B4684}"/>
              </a:ext>
            </a:extLst>
          </p:cNvPr>
          <p:cNvSpPr>
            <a:spLocks noGrp="1"/>
          </p:cNvSpPr>
          <p:nvPr>
            <p:ph type="sldNum" sz="quarter" idx="5"/>
          </p:nvPr>
        </p:nvSpPr>
        <p:spPr/>
        <p:txBody>
          <a:bodyPr/>
          <a:lstStyle/>
          <a:p>
            <a:fld id="{9C2EF98E-B6FF-4B4C-B348-1EB5D4EBDBF3}" type="slidenum">
              <a:rPr lang="en-US" smtClean="0"/>
              <a:t>229</a:t>
            </a:fld>
            <a:endParaRPr lang="en-US"/>
          </a:p>
        </p:txBody>
      </p:sp>
    </p:spTree>
    <p:extLst>
      <p:ext uri="{BB962C8B-B14F-4D97-AF65-F5344CB8AC3E}">
        <p14:creationId xmlns:p14="http://schemas.microsoft.com/office/powerpoint/2010/main" val="3148121273"/>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2BF0D5-4504-E9D3-4F38-B09D3E7A3C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40C64A-9A59-E006-F447-3E365DBAB4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CDCD0E-C10C-6B62-63BC-78370DE7FCA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6AAD06F-6BC8-350F-D4DB-AF18B3D5927A}"/>
              </a:ext>
            </a:extLst>
          </p:cNvPr>
          <p:cNvSpPr>
            <a:spLocks noGrp="1"/>
          </p:cNvSpPr>
          <p:nvPr>
            <p:ph type="sldNum" sz="quarter" idx="5"/>
          </p:nvPr>
        </p:nvSpPr>
        <p:spPr/>
        <p:txBody>
          <a:bodyPr/>
          <a:lstStyle/>
          <a:p>
            <a:fld id="{9C2EF98E-B6FF-4B4C-B348-1EB5D4EBDBF3}" type="slidenum">
              <a:rPr lang="en-US" smtClean="0"/>
              <a:t>230</a:t>
            </a:fld>
            <a:endParaRPr lang="en-US"/>
          </a:p>
        </p:txBody>
      </p:sp>
    </p:spTree>
    <p:extLst>
      <p:ext uri="{BB962C8B-B14F-4D97-AF65-F5344CB8AC3E}">
        <p14:creationId xmlns:p14="http://schemas.microsoft.com/office/powerpoint/2010/main" val="3802969297"/>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08EA74-587E-3013-A504-AB9CD53EA2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8E8BE4-8ED7-EDB7-F3B8-13EFEAA56B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C95B85-9C51-7D5F-1F28-E9C75E8A7BF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13187F9-5D4A-1EE0-0F70-C4DD40EB91AA}"/>
              </a:ext>
            </a:extLst>
          </p:cNvPr>
          <p:cNvSpPr>
            <a:spLocks noGrp="1"/>
          </p:cNvSpPr>
          <p:nvPr>
            <p:ph type="sldNum" sz="quarter" idx="5"/>
          </p:nvPr>
        </p:nvSpPr>
        <p:spPr/>
        <p:txBody>
          <a:bodyPr/>
          <a:lstStyle/>
          <a:p>
            <a:fld id="{9C2EF98E-B6FF-4B4C-B348-1EB5D4EBDBF3}" type="slidenum">
              <a:rPr lang="en-US" smtClean="0"/>
              <a:t>231</a:t>
            </a:fld>
            <a:endParaRPr lang="en-US"/>
          </a:p>
        </p:txBody>
      </p:sp>
    </p:spTree>
    <p:extLst>
      <p:ext uri="{BB962C8B-B14F-4D97-AF65-F5344CB8AC3E}">
        <p14:creationId xmlns:p14="http://schemas.microsoft.com/office/powerpoint/2010/main" val="25781866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467FA-EF34-9A10-4963-54050E3145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652959-2429-D186-CCB8-771D33F353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4BE0B7-FC9B-71E2-AD80-5BEE54621D9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5303F7F-4E81-3536-5052-89F737D4CBB5}"/>
              </a:ext>
            </a:extLst>
          </p:cNvPr>
          <p:cNvSpPr>
            <a:spLocks noGrp="1"/>
          </p:cNvSpPr>
          <p:nvPr>
            <p:ph type="sldNum" sz="quarter" idx="5"/>
          </p:nvPr>
        </p:nvSpPr>
        <p:spPr/>
        <p:txBody>
          <a:bodyPr/>
          <a:lstStyle/>
          <a:p>
            <a:fld id="{9C2EF98E-B6FF-4B4C-B348-1EB5D4EBDBF3}" type="slidenum">
              <a:rPr lang="en-US" smtClean="0"/>
              <a:t>23</a:t>
            </a:fld>
            <a:endParaRPr lang="en-US"/>
          </a:p>
        </p:txBody>
      </p:sp>
    </p:spTree>
    <p:extLst>
      <p:ext uri="{BB962C8B-B14F-4D97-AF65-F5344CB8AC3E}">
        <p14:creationId xmlns:p14="http://schemas.microsoft.com/office/powerpoint/2010/main" val="2741607188"/>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6F3D72-1261-0BC8-0C5E-2E39ACC3D3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2A8C5F-B757-8C6A-F523-158269D478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F94FFD-709F-DB4B-4C38-A07A7C28DD8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B9AE2AD-B30C-B1DD-9FDE-3F91D9BDD1B9}"/>
              </a:ext>
            </a:extLst>
          </p:cNvPr>
          <p:cNvSpPr>
            <a:spLocks noGrp="1"/>
          </p:cNvSpPr>
          <p:nvPr>
            <p:ph type="sldNum" sz="quarter" idx="5"/>
          </p:nvPr>
        </p:nvSpPr>
        <p:spPr/>
        <p:txBody>
          <a:bodyPr/>
          <a:lstStyle/>
          <a:p>
            <a:fld id="{9C2EF98E-B6FF-4B4C-B348-1EB5D4EBDBF3}" type="slidenum">
              <a:rPr lang="en-US" smtClean="0"/>
              <a:t>232</a:t>
            </a:fld>
            <a:endParaRPr lang="en-US"/>
          </a:p>
        </p:txBody>
      </p:sp>
    </p:spTree>
    <p:extLst>
      <p:ext uri="{BB962C8B-B14F-4D97-AF65-F5344CB8AC3E}">
        <p14:creationId xmlns:p14="http://schemas.microsoft.com/office/powerpoint/2010/main" val="1871623165"/>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B8A9B-F58F-ECB1-AF20-6E068E894A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3D0416-0F6E-7366-226F-AB930B834A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10859F-E6C4-B763-9C87-7F606CD5A630}"/>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711D4D3E-C644-D8A3-1E6E-6757A002131D}"/>
              </a:ext>
            </a:extLst>
          </p:cNvPr>
          <p:cNvSpPr>
            <a:spLocks noGrp="1"/>
          </p:cNvSpPr>
          <p:nvPr>
            <p:ph type="sldNum" sz="quarter" idx="5"/>
          </p:nvPr>
        </p:nvSpPr>
        <p:spPr/>
        <p:txBody>
          <a:bodyPr/>
          <a:lstStyle/>
          <a:p>
            <a:fld id="{9C2EF98E-B6FF-4B4C-B348-1EB5D4EBDBF3}" type="slidenum">
              <a:rPr lang="en-US" smtClean="0"/>
              <a:t>233</a:t>
            </a:fld>
            <a:endParaRPr lang="en-US"/>
          </a:p>
        </p:txBody>
      </p:sp>
    </p:spTree>
    <p:extLst>
      <p:ext uri="{BB962C8B-B14F-4D97-AF65-F5344CB8AC3E}">
        <p14:creationId xmlns:p14="http://schemas.microsoft.com/office/powerpoint/2010/main" val="4075710892"/>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C21B0-A601-A511-17BE-7266792FEC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C06B66-0F9D-F9AA-FCE9-ACEA3E029A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1B279D-D4CD-5DC8-EA15-CC2A85FDC9B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01D32B2-D50F-7D2C-CDDB-51990BD59DE7}"/>
              </a:ext>
            </a:extLst>
          </p:cNvPr>
          <p:cNvSpPr>
            <a:spLocks noGrp="1"/>
          </p:cNvSpPr>
          <p:nvPr>
            <p:ph type="sldNum" sz="quarter" idx="5"/>
          </p:nvPr>
        </p:nvSpPr>
        <p:spPr/>
        <p:txBody>
          <a:bodyPr/>
          <a:lstStyle/>
          <a:p>
            <a:fld id="{9C2EF98E-B6FF-4B4C-B348-1EB5D4EBDBF3}" type="slidenum">
              <a:rPr lang="en-US" smtClean="0"/>
              <a:t>234</a:t>
            </a:fld>
            <a:endParaRPr lang="en-US"/>
          </a:p>
        </p:txBody>
      </p:sp>
    </p:spTree>
    <p:extLst>
      <p:ext uri="{BB962C8B-B14F-4D97-AF65-F5344CB8AC3E}">
        <p14:creationId xmlns:p14="http://schemas.microsoft.com/office/powerpoint/2010/main" val="4117610341"/>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FAEDD3-E196-50B4-D438-38B79C974D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07316B-6207-F130-455F-F65BAE58FA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EAD0BF-5ED9-DF20-E4AC-222C75CDE5E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B583A76-B80C-C962-98FB-FC1CB934B923}"/>
              </a:ext>
            </a:extLst>
          </p:cNvPr>
          <p:cNvSpPr>
            <a:spLocks noGrp="1"/>
          </p:cNvSpPr>
          <p:nvPr>
            <p:ph type="sldNum" sz="quarter" idx="5"/>
          </p:nvPr>
        </p:nvSpPr>
        <p:spPr/>
        <p:txBody>
          <a:bodyPr/>
          <a:lstStyle/>
          <a:p>
            <a:fld id="{9C2EF98E-B6FF-4B4C-B348-1EB5D4EBDBF3}" type="slidenum">
              <a:rPr lang="en-US" smtClean="0"/>
              <a:t>235</a:t>
            </a:fld>
            <a:endParaRPr lang="en-US"/>
          </a:p>
        </p:txBody>
      </p:sp>
    </p:spTree>
    <p:extLst>
      <p:ext uri="{BB962C8B-B14F-4D97-AF65-F5344CB8AC3E}">
        <p14:creationId xmlns:p14="http://schemas.microsoft.com/office/powerpoint/2010/main" val="3558509322"/>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345D3-A087-3201-36FF-95374D5662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BFEA1A-BAE6-FEFD-7A2C-C9E83B5EC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F2AEA3-6E40-2EBC-F33B-DEEEF13E08E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65631B7-EA62-44ED-FE66-F242CC0A5FA3}"/>
              </a:ext>
            </a:extLst>
          </p:cNvPr>
          <p:cNvSpPr>
            <a:spLocks noGrp="1"/>
          </p:cNvSpPr>
          <p:nvPr>
            <p:ph type="sldNum" sz="quarter" idx="5"/>
          </p:nvPr>
        </p:nvSpPr>
        <p:spPr/>
        <p:txBody>
          <a:bodyPr/>
          <a:lstStyle/>
          <a:p>
            <a:fld id="{9C2EF98E-B6FF-4B4C-B348-1EB5D4EBDBF3}" type="slidenum">
              <a:rPr lang="en-US" smtClean="0"/>
              <a:t>236</a:t>
            </a:fld>
            <a:endParaRPr lang="en-US"/>
          </a:p>
        </p:txBody>
      </p:sp>
    </p:spTree>
    <p:extLst>
      <p:ext uri="{BB962C8B-B14F-4D97-AF65-F5344CB8AC3E}">
        <p14:creationId xmlns:p14="http://schemas.microsoft.com/office/powerpoint/2010/main" val="2363587751"/>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D484A-0B09-4214-9AE3-AA546CF2BB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27BD55-2F87-6C95-FCA8-1D645764D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F5CA09-9769-E2CC-500A-943CD79F923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F984F92-3FE6-666F-7B77-4524B3E887BA}"/>
              </a:ext>
            </a:extLst>
          </p:cNvPr>
          <p:cNvSpPr>
            <a:spLocks noGrp="1"/>
          </p:cNvSpPr>
          <p:nvPr>
            <p:ph type="sldNum" sz="quarter" idx="5"/>
          </p:nvPr>
        </p:nvSpPr>
        <p:spPr/>
        <p:txBody>
          <a:bodyPr/>
          <a:lstStyle/>
          <a:p>
            <a:fld id="{9C2EF98E-B6FF-4B4C-B348-1EB5D4EBDBF3}" type="slidenum">
              <a:rPr lang="en-US" smtClean="0"/>
              <a:t>237</a:t>
            </a:fld>
            <a:endParaRPr lang="en-US"/>
          </a:p>
        </p:txBody>
      </p:sp>
    </p:spTree>
    <p:extLst>
      <p:ext uri="{BB962C8B-B14F-4D97-AF65-F5344CB8AC3E}">
        <p14:creationId xmlns:p14="http://schemas.microsoft.com/office/powerpoint/2010/main" val="3480276338"/>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0A0C0-B3A6-71AC-3513-CFD67DBA11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824F4D-A446-D46B-3187-D4AA6D859C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4F6BD5-A290-F2B4-449F-6A60F7D59A2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219349F-6A2E-F067-F51A-F80419F4BFB8}"/>
              </a:ext>
            </a:extLst>
          </p:cNvPr>
          <p:cNvSpPr>
            <a:spLocks noGrp="1"/>
          </p:cNvSpPr>
          <p:nvPr>
            <p:ph type="sldNum" sz="quarter" idx="5"/>
          </p:nvPr>
        </p:nvSpPr>
        <p:spPr/>
        <p:txBody>
          <a:bodyPr/>
          <a:lstStyle/>
          <a:p>
            <a:fld id="{9C2EF98E-B6FF-4B4C-B348-1EB5D4EBDBF3}" type="slidenum">
              <a:rPr lang="en-US" smtClean="0"/>
              <a:t>238</a:t>
            </a:fld>
            <a:endParaRPr lang="en-US"/>
          </a:p>
        </p:txBody>
      </p:sp>
    </p:spTree>
    <p:extLst>
      <p:ext uri="{BB962C8B-B14F-4D97-AF65-F5344CB8AC3E}">
        <p14:creationId xmlns:p14="http://schemas.microsoft.com/office/powerpoint/2010/main" val="924890523"/>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0EF6B6-97F6-2C39-D206-35D16A95D2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3AB3A5-6F47-0ED5-15BB-F879331A15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C8FA9B-F100-C13F-CA0A-6C29B305564F}"/>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C8FFB805-9556-6AD3-C37C-0FC554E944CF}"/>
              </a:ext>
            </a:extLst>
          </p:cNvPr>
          <p:cNvSpPr>
            <a:spLocks noGrp="1"/>
          </p:cNvSpPr>
          <p:nvPr>
            <p:ph type="sldNum" sz="quarter" idx="5"/>
          </p:nvPr>
        </p:nvSpPr>
        <p:spPr/>
        <p:txBody>
          <a:bodyPr/>
          <a:lstStyle/>
          <a:p>
            <a:fld id="{9C2EF98E-B6FF-4B4C-B348-1EB5D4EBDBF3}" type="slidenum">
              <a:rPr lang="en-US" smtClean="0"/>
              <a:t>239</a:t>
            </a:fld>
            <a:endParaRPr lang="en-US"/>
          </a:p>
        </p:txBody>
      </p:sp>
    </p:spTree>
    <p:extLst>
      <p:ext uri="{BB962C8B-B14F-4D97-AF65-F5344CB8AC3E}">
        <p14:creationId xmlns:p14="http://schemas.microsoft.com/office/powerpoint/2010/main" val="3996218071"/>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4A9632-3AB7-849B-C7BD-56CA455159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F2507C-332D-CBD4-5461-C67F675B21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455E6B-2DEB-609D-CB42-157F3DCD2F08}"/>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4CC540F6-6468-5F10-9B7C-A46ECB3C6360}"/>
              </a:ext>
            </a:extLst>
          </p:cNvPr>
          <p:cNvSpPr>
            <a:spLocks noGrp="1"/>
          </p:cNvSpPr>
          <p:nvPr>
            <p:ph type="sldNum" sz="quarter" idx="5"/>
          </p:nvPr>
        </p:nvSpPr>
        <p:spPr/>
        <p:txBody>
          <a:bodyPr/>
          <a:lstStyle/>
          <a:p>
            <a:fld id="{9C2EF98E-B6FF-4B4C-B348-1EB5D4EBDBF3}" type="slidenum">
              <a:rPr lang="en-US" smtClean="0"/>
              <a:t>240</a:t>
            </a:fld>
            <a:endParaRPr lang="en-US"/>
          </a:p>
        </p:txBody>
      </p:sp>
    </p:spTree>
    <p:extLst>
      <p:ext uri="{BB962C8B-B14F-4D97-AF65-F5344CB8AC3E}">
        <p14:creationId xmlns:p14="http://schemas.microsoft.com/office/powerpoint/2010/main" val="1408502703"/>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09D38-E35F-035D-0511-1F3933B366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7B72DC-9FC5-0EC8-5F36-EC94ED9593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466F09-0295-C127-81E8-C4B1E2C9680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A088E24-9303-C5DD-225B-3922B4576436}"/>
              </a:ext>
            </a:extLst>
          </p:cNvPr>
          <p:cNvSpPr>
            <a:spLocks noGrp="1"/>
          </p:cNvSpPr>
          <p:nvPr>
            <p:ph type="sldNum" sz="quarter" idx="5"/>
          </p:nvPr>
        </p:nvSpPr>
        <p:spPr/>
        <p:txBody>
          <a:bodyPr/>
          <a:lstStyle/>
          <a:p>
            <a:fld id="{9C2EF98E-B6FF-4B4C-B348-1EB5D4EBDBF3}" type="slidenum">
              <a:rPr lang="en-US" smtClean="0"/>
              <a:t>241</a:t>
            </a:fld>
            <a:endParaRPr lang="en-US"/>
          </a:p>
        </p:txBody>
      </p:sp>
    </p:spTree>
    <p:extLst>
      <p:ext uri="{BB962C8B-B14F-4D97-AF65-F5344CB8AC3E}">
        <p14:creationId xmlns:p14="http://schemas.microsoft.com/office/powerpoint/2010/main" val="10223310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D6DB6-024F-62E8-9D1C-22D24ACB27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11D53B-E5D4-9B39-FC22-C6A8773A89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C06CAA-D76E-1CE2-43FA-24E1CFFF9C1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423C6A8-EAB7-7C78-A711-3CFC3CC3343B}"/>
              </a:ext>
            </a:extLst>
          </p:cNvPr>
          <p:cNvSpPr>
            <a:spLocks noGrp="1"/>
          </p:cNvSpPr>
          <p:nvPr>
            <p:ph type="sldNum" sz="quarter" idx="5"/>
          </p:nvPr>
        </p:nvSpPr>
        <p:spPr/>
        <p:txBody>
          <a:bodyPr/>
          <a:lstStyle/>
          <a:p>
            <a:fld id="{9C2EF98E-B6FF-4B4C-B348-1EB5D4EBDBF3}" type="slidenum">
              <a:rPr lang="en-US" smtClean="0"/>
              <a:t>24</a:t>
            </a:fld>
            <a:endParaRPr lang="en-US"/>
          </a:p>
        </p:txBody>
      </p:sp>
    </p:spTree>
    <p:extLst>
      <p:ext uri="{BB962C8B-B14F-4D97-AF65-F5344CB8AC3E}">
        <p14:creationId xmlns:p14="http://schemas.microsoft.com/office/powerpoint/2010/main" val="432365623"/>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B0954-8ABD-9DFC-B964-F1B3F1DCD9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BDD25E-2F45-E097-12C1-A5DD05CD1A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7CBA43-0542-72DA-B454-32712F8A47E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A122B30-F540-CBBC-90E6-9C733CB9FEC9}"/>
              </a:ext>
            </a:extLst>
          </p:cNvPr>
          <p:cNvSpPr>
            <a:spLocks noGrp="1"/>
          </p:cNvSpPr>
          <p:nvPr>
            <p:ph type="sldNum" sz="quarter" idx="5"/>
          </p:nvPr>
        </p:nvSpPr>
        <p:spPr/>
        <p:txBody>
          <a:bodyPr/>
          <a:lstStyle/>
          <a:p>
            <a:fld id="{9C2EF98E-B6FF-4B4C-B348-1EB5D4EBDBF3}" type="slidenum">
              <a:rPr lang="en-US" smtClean="0"/>
              <a:t>242</a:t>
            </a:fld>
            <a:endParaRPr lang="en-US"/>
          </a:p>
        </p:txBody>
      </p:sp>
    </p:spTree>
    <p:extLst>
      <p:ext uri="{BB962C8B-B14F-4D97-AF65-F5344CB8AC3E}">
        <p14:creationId xmlns:p14="http://schemas.microsoft.com/office/powerpoint/2010/main" val="1269458400"/>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67BD4-FD0B-2B5C-55BE-04BA3E4C28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28CB59-5DCE-1571-B165-6D6308B183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2B6B44-F3CF-2F68-008C-4E2706260A1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AD14918-9634-091B-A165-E8B8B34C48E5}"/>
              </a:ext>
            </a:extLst>
          </p:cNvPr>
          <p:cNvSpPr>
            <a:spLocks noGrp="1"/>
          </p:cNvSpPr>
          <p:nvPr>
            <p:ph type="sldNum" sz="quarter" idx="5"/>
          </p:nvPr>
        </p:nvSpPr>
        <p:spPr/>
        <p:txBody>
          <a:bodyPr/>
          <a:lstStyle/>
          <a:p>
            <a:fld id="{9C2EF98E-B6FF-4B4C-B348-1EB5D4EBDBF3}" type="slidenum">
              <a:rPr lang="en-US" smtClean="0"/>
              <a:t>243</a:t>
            </a:fld>
            <a:endParaRPr lang="en-US"/>
          </a:p>
        </p:txBody>
      </p:sp>
    </p:spTree>
    <p:extLst>
      <p:ext uri="{BB962C8B-B14F-4D97-AF65-F5344CB8AC3E}">
        <p14:creationId xmlns:p14="http://schemas.microsoft.com/office/powerpoint/2010/main" val="1183074509"/>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0130DC-FBAF-291F-7F5B-BA643240A1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B5567A-7E6B-F0B8-FB95-7A66B751F6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C5E2DC-22D5-4551-741E-B2010DE3C04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A43FAD3-1BC6-5355-9A92-8796E8C185F8}"/>
              </a:ext>
            </a:extLst>
          </p:cNvPr>
          <p:cNvSpPr>
            <a:spLocks noGrp="1"/>
          </p:cNvSpPr>
          <p:nvPr>
            <p:ph type="sldNum" sz="quarter" idx="5"/>
          </p:nvPr>
        </p:nvSpPr>
        <p:spPr/>
        <p:txBody>
          <a:bodyPr/>
          <a:lstStyle/>
          <a:p>
            <a:fld id="{9C2EF98E-B6FF-4B4C-B348-1EB5D4EBDBF3}" type="slidenum">
              <a:rPr lang="en-US" smtClean="0"/>
              <a:t>244</a:t>
            </a:fld>
            <a:endParaRPr lang="en-US"/>
          </a:p>
        </p:txBody>
      </p:sp>
    </p:spTree>
    <p:extLst>
      <p:ext uri="{BB962C8B-B14F-4D97-AF65-F5344CB8AC3E}">
        <p14:creationId xmlns:p14="http://schemas.microsoft.com/office/powerpoint/2010/main" val="1342118954"/>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49702-4D3E-EBBB-0A57-C1D746D74B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A47781-3BD6-9C10-1D02-52D01F4089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DC6A1C-366E-5B18-3A13-488DE5A4BA7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824A8D5-E2DF-36CE-11D2-4388D5421463}"/>
              </a:ext>
            </a:extLst>
          </p:cNvPr>
          <p:cNvSpPr>
            <a:spLocks noGrp="1"/>
          </p:cNvSpPr>
          <p:nvPr>
            <p:ph type="sldNum" sz="quarter" idx="5"/>
          </p:nvPr>
        </p:nvSpPr>
        <p:spPr/>
        <p:txBody>
          <a:bodyPr/>
          <a:lstStyle/>
          <a:p>
            <a:fld id="{9C2EF98E-B6FF-4B4C-B348-1EB5D4EBDBF3}" type="slidenum">
              <a:rPr lang="en-US" smtClean="0"/>
              <a:t>245</a:t>
            </a:fld>
            <a:endParaRPr lang="en-US"/>
          </a:p>
        </p:txBody>
      </p:sp>
    </p:spTree>
    <p:extLst>
      <p:ext uri="{BB962C8B-B14F-4D97-AF65-F5344CB8AC3E}">
        <p14:creationId xmlns:p14="http://schemas.microsoft.com/office/powerpoint/2010/main" val="2923522502"/>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D6463-89EF-2E2E-4DD3-BBB022E548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20511E-CD23-32EE-F632-6AB34EB899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517ABA-3108-588F-4B78-10F7A43130FE}"/>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086657BA-348C-FE08-FB8D-73D445CECAEB}"/>
              </a:ext>
            </a:extLst>
          </p:cNvPr>
          <p:cNvSpPr>
            <a:spLocks noGrp="1"/>
          </p:cNvSpPr>
          <p:nvPr>
            <p:ph type="sldNum" sz="quarter" idx="5"/>
          </p:nvPr>
        </p:nvSpPr>
        <p:spPr/>
        <p:txBody>
          <a:bodyPr/>
          <a:lstStyle/>
          <a:p>
            <a:fld id="{9C2EF98E-B6FF-4B4C-B348-1EB5D4EBDBF3}" type="slidenum">
              <a:rPr lang="en-US" smtClean="0"/>
              <a:t>246</a:t>
            </a:fld>
            <a:endParaRPr lang="en-US"/>
          </a:p>
        </p:txBody>
      </p:sp>
    </p:spTree>
    <p:extLst>
      <p:ext uri="{BB962C8B-B14F-4D97-AF65-F5344CB8AC3E}">
        <p14:creationId xmlns:p14="http://schemas.microsoft.com/office/powerpoint/2010/main" val="1286384884"/>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A32E7-8952-FF90-678B-D9FF65E864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65F400-5ACB-EED1-F6FE-11E5F730EE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C75195-2EAA-7982-4532-6FF482686CE3}"/>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66EB3BD5-D3AE-BA33-BA54-D75D109243B9}"/>
              </a:ext>
            </a:extLst>
          </p:cNvPr>
          <p:cNvSpPr>
            <a:spLocks noGrp="1"/>
          </p:cNvSpPr>
          <p:nvPr>
            <p:ph type="sldNum" sz="quarter" idx="5"/>
          </p:nvPr>
        </p:nvSpPr>
        <p:spPr/>
        <p:txBody>
          <a:bodyPr/>
          <a:lstStyle/>
          <a:p>
            <a:fld id="{9C2EF98E-B6FF-4B4C-B348-1EB5D4EBDBF3}" type="slidenum">
              <a:rPr lang="en-US" smtClean="0"/>
              <a:t>247</a:t>
            </a:fld>
            <a:endParaRPr lang="en-US"/>
          </a:p>
        </p:txBody>
      </p:sp>
    </p:spTree>
    <p:extLst>
      <p:ext uri="{BB962C8B-B14F-4D97-AF65-F5344CB8AC3E}">
        <p14:creationId xmlns:p14="http://schemas.microsoft.com/office/powerpoint/2010/main" val="1524749784"/>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077B9-37B6-D025-2E03-0A6664D44C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89D015-ACE2-E360-34E2-B4CC7C0D01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B4A095-29C0-B1C2-3E0C-2A168E5DEFA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9FACB06-FA69-8EF5-B7AB-EA06088F3395}"/>
              </a:ext>
            </a:extLst>
          </p:cNvPr>
          <p:cNvSpPr>
            <a:spLocks noGrp="1"/>
          </p:cNvSpPr>
          <p:nvPr>
            <p:ph type="sldNum" sz="quarter" idx="5"/>
          </p:nvPr>
        </p:nvSpPr>
        <p:spPr/>
        <p:txBody>
          <a:bodyPr/>
          <a:lstStyle/>
          <a:p>
            <a:fld id="{9C2EF98E-B6FF-4B4C-B348-1EB5D4EBDBF3}" type="slidenum">
              <a:rPr lang="en-US" smtClean="0"/>
              <a:t>248</a:t>
            </a:fld>
            <a:endParaRPr lang="en-US"/>
          </a:p>
        </p:txBody>
      </p:sp>
    </p:spTree>
    <p:extLst>
      <p:ext uri="{BB962C8B-B14F-4D97-AF65-F5344CB8AC3E}">
        <p14:creationId xmlns:p14="http://schemas.microsoft.com/office/powerpoint/2010/main" val="3722485590"/>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F21B28-05A3-1274-98E9-BC5895F14F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641224-AC3E-E30D-2AF6-E4F78D3A68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8A9284-85AA-DDBB-B151-A3920723EA7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4B1B01C-C6FC-A1C4-BAEA-79EBFBC59246}"/>
              </a:ext>
            </a:extLst>
          </p:cNvPr>
          <p:cNvSpPr>
            <a:spLocks noGrp="1"/>
          </p:cNvSpPr>
          <p:nvPr>
            <p:ph type="sldNum" sz="quarter" idx="5"/>
          </p:nvPr>
        </p:nvSpPr>
        <p:spPr/>
        <p:txBody>
          <a:bodyPr/>
          <a:lstStyle/>
          <a:p>
            <a:fld id="{9C2EF98E-B6FF-4B4C-B348-1EB5D4EBDBF3}" type="slidenum">
              <a:rPr lang="en-US" smtClean="0"/>
              <a:t>249</a:t>
            </a:fld>
            <a:endParaRPr lang="en-US"/>
          </a:p>
        </p:txBody>
      </p:sp>
    </p:spTree>
    <p:extLst>
      <p:ext uri="{BB962C8B-B14F-4D97-AF65-F5344CB8AC3E}">
        <p14:creationId xmlns:p14="http://schemas.microsoft.com/office/powerpoint/2010/main" val="211083305"/>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68AEA0-C740-4FEB-118A-3174082CBA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9B8C2E-DEE9-91F0-02AE-86EF90847F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31FB6E-E202-9B35-F37C-E4D26EDF8C0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CA7C71E-23BD-8395-6D69-710767FD8128}"/>
              </a:ext>
            </a:extLst>
          </p:cNvPr>
          <p:cNvSpPr>
            <a:spLocks noGrp="1"/>
          </p:cNvSpPr>
          <p:nvPr>
            <p:ph type="sldNum" sz="quarter" idx="5"/>
          </p:nvPr>
        </p:nvSpPr>
        <p:spPr/>
        <p:txBody>
          <a:bodyPr/>
          <a:lstStyle/>
          <a:p>
            <a:fld id="{9C2EF98E-B6FF-4B4C-B348-1EB5D4EBDBF3}" type="slidenum">
              <a:rPr lang="en-US" smtClean="0"/>
              <a:t>250</a:t>
            </a:fld>
            <a:endParaRPr lang="en-US"/>
          </a:p>
        </p:txBody>
      </p:sp>
    </p:spTree>
    <p:extLst>
      <p:ext uri="{BB962C8B-B14F-4D97-AF65-F5344CB8AC3E}">
        <p14:creationId xmlns:p14="http://schemas.microsoft.com/office/powerpoint/2010/main" val="1646395830"/>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7EBAB-CE87-41F8-C77B-0ABADA3A40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270C92-44FD-C0BD-44A4-73E39ABE99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C11A6D-E886-4560-878B-28BDFEA5DADA}"/>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36100E56-DED9-5814-6271-329AD3CF327B}"/>
              </a:ext>
            </a:extLst>
          </p:cNvPr>
          <p:cNvSpPr>
            <a:spLocks noGrp="1"/>
          </p:cNvSpPr>
          <p:nvPr>
            <p:ph type="sldNum" sz="quarter" idx="5"/>
          </p:nvPr>
        </p:nvSpPr>
        <p:spPr/>
        <p:txBody>
          <a:bodyPr/>
          <a:lstStyle/>
          <a:p>
            <a:fld id="{9C2EF98E-B6FF-4B4C-B348-1EB5D4EBDBF3}" type="slidenum">
              <a:rPr lang="en-US" smtClean="0"/>
              <a:t>251</a:t>
            </a:fld>
            <a:endParaRPr lang="en-US"/>
          </a:p>
        </p:txBody>
      </p:sp>
    </p:spTree>
    <p:extLst>
      <p:ext uri="{BB962C8B-B14F-4D97-AF65-F5344CB8AC3E}">
        <p14:creationId xmlns:p14="http://schemas.microsoft.com/office/powerpoint/2010/main" val="2189834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452FB9-60D5-593B-205B-C40807E8FE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56217D-B11E-5B64-6A8F-ACEE4B7F3D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BF1E71-63D9-C279-3186-B752228DA72E}"/>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4AF742F4-0604-EE37-987E-A3DE28DCED05}"/>
              </a:ext>
            </a:extLst>
          </p:cNvPr>
          <p:cNvSpPr>
            <a:spLocks noGrp="1"/>
          </p:cNvSpPr>
          <p:nvPr>
            <p:ph type="sldNum" sz="quarter" idx="5"/>
          </p:nvPr>
        </p:nvSpPr>
        <p:spPr/>
        <p:txBody>
          <a:bodyPr/>
          <a:lstStyle/>
          <a:p>
            <a:fld id="{9C2EF98E-B6FF-4B4C-B348-1EB5D4EBDBF3}" type="slidenum">
              <a:rPr lang="en-US" smtClean="0"/>
              <a:t>25</a:t>
            </a:fld>
            <a:endParaRPr lang="en-US"/>
          </a:p>
        </p:txBody>
      </p:sp>
    </p:spTree>
    <p:extLst>
      <p:ext uri="{BB962C8B-B14F-4D97-AF65-F5344CB8AC3E}">
        <p14:creationId xmlns:p14="http://schemas.microsoft.com/office/powerpoint/2010/main" val="1985448085"/>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D9A4FC-5544-B857-0E6B-881A259276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233225-7A99-E9A1-F3FA-9F1254C5C0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14E2E2-A58A-3A7B-97E1-556E89F2192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9C4370D-480A-36AA-B030-E3353901FB3E}"/>
              </a:ext>
            </a:extLst>
          </p:cNvPr>
          <p:cNvSpPr>
            <a:spLocks noGrp="1"/>
          </p:cNvSpPr>
          <p:nvPr>
            <p:ph type="sldNum" sz="quarter" idx="5"/>
          </p:nvPr>
        </p:nvSpPr>
        <p:spPr/>
        <p:txBody>
          <a:bodyPr/>
          <a:lstStyle/>
          <a:p>
            <a:fld id="{9C2EF98E-B6FF-4B4C-B348-1EB5D4EBDBF3}" type="slidenum">
              <a:rPr lang="en-US" smtClean="0"/>
              <a:t>252</a:t>
            </a:fld>
            <a:endParaRPr lang="en-US"/>
          </a:p>
        </p:txBody>
      </p:sp>
    </p:spTree>
    <p:extLst>
      <p:ext uri="{BB962C8B-B14F-4D97-AF65-F5344CB8AC3E}">
        <p14:creationId xmlns:p14="http://schemas.microsoft.com/office/powerpoint/2010/main" val="3263968504"/>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6A9E06-EB73-883C-E255-0881B715D6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1FB1D7-107F-F595-C4F3-BEE4DF95A5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53B4A6-DD16-98ED-424E-001838C5EF6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9C96523-578E-4EF7-90EF-450061ADA7A9}"/>
              </a:ext>
            </a:extLst>
          </p:cNvPr>
          <p:cNvSpPr>
            <a:spLocks noGrp="1"/>
          </p:cNvSpPr>
          <p:nvPr>
            <p:ph type="sldNum" sz="quarter" idx="5"/>
          </p:nvPr>
        </p:nvSpPr>
        <p:spPr/>
        <p:txBody>
          <a:bodyPr/>
          <a:lstStyle/>
          <a:p>
            <a:fld id="{9C2EF98E-B6FF-4B4C-B348-1EB5D4EBDBF3}" type="slidenum">
              <a:rPr lang="en-US" smtClean="0"/>
              <a:t>253</a:t>
            </a:fld>
            <a:endParaRPr lang="en-US"/>
          </a:p>
        </p:txBody>
      </p:sp>
    </p:spTree>
    <p:extLst>
      <p:ext uri="{BB962C8B-B14F-4D97-AF65-F5344CB8AC3E}">
        <p14:creationId xmlns:p14="http://schemas.microsoft.com/office/powerpoint/2010/main" val="3392805954"/>
      </p:ext>
    </p:extLst>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E989B-C629-042F-C3E7-E37C72498E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113590-8D46-7573-1E8F-639D42CC6A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1996E6-0F2F-5594-8E2D-8A295A7A86D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C5F036A-7B8F-74F6-190E-18A2E14D23A2}"/>
              </a:ext>
            </a:extLst>
          </p:cNvPr>
          <p:cNvSpPr>
            <a:spLocks noGrp="1"/>
          </p:cNvSpPr>
          <p:nvPr>
            <p:ph type="sldNum" sz="quarter" idx="5"/>
          </p:nvPr>
        </p:nvSpPr>
        <p:spPr/>
        <p:txBody>
          <a:bodyPr/>
          <a:lstStyle/>
          <a:p>
            <a:fld id="{9C2EF98E-B6FF-4B4C-B348-1EB5D4EBDBF3}" type="slidenum">
              <a:rPr lang="en-US" smtClean="0"/>
              <a:t>254</a:t>
            </a:fld>
            <a:endParaRPr lang="en-US"/>
          </a:p>
        </p:txBody>
      </p:sp>
    </p:spTree>
    <p:extLst>
      <p:ext uri="{BB962C8B-B14F-4D97-AF65-F5344CB8AC3E}">
        <p14:creationId xmlns:p14="http://schemas.microsoft.com/office/powerpoint/2010/main" val="3013058446"/>
      </p:ext>
    </p:extLst>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21B78-44D6-E92B-3E30-A7D65CFE9C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F0A7A9-6D8C-F0D8-B445-124F7863D8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360F73-7AB8-42BA-ED1D-1F693DE31B9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9644FC2-9F92-7D0D-F569-C9806FBE02A1}"/>
              </a:ext>
            </a:extLst>
          </p:cNvPr>
          <p:cNvSpPr>
            <a:spLocks noGrp="1"/>
          </p:cNvSpPr>
          <p:nvPr>
            <p:ph type="sldNum" sz="quarter" idx="5"/>
          </p:nvPr>
        </p:nvSpPr>
        <p:spPr/>
        <p:txBody>
          <a:bodyPr/>
          <a:lstStyle/>
          <a:p>
            <a:fld id="{9C2EF98E-B6FF-4B4C-B348-1EB5D4EBDBF3}" type="slidenum">
              <a:rPr lang="en-US" smtClean="0"/>
              <a:t>255</a:t>
            </a:fld>
            <a:endParaRPr lang="en-US"/>
          </a:p>
        </p:txBody>
      </p:sp>
    </p:spTree>
    <p:extLst>
      <p:ext uri="{BB962C8B-B14F-4D97-AF65-F5344CB8AC3E}">
        <p14:creationId xmlns:p14="http://schemas.microsoft.com/office/powerpoint/2010/main" val="1324674091"/>
      </p:ext>
    </p:extLst>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3166D-EB02-C4BE-A2A9-890B008E81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D1FE80-3399-2816-DE2D-9C1B33ECB4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0EE3A2-BE17-848B-5DC0-ADF282F37738}"/>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E9FD9C86-75BF-5296-264E-DEC84793F390}"/>
              </a:ext>
            </a:extLst>
          </p:cNvPr>
          <p:cNvSpPr>
            <a:spLocks noGrp="1"/>
          </p:cNvSpPr>
          <p:nvPr>
            <p:ph type="sldNum" sz="quarter" idx="5"/>
          </p:nvPr>
        </p:nvSpPr>
        <p:spPr/>
        <p:txBody>
          <a:bodyPr/>
          <a:lstStyle/>
          <a:p>
            <a:fld id="{9C2EF98E-B6FF-4B4C-B348-1EB5D4EBDBF3}" type="slidenum">
              <a:rPr lang="en-US" smtClean="0"/>
              <a:t>256</a:t>
            </a:fld>
            <a:endParaRPr lang="en-US"/>
          </a:p>
        </p:txBody>
      </p:sp>
    </p:spTree>
    <p:extLst>
      <p:ext uri="{BB962C8B-B14F-4D97-AF65-F5344CB8AC3E}">
        <p14:creationId xmlns:p14="http://schemas.microsoft.com/office/powerpoint/2010/main" val="3117518332"/>
      </p:ext>
    </p:extLst>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65033-69AC-BA54-EB6A-8693346659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E41D9D-59F5-2D47-A882-F1860E17B3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4C87E4-D7B2-33ED-869F-74F276E87206}"/>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F62EB547-75EC-B157-7BE1-2DD82B24D224}"/>
              </a:ext>
            </a:extLst>
          </p:cNvPr>
          <p:cNvSpPr>
            <a:spLocks noGrp="1"/>
          </p:cNvSpPr>
          <p:nvPr>
            <p:ph type="sldNum" sz="quarter" idx="5"/>
          </p:nvPr>
        </p:nvSpPr>
        <p:spPr/>
        <p:txBody>
          <a:bodyPr/>
          <a:lstStyle/>
          <a:p>
            <a:fld id="{9C2EF98E-B6FF-4B4C-B348-1EB5D4EBDBF3}" type="slidenum">
              <a:rPr lang="en-US" smtClean="0"/>
              <a:t>257</a:t>
            </a:fld>
            <a:endParaRPr lang="en-US"/>
          </a:p>
        </p:txBody>
      </p:sp>
    </p:spTree>
    <p:extLst>
      <p:ext uri="{BB962C8B-B14F-4D97-AF65-F5344CB8AC3E}">
        <p14:creationId xmlns:p14="http://schemas.microsoft.com/office/powerpoint/2010/main" val="3491306853"/>
      </p:ext>
    </p:extLst>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43C87-D542-AFD6-19B2-630933B902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A37707-0857-9181-5905-8B9EC4D82E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7C0081-5769-76FA-2D34-91D188DC61C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E85424A-49B7-2454-77D1-6E65D8321CCD}"/>
              </a:ext>
            </a:extLst>
          </p:cNvPr>
          <p:cNvSpPr>
            <a:spLocks noGrp="1"/>
          </p:cNvSpPr>
          <p:nvPr>
            <p:ph type="sldNum" sz="quarter" idx="5"/>
          </p:nvPr>
        </p:nvSpPr>
        <p:spPr/>
        <p:txBody>
          <a:bodyPr/>
          <a:lstStyle/>
          <a:p>
            <a:fld id="{9C2EF98E-B6FF-4B4C-B348-1EB5D4EBDBF3}" type="slidenum">
              <a:rPr lang="en-US" smtClean="0"/>
              <a:t>258</a:t>
            </a:fld>
            <a:endParaRPr lang="en-US"/>
          </a:p>
        </p:txBody>
      </p:sp>
    </p:spTree>
    <p:extLst>
      <p:ext uri="{BB962C8B-B14F-4D97-AF65-F5344CB8AC3E}">
        <p14:creationId xmlns:p14="http://schemas.microsoft.com/office/powerpoint/2010/main" val="1879817559"/>
      </p:ext>
    </p:extLst>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56CD5-7BB4-C5A1-D49D-8E3A411211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27CAEC-DA91-5F65-4687-A297BDA5B4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F636DE-8390-C6F5-61E8-C3975CC4C8B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F40E926-2827-27CC-5925-4EF6A1A4AC27}"/>
              </a:ext>
            </a:extLst>
          </p:cNvPr>
          <p:cNvSpPr>
            <a:spLocks noGrp="1"/>
          </p:cNvSpPr>
          <p:nvPr>
            <p:ph type="sldNum" sz="quarter" idx="5"/>
          </p:nvPr>
        </p:nvSpPr>
        <p:spPr/>
        <p:txBody>
          <a:bodyPr/>
          <a:lstStyle/>
          <a:p>
            <a:fld id="{9C2EF98E-B6FF-4B4C-B348-1EB5D4EBDBF3}" type="slidenum">
              <a:rPr lang="en-US" smtClean="0"/>
              <a:t>259</a:t>
            </a:fld>
            <a:endParaRPr lang="en-US"/>
          </a:p>
        </p:txBody>
      </p:sp>
    </p:spTree>
    <p:extLst>
      <p:ext uri="{BB962C8B-B14F-4D97-AF65-F5344CB8AC3E}">
        <p14:creationId xmlns:p14="http://schemas.microsoft.com/office/powerpoint/2010/main" val="3466058075"/>
      </p:ext>
    </p:extLst>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9D736-5C5A-F1FA-F810-FBA9EEA45B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817B75-411C-321D-FA15-21D39C376F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26B678-4C40-AC82-CA52-12D7D5670AC6}"/>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62110D70-EDD2-0C53-6D7B-48C59E28EB4F}"/>
              </a:ext>
            </a:extLst>
          </p:cNvPr>
          <p:cNvSpPr>
            <a:spLocks noGrp="1"/>
          </p:cNvSpPr>
          <p:nvPr>
            <p:ph type="sldNum" sz="quarter" idx="5"/>
          </p:nvPr>
        </p:nvSpPr>
        <p:spPr/>
        <p:txBody>
          <a:bodyPr/>
          <a:lstStyle/>
          <a:p>
            <a:fld id="{9C2EF98E-B6FF-4B4C-B348-1EB5D4EBDBF3}" type="slidenum">
              <a:rPr lang="en-US" smtClean="0"/>
              <a:t>260</a:t>
            </a:fld>
            <a:endParaRPr lang="en-US"/>
          </a:p>
        </p:txBody>
      </p:sp>
    </p:spTree>
    <p:extLst>
      <p:ext uri="{BB962C8B-B14F-4D97-AF65-F5344CB8AC3E}">
        <p14:creationId xmlns:p14="http://schemas.microsoft.com/office/powerpoint/2010/main" val="1932690986"/>
      </p:ext>
    </p:extLst>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55B8A-DAF6-34F1-4F73-27BA7A0AA8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9EF842-87C1-61E5-607F-6B9C05E69C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50EF6A-CCD5-BE63-ADC1-D2F49D8A4D7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D217642-BFEB-03F4-8B48-6857BEAC6BA8}"/>
              </a:ext>
            </a:extLst>
          </p:cNvPr>
          <p:cNvSpPr>
            <a:spLocks noGrp="1"/>
          </p:cNvSpPr>
          <p:nvPr>
            <p:ph type="sldNum" sz="quarter" idx="5"/>
          </p:nvPr>
        </p:nvSpPr>
        <p:spPr/>
        <p:txBody>
          <a:bodyPr/>
          <a:lstStyle/>
          <a:p>
            <a:fld id="{9C2EF98E-B6FF-4B4C-B348-1EB5D4EBDBF3}" type="slidenum">
              <a:rPr lang="en-US" smtClean="0"/>
              <a:t>261</a:t>
            </a:fld>
            <a:endParaRPr lang="en-US"/>
          </a:p>
        </p:txBody>
      </p:sp>
    </p:spTree>
    <p:extLst>
      <p:ext uri="{BB962C8B-B14F-4D97-AF65-F5344CB8AC3E}">
        <p14:creationId xmlns:p14="http://schemas.microsoft.com/office/powerpoint/2010/main" val="503868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9F8D46-786B-3ADB-1C9B-0DA3F0C32C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D865EE-A9BF-2D7D-5585-11FDEBF398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B88EA9-84DE-9976-30C3-5CFC07282D5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F292DB7-1C9E-519D-843B-54C756D97484}"/>
              </a:ext>
            </a:extLst>
          </p:cNvPr>
          <p:cNvSpPr>
            <a:spLocks noGrp="1"/>
          </p:cNvSpPr>
          <p:nvPr>
            <p:ph type="sldNum" sz="quarter" idx="5"/>
          </p:nvPr>
        </p:nvSpPr>
        <p:spPr/>
        <p:txBody>
          <a:bodyPr/>
          <a:lstStyle/>
          <a:p>
            <a:fld id="{9C2EF98E-B6FF-4B4C-B348-1EB5D4EBDBF3}" type="slidenum">
              <a:rPr lang="en-US" smtClean="0"/>
              <a:t>26</a:t>
            </a:fld>
            <a:endParaRPr lang="en-US"/>
          </a:p>
        </p:txBody>
      </p:sp>
    </p:spTree>
    <p:extLst>
      <p:ext uri="{BB962C8B-B14F-4D97-AF65-F5344CB8AC3E}">
        <p14:creationId xmlns:p14="http://schemas.microsoft.com/office/powerpoint/2010/main" val="1718545132"/>
      </p:ext>
    </p:extLst>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DDF56-EE5B-E244-861E-54ADE80391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411DB9-E9B4-7B18-05F8-9D34F6950E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41681A-F945-CADA-F2E9-0FF9031759F2}"/>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E883F1EE-3ED7-1FF3-AAC4-F8EDB3012D3E}"/>
              </a:ext>
            </a:extLst>
          </p:cNvPr>
          <p:cNvSpPr>
            <a:spLocks noGrp="1"/>
          </p:cNvSpPr>
          <p:nvPr>
            <p:ph type="sldNum" sz="quarter" idx="5"/>
          </p:nvPr>
        </p:nvSpPr>
        <p:spPr/>
        <p:txBody>
          <a:bodyPr/>
          <a:lstStyle/>
          <a:p>
            <a:fld id="{9C2EF98E-B6FF-4B4C-B348-1EB5D4EBDBF3}" type="slidenum">
              <a:rPr lang="en-US" smtClean="0"/>
              <a:t>262</a:t>
            </a:fld>
            <a:endParaRPr lang="en-US"/>
          </a:p>
        </p:txBody>
      </p:sp>
    </p:spTree>
    <p:extLst>
      <p:ext uri="{BB962C8B-B14F-4D97-AF65-F5344CB8AC3E}">
        <p14:creationId xmlns:p14="http://schemas.microsoft.com/office/powerpoint/2010/main" val="3195515892"/>
      </p:ext>
    </p:extLst>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51E9C0-D827-7EC5-498B-BEE22E8A7C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4BE1E3-EFA6-4BBF-0097-67BF20FB5F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EBA14B-C49D-94DC-C4D6-3B8EBE27E3E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1A4715F-6B8E-FD41-3D67-579A331F2517}"/>
              </a:ext>
            </a:extLst>
          </p:cNvPr>
          <p:cNvSpPr>
            <a:spLocks noGrp="1"/>
          </p:cNvSpPr>
          <p:nvPr>
            <p:ph type="sldNum" sz="quarter" idx="5"/>
          </p:nvPr>
        </p:nvSpPr>
        <p:spPr/>
        <p:txBody>
          <a:bodyPr/>
          <a:lstStyle/>
          <a:p>
            <a:fld id="{9C2EF98E-B6FF-4B4C-B348-1EB5D4EBDBF3}" type="slidenum">
              <a:rPr lang="en-US" smtClean="0"/>
              <a:t>263</a:t>
            </a:fld>
            <a:endParaRPr lang="en-US"/>
          </a:p>
        </p:txBody>
      </p:sp>
    </p:spTree>
    <p:extLst>
      <p:ext uri="{BB962C8B-B14F-4D97-AF65-F5344CB8AC3E}">
        <p14:creationId xmlns:p14="http://schemas.microsoft.com/office/powerpoint/2010/main" val="1027655750"/>
      </p:ext>
    </p:extLst>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F77A9-486C-791D-1E64-48F6C9B371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5430D3-2F7A-2A9A-C638-ED7581627B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496BEA-8032-76CA-BFEE-A80F167BB5A5}"/>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9B433D0B-8507-515D-437C-034546F37BEF}"/>
              </a:ext>
            </a:extLst>
          </p:cNvPr>
          <p:cNvSpPr>
            <a:spLocks noGrp="1"/>
          </p:cNvSpPr>
          <p:nvPr>
            <p:ph type="sldNum" sz="quarter" idx="5"/>
          </p:nvPr>
        </p:nvSpPr>
        <p:spPr/>
        <p:txBody>
          <a:bodyPr/>
          <a:lstStyle/>
          <a:p>
            <a:fld id="{9C2EF98E-B6FF-4B4C-B348-1EB5D4EBDBF3}" type="slidenum">
              <a:rPr lang="en-US" smtClean="0"/>
              <a:t>264</a:t>
            </a:fld>
            <a:endParaRPr lang="en-US"/>
          </a:p>
        </p:txBody>
      </p:sp>
    </p:spTree>
    <p:extLst>
      <p:ext uri="{BB962C8B-B14F-4D97-AF65-F5344CB8AC3E}">
        <p14:creationId xmlns:p14="http://schemas.microsoft.com/office/powerpoint/2010/main" val="1325370286"/>
      </p:ext>
    </p:extLst>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1CA829-9685-15FF-00E0-6FF65E26F8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32E98E-CA8A-FBE8-CB9E-9C976D7512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A4BAD3-FCDF-390A-0824-435A5FAE7FF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93CDF7C-3A42-FDAA-262C-BEC8A1691DD2}"/>
              </a:ext>
            </a:extLst>
          </p:cNvPr>
          <p:cNvSpPr>
            <a:spLocks noGrp="1"/>
          </p:cNvSpPr>
          <p:nvPr>
            <p:ph type="sldNum" sz="quarter" idx="5"/>
          </p:nvPr>
        </p:nvSpPr>
        <p:spPr/>
        <p:txBody>
          <a:bodyPr/>
          <a:lstStyle/>
          <a:p>
            <a:fld id="{9C2EF98E-B6FF-4B4C-B348-1EB5D4EBDBF3}" type="slidenum">
              <a:rPr lang="en-US" smtClean="0"/>
              <a:t>265</a:t>
            </a:fld>
            <a:endParaRPr lang="en-US"/>
          </a:p>
        </p:txBody>
      </p:sp>
    </p:spTree>
    <p:extLst>
      <p:ext uri="{BB962C8B-B14F-4D97-AF65-F5344CB8AC3E}">
        <p14:creationId xmlns:p14="http://schemas.microsoft.com/office/powerpoint/2010/main" val="1468053092"/>
      </p:ext>
    </p:extLst>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9D722-3EB8-69EF-D878-17ED158052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4A81DE-E75B-B9BD-9AA3-3D9EAF009C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E6BF4C-AFF4-CCFE-BF79-FD31C2D0004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C192399-FB84-C12E-4BE1-B281C956601B}"/>
              </a:ext>
            </a:extLst>
          </p:cNvPr>
          <p:cNvSpPr>
            <a:spLocks noGrp="1"/>
          </p:cNvSpPr>
          <p:nvPr>
            <p:ph type="sldNum" sz="quarter" idx="5"/>
          </p:nvPr>
        </p:nvSpPr>
        <p:spPr/>
        <p:txBody>
          <a:bodyPr/>
          <a:lstStyle/>
          <a:p>
            <a:fld id="{9C2EF98E-B6FF-4B4C-B348-1EB5D4EBDBF3}" type="slidenum">
              <a:rPr lang="en-US" smtClean="0"/>
              <a:t>266</a:t>
            </a:fld>
            <a:endParaRPr lang="en-US"/>
          </a:p>
        </p:txBody>
      </p:sp>
    </p:spTree>
    <p:extLst>
      <p:ext uri="{BB962C8B-B14F-4D97-AF65-F5344CB8AC3E}">
        <p14:creationId xmlns:p14="http://schemas.microsoft.com/office/powerpoint/2010/main" val="2766484917"/>
      </p:ext>
    </p:extLst>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EFBCC-73EB-445B-D01E-0D64199C04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789186-B5E1-B823-89B2-340BC3773A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CD72A1-D0BC-AF69-3900-93F6BE0966F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24014AD-3273-ABD5-E641-8D7F458C0044}"/>
              </a:ext>
            </a:extLst>
          </p:cNvPr>
          <p:cNvSpPr>
            <a:spLocks noGrp="1"/>
          </p:cNvSpPr>
          <p:nvPr>
            <p:ph type="sldNum" sz="quarter" idx="5"/>
          </p:nvPr>
        </p:nvSpPr>
        <p:spPr/>
        <p:txBody>
          <a:bodyPr/>
          <a:lstStyle/>
          <a:p>
            <a:fld id="{9C2EF98E-B6FF-4B4C-B348-1EB5D4EBDBF3}" type="slidenum">
              <a:rPr lang="en-US" smtClean="0"/>
              <a:t>267</a:t>
            </a:fld>
            <a:endParaRPr lang="en-US"/>
          </a:p>
        </p:txBody>
      </p:sp>
    </p:spTree>
    <p:extLst>
      <p:ext uri="{BB962C8B-B14F-4D97-AF65-F5344CB8AC3E}">
        <p14:creationId xmlns:p14="http://schemas.microsoft.com/office/powerpoint/2010/main" val="3494332969"/>
      </p:ext>
    </p:extLst>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A29175-F88C-DE30-AA62-3A1330F35F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8052CC-F7E8-DFE5-E4E8-94EF64EDA4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3F5959-0A79-9534-BE25-D676AF4F773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8F34C78-8CA8-F5C4-1725-D94D72C95A77}"/>
              </a:ext>
            </a:extLst>
          </p:cNvPr>
          <p:cNvSpPr>
            <a:spLocks noGrp="1"/>
          </p:cNvSpPr>
          <p:nvPr>
            <p:ph type="sldNum" sz="quarter" idx="5"/>
          </p:nvPr>
        </p:nvSpPr>
        <p:spPr/>
        <p:txBody>
          <a:bodyPr/>
          <a:lstStyle/>
          <a:p>
            <a:fld id="{9C2EF98E-B6FF-4B4C-B348-1EB5D4EBDBF3}" type="slidenum">
              <a:rPr lang="en-US" smtClean="0"/>
              <a:t>268</a:t>
            </a:fld>
            <a:endParaRPr lang="en-US"/>
          </a:p>
        </p:txBody>
      </p:sp>
    </p:spTree>
    <p:extLst>
      <p:ext uri="{BB962C8B-B14F-4D97-AF65-F5344CB8AC3E}">
        <p14:creationId xmlns:p14="http://schemas.microsoft.com/office/powerpoint/2010/main" val="153883955"/>
      </p:ext>
    </p:extLst>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140B0F-8FE7-6629-B774-1FBF8EE660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11F0BE-CD9C-0CAA-4725-AF3FFB4D84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A1FCA3-5A6C-D36D-D85F-854B23278D05}"/>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2ED022B6-6156-3366-E699-A5460BF5B134}"/>
              </a:ext>
            </a:extLst>
          </p:cNvPr>
          <p:cNvSpPr>
            <a:spLocks noGrp="1"/>
          </p:cNvSpPr>
          <p:nvPr>
            <p:ph type="sldNum" sz="quarter" idx="5"/>
          </p:nvPr>
        </p:nvSpPr>
        <p:spPr/>
        <p:txBody>
          <a:bodyPr/>
          <a:lstStyle/>
          <a:p>
            <a:fld id="{9C2EF98E-B6FF-4B4C-B348-1EB5D4EBDBF3}" type="slidenum">
              <a:rPr lang="en-US" smtClean="0"/>
              <a:t>269</a:t>
            </a:fld>
            <a:endParaRPr lang="en-US"/>
          </a:p>
        </p:txBody>
      </p:sp>
    </p:spTree>
    <p:extLst>
      <p:ext uri="{BB962C8B-B14F-4D97-AF65-F5344CB8AC3E}">
        <p14:creationId xmlns:p14="http://schemas.microsoft.com/office/powerpoint/2010/main" val="301566661"/>
      </p:ext>
    </p:extLst>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550EE-697E-519D-4292-355AA609AA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088471-288F-F5D4-CABB-D5A7FA3434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44589A-5E82-9116-0D0B-44C4A946545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9D3DF88-590E-7EEB-B0F3-637F5C58553B}"/>
              </a:ext>
            </a:extLst>
          </p:cNvPr>
          <p:cNvSpPr>
            <a:spLocks noGrp="1"/>
          </p:cNvSpPr>
          <p:nvPr>
            <p:ph type="sldNum" sz="quarter" idx="5"/>
          </p:nvPr>
        </p:nvSpPr>
        <p:spPr/>
        <p:txBody>
          <a:bodyPr/>
          <a:lstStyle/>
          <a:p>
            <a:fld id="{9C2EF98E-B6FF-4B4C-B348-1EB5D4EBDBF3}" type="slidenum">
              <a:rPr lang="en-US" smtClean="0"/>
              <a:t>270</a:t>
            </a:fld>
            <a:endParaRPr lang="en-US"/>
          </a:p>
        </p:txBody>
      </p:sp>
    </p:spTree>
    <p:extLst>
      <p:ext uri="{BB962C8B-B14F-4D97-AF65-F5344CB8AC3E}">
        <p14:creationId xmlns:p14="http://schemas.microsoft.com/office/powerpoint/2010/main" val="232219830"/>
      </p:ext>
    </p:extLst>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D8310-7DBD-78BF-00D3-3CD198D2B1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8347AA-4A0C-BC21-4233-884ECFFE77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382C87-F1FB-E700-7FC5-947F81085A2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6CBEFB5-4C2A-1AE6-0108-89FDBE028BB2}"/>
              </a:ext>
            </a:extLst>
          </p:cNvPr>
          <p:cNvSpPr>
            <a:spLocks noGrp="1"/>
          </p:cNvSpPr>
          <p:nvPr>
            <p:ph type="sldNum" sz="quarter" idx="5"/>
          </p:nvPr>
        </p:nvSpPr>
        <p:spPr/>
        <p:txBody>
          <a:bodyPr/>
          <a:lstStyle/>
          <a:p>
            <a:fld id="{9C2EF98E-B6FF-4B4C-B348-1EB5D4EBDBF3}" type="slidenum">
              <a:rPr lang="en-US" smtClean="0"/>
              <a:t>271</a:t>
            </a:fld>
            <a:endParaRPr lang="en-US"/>
          </a:p>
        </p:txBody>
      </p:sp>
    </p:spTree>
    <p:extLst>
      <p:ext uri="{BB962C8B-B14F-4D97-AF65-F5344CB8AC3E}">
        <p14:creationId xmlns:p14="http://schemas.microsoft.com/office/powerpoint/2010/main" val="32756184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7DD113-3F2D-D70B-2C14-6DE17A3A14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A17CD8-5BB7-6CD5-3427-1265EC47B5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1FD03B-F930-A8CB-9290-9ECCAE8B2D0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F6B8CAA-56FB-9F1E-BA62-C9726CF76237}"/>
              </a:ext>
            </a:extLst>
          </p:cNvPr>
          <p:cNvSpPr>
            <a:spLocks noGrp="1"/>
          </p:cNvSpPr>
          <p:nvPr>
            <p:ph type="sldNum" sz="quarter" idx="5"/>
          </p:nvPr>
        </p:nvSpPr>
        <p:spPr/>
        <p:txBody>
          <a:bodyPr/>
          <a:lstStyle/>
          <a:p>
            <a:fld id="{9C2EF98E-B6FF-4B4C-B348-1EB5D4EBDBF3}" type="slidenum">
              <a:rPr lang="en-US" smtClean="0"/>
              <a:t>27</a:t>
            </a:fld>
            <a:endParaRPr lang="en-US"/>
          </a:p>
        </p:txBody>
      </p:sp>
    </p:spTree>
    <p:extLst>
      <p:ext uri="{BB962C8B-B14F-4D97-AF65-F5344CB8AC3E}">
        <p14:creationId xmlns:p14="http://schemas.microsoft.com/office/powerpoint/2010/main" val="1964497465"/>
      </p:ext>
    </p:extLst>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F2467-2E4E-6F5A-5D71-74CA883D6C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EB5174-FEBB-1D06-4E92-15EA48B310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0DAC04-A4A3-F7AB-1CB5-1004C80378FB}"/>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17D74D62-ECD3-E6D0-9E7E-B3D508E69BFC}"/>
              </a:ext>
            </a:extLst>
          </p:cNvPr>
          <p:cNvSpPr>
            <a:spLocks noGrp="1"/>
          </p:cNvSpPr>
          <p:nvPr>
            <p:ph type="sldNum" sz="quarter" idx="5"/>
          </p:nvPr>
        </p:nvSpPr>
        <p:spPr/>
        <p:txBody>
          <a:bodyPr/>
          <a:lstStyle/>
          <a:p>
            <a:fld id="{9C2EF98E-B6FF-4B4C-B348-1EB5D4EBDBF3}" type="slidenum">
              <a:rPr lang="en-US" smtClean="0"/>
              <a:t>272</a:t>
            </a:fld>
            <a:endParaRPr lang="en-US"/>
          </a:p>
        </p:txBody>
      </p:sp>
    </p:spTree>
    <p:extLst>
      <p:ext uri="{BB962C8B-B14F-4D97-AF65-F5344CB8AC3E}">
        <p14:creationId xmlns:p14="http://schemas.microsoft.com/office/powerpoint/2010/main" val="2563879761"/>
      </p:ext>
    </p:extLst>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F03BB5-75C8-8BB8-8E6A-B18FCE975B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39B870-F804-4333-A5C1-8D3DB573F1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05CE7-47BE-EF08-3A8D-FA7A12A7C98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27773DD-16F2-3D06-61B0-1E328DDDFBB5}"/>
              </a:ext>
            </a:extLst>
          </p:cNvPr>
          <p:cNvSpPr>
            <a:spLocks noGrp="1"/>
          </p:cNvSpPr>
          <p:nvPr>
            <p:ph type="sldNum" sz="quarter" idx="5"/>
          </p:nvPr>
        </p:nvSpPr>
        <p:spPr/>
        <p:txBody>
          <a:bodyPr/>
          <a:lstStyle/>
          <a:p>
            <a:fld id="{9C2EF98E-B6FF-4B4C-B348-1EB5D4EBDBF3}" type="slidenum">
              <a:rPr lang="en-US" smtClean="0"/>
              <a:t>273</a:t>
            </a:fld>
            <a:endParaRPr lang="en-US"/>
          </a:p>
        </p:txBody>
      </p:sp>
    </p:spTree>
    <p:extLst>
      <p:ext uri="{BB962C8B-B14F-4D97-AF65-F5344CB8AC3E}">
        <p14:creationId xmlns:p14="http://schemas.microsoft.com/office/powerpoint/2010/main" val="618582712"/>
      </p:ext>
    </p:extLst>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A32A2-17FC-B910-5AF6-E0DA17FC73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AFCE55-EF29-88A9-905F-3CCC986D61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093B32-D680-2FD0-2617-F9248196421C}"/>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220CDCB7-CFD0-B976-EFC5-0DCAC06B3944}"/>
              </a:ext>
            </a:extLst>
          </p:cNvPr>
          <p:cNvSpPr>
            <a:spLocks noGrp="1"/>
          </p:cNvSpPr>
          <p:nvPr>
            <p:ph type="sldNum" sz="quarter" idx="5"/>
          </p:nvPr>
        </p:nvSpPr>
        <p:spPr/>
        <p:txBody>
          <a:bodyPr/>
          <a:lstStyle/>
          <a:p>
            <a:fld id="{9C2EF98E-B6FF-4B4C-B348-1EB5D4EBDBF3}" type="slidenum">
              <a:rPr lang="en-US" smtClean="0"/>
              <a:t>274</a:t>
            </a:fld>
            <a:endParaRPr lang="en-US"/>
          </a:p>
        </p:txBody>
      </p:sp>
    </p:spTree>
    <p:extLst>
      <p:ext uri="{BB962C8B-B14F-4D97-AF65-F5344CB8AC3E}">
        <p14:creationId xmlns:p14="http://schemas.microsoft.com/office/powerpoint/2010/main" val="3068993654"/>
      </p:ext>
    </p:extLst>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95771-0EB0-055F-1951-0C87DC2DD3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CA27F5-BA01-4E73-2453-33F2832EDF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0732B3-E1D7-BEE9-0FDD-E16B6A963EC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10B10F8-C0A1-9FCF-BFFF-9E0A3C542122}"/>
              </a:ext>
            </a:extLst>
          </p:cNvPr>
          <p:cNvSpPr>
            <a:spLocks noGrp="1"/>
          </p:cNvSpPr>
          <p:nvPr>
            <p:ph type="sldNum" sz="quarter" idx="5"/>
          </p:nvPr>
        </p:nvSpPr>
        <p:spPr/>
        <p:txBody>
          <a:bodyPr/>
          <a:lstStyle/>
          <a:p>
            <a:fld id="{9C2EF98E-B6FF-4B4C-B348-1EB5D4EBDBF3}" type="slidenum">
              <a:rPr lang="en-US" smtClean="0"/>
              <a:t>275</a:t>
            </a:fld>
            <a:endParaRPr lang="en-US"/>
          </a:p>
        </p:txBody>
      </p:sp>
    </p:spTree>
    <p:extLst>
      <p:ext uri="{BB962C8B-B14F-4D97-AF65-F5344CB8AC3E}">
        <p14:creationId xmlns:p14="http://schemas.microsoft.com/office/powerpoint/2010/main" val="2614561772"/>
      </p:ext>
    </p:extLst>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681C99-EA45-0C3F-BBA8-4D4D10D0F3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D6D182-04D5-ABA4-62C2-CCCF73E81A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54A614-65BA-BEEA-A746-8BD61D374F9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9DE041F-DEAE-21B5-8727-F09291527B61}"/>
              </a:ext>
            </a:extLst>
          </p:cNvPr>
          <p:cNvSpPr>
            <a:spLocks noGrp="1"/>
          </p:cNvSpPr>
          <p:nvPr>
            <p:ph type="sldNum" sz="quarter" idx="5"/>
          </p:nvPr>
        </p:nvSpPr>
        <p:spPr/>
        <p:txBody>
          <a:bodyPr/>
          <a:lstStyle/>
          <a:p>
            <a:fld id="{9C2EF98E-B6FF-4B4C-B348-1EB5D4EBDBF3}" type="slidenum">
              <a:rPr lang="en-US" smtClean="0"/>
              <a:t>276</a:t>
            </a:fld>
            <a:endParaRPr lang="en-US"/>
          </a:p>
        </p:txBody>
      </p:sp>
    </p:spTree>
    <p:extLst>
      <p:ext uri="{BB962C8B-B14F-4D97-AF65-F5344CB8AC3E}">
        <p14:creationId xmlns:p14="http://schemas.microsoft.com/office/powerpoint/2010/main" val="2267723197"/>
      </p:ext>
    </p:extLst>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DFF1D-1958-0179-A818-00EF7D03B9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EA937E-7A95-FA79-C603-035600B658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6C4628-17E3-BA76-8AE9-E3319174496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019ADCA-5E3D-54CB-1CA9-86DAD1C1E505}"/>
              </a:ext>
            </a:extLst>
          </p:cNvPr>
          <p:cNvSpPr>
            <a:spLocks noGrp="1"/>
          </p:cNvSpPr>
          <p:nvPr>
            <p:ph type="sldNum" sz="quarter" idx="5"/>
          </p:nvPr>
        </p:nvSpPr>
        <p:spPr/>
        <p:txBody>
          <a:bodyPr/>
          <a:lstStyle/>
          <a:p>
            <a:fld id="{9C2EF98E-B6FF-4B4C-B348-1EB5D4EBDBF3}" type="slidenum">
              <a:rPr lang="en-US" smtClean="0"/>
              <a:t>277</a:t>
            </a:fld>
            <a:endParaRPr lang="en-US"/>
          </a:p>
        </p:txBody>
      </p:sp>
    </p:spTree>
    <p:extLst>
      <p:ext uri="{BB962C8B-B14F-4D97-AF65-F5344CB8AC3E}">
        <p14:creationId xmlns:p14="http://schemas.microsoft.com/office/powerpoint/2010/main" val="1782962670"/>
      </p:ext>
    </p:extLst>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278</a:t>
            </a:fld>
            <a:endParaRPr lang="en-US"/>
          </a:p>
        </p:txBody>
      </p:sp>
    </p:spTree>
    <p:extLst>
      <p:ext uri="{BB962C8B-B14F-4D97-AF65-F5344CB8AC3E}">
        <p14:creationId xmlns:p14="http://schemas.microsoft.com/office/powerpoint/2010/main" val="4013425879"/>
      </p:ext>
    </p:extLst>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B9808-DBE3-613B-E11D-BA170385A7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E35DC9-7350-CF45-6F32-3BA97DAB84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71AC87-8993-D1ED-F117-6D03964241F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FD492CE-5FC7-CF83-FBEA-91193493AD85}"/>
              </a:ext>
            </a:extLst>
          </p:cNvPr>
          <p:cNvSpPr>
            <a:spLocks noGrp="1"/>
          </p:cNvSpPr>
          <p:nvPr>
            <p:ph type="sldNum" sz="quarter" idx="5"/>
          </p:nvPr>
        </p:nvSpPr>
        <p:spPr/>
        <p:txBody>
          <a:bodyPr/>
          <a:lstStyle/>
          <a:p>
            <a:fld id="{9C2EF98E-B6FF-4B4C-B348-1EB5D4EBDBF3}" type="slidenum">
              <a:rPr lang="en-US" smtClean="0"/>
              <a:t>279</a:t>
            </a:fld>
            <a:endParaRPr lang="en-US"/>
          </a:p>
        </p:txBody>
      </p:sp>
    </p:spTree>
    <p:extLst>
      <p:ext uri="{BB962C8B-B14F-4D97-AF65-F5344CB8AC3E}">
        <p14:creationId xmlns:p14="http://schemas.microsoft.com/office/powerpoint/2010/main" val="1851842434"/>
      </p:ext>
    </p:extLst>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3B96F-416A-23A2-D881-E78402CB60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0EB0E4-7E22-32AE-68F2-C7A419295E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DA35DE-131B-0FD2-0ACC-D07EFA5FC63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BDF3491-F86D-4F36-49C9-23D99ED08643}"/>
              </a:ext>
            </a:extLst>
          </p:cNvPr>
          <p:cNvSpPr>
            <a:spLocks noGrp="1"/>
          </p:cNvSpPr>
          <p:nvPr>
            <p:ph type="sldNum" sz="quarter" idx="5"/>
          </p:nvPr>
        </p:nvSpPr>
        <p:spPr/>
        <p:txBody>
          <a:bodyPr/>
          <a:lstStyle/>
          <a:p>
            <a:fld id="{9C2EF98E-B6FF-4B4C-B348-1EB5D4EBDBF3}" type="slidenum">
              <a:rPr lang="en-US" smtClean="0"/>
              <a:t>280</a:t>
            </a:fld>
            <a:endParaRPr lang="en-US"/>
          </a:p>
        </p:txBody>
      </p:sp>
    </p:spTree>
    <p:extLst>
      <p:ext uri="{BB962C8B-B14F-4D97-AF65-F5344CB8AC3E}">
        <p14:creationId xmlns:p14="http://schemas.microsoft.com/office/powerpoint/2010/main" val="3578088785"/>
      </p:ext>
    </p:extLst>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9F3801-1D8C-87C9-8D30-304DDA04D7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83CA00-B91D-5604-5F7F-F98527899B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668284-8674-7DB0-AEE7-28AE283AF5B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4BD98D5-E43D-0EC2-CFC9-87C0B87EE7F1}"/>
              </a:ext>
            </a:extLst>
          </p:cNvPr>
          <p:cNvSpPr>
            <a:spLocks noGrp="1"/>
          </p:cNvSpPr>
          <p:nvPr>
            <p:ph type="sldNum" sz="quarter" idx="5"/>
          </p:nvPr>
        </p:nvSpPr>
        <p:spPr/>
        <p:txBody>
          <a:bodyPr/>
          <a:lstStyle/>
          <a:p>
            <a:fld id="{9C2EF98E-B6FF-4B4C-B348-1EB5D4EBDBF3}" type="slidenum">
              <a:rPr lang="en-US" smtClean="0"/>
              <a:t>281</a:t>
            </a:fld>
            <a:endParaRPr lang="en-US"/>
          </a:p>
        </p:txBody>
      </p:sp>
    </p:spTree>
    <p:extLst>
      <p:ext uri="{BB962C8B-B14F-4D97-AF65-F5344CB8AC3E}">
        <p14:creationId xmlns:p14="http://schemas.microsoft.com/office/powerpoint/2010/main" val="30829150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AD36CA-0808-30F0-ECA0-A8971D76B3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65CD26-0A46-86B7-45D9-B9E9F2C3B7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64B78A-D7BE-76E8-7263-0AD7588FFC8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AD6A816-C28D-5204-D8BC-188CE6581A0F}"/>
              </a:ext>
            </a:extLst>
          </p:cNvPr>
          <p:cNvSpPr>
            <a:spLocks noGrp="1"/>
          </p:cNvSpPr>
          <p:nvPr>
            <p:ph type="sldNum" sz="quarter" idx="5"/>
          </p:nvPr>
        </p:nvSpPr>
        <p:spPr/>
        <p:txBody>
          <a:bodyPr/>
          <a:lstStyle/>
          <a:p>
            <a:fld id="{9C2EF98E-B6FF-4B4C-B348-1EB5D4EBDBF3}" type="slidenum">
              <a:rPr lang="en-US" smtClean="0"/>
              <a:t>28</a:t>
            </a:fld>
            <a:endParaRPr lang="en-US"/>
          </a:p>
        </p:txBody>
      </p:sp>
    </p:spTree>
    <p:extLst>
      <p:ext uri="{BB962C8B-B14F-4D97-AF65-F5344CB8AC3E}">
        <p14:creationId xmlns:p14="http://schemas.microsoft.com/office/powerpoint/2010/main" val="3619173571"/>
      </p:ext>
    </p:extLst>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A41037-9B6E-A6C9-BC11-6AE6D022E2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B4B9A7-D218-DE00-658B-DFA03BA329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AF9F06-3E37-F0C7-9B52-3F35C05F24D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2FD53A0-9D88-0876-2B1D-D876CFD3A6B1}"/>
              </a:ext>
            </a:extLst>
          </p:cNvPr>
          <p:cNvSpPr>
            <a:spLocks noGrp="1"/>
          </p:cNvSpPr>
          <p:nvPr>
            <p:ph type="sldNum" sz="quarter" idx="5"/>
          </p:nvPr>
        </p:nvSpPr>
        <p:spPr/>
        <p:txBody>
          <a:bodyPr/>
          <a:lstStyle/>
          <a:p>
            <a:fld id="{9C2EF98E-B6FF-4B4C-B348-1EB5D4EBDBF3}" type="slidenum">
              <a:rPr lang="en-US" smtClean="0"/>
              <a:t>282</a:t>
            </a:fld>
            <a:endParaRPr lang="en-US"/>
          </a:p>
        </p:txBody>
      </p:sp>
    </p:spTree>
    <p:extLst>
      <p:ext uri="{BB962C8B-B14F-4D97-AF65-F5344CB8AC3E}">
        <p14:creationId xmlns:p14="http://schemas.microsoft.com/office/powerpoint/2010/main" val="1027543741"/>
      </p:ext>
    </p:extLst>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AFB44-B278-0B19-00F9-7D22A70CA3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EFFF58-0E64-9678-5C3D-91C73A72AF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063A6E-2B0C-6618-D7EA-477A0B8AA537}"/>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9EBD8855-2398-EC10-7092-9B80D6B36C4C}"/>
              </a:ext>
            </a:extLst>
          </p:cNvPr>
          <p:cNvSpPr>
            <a:spLocks noGrp="1"/>
          </p:cNvSpPr>
          <p:nvPr>
            <p:ph type="sldNum" sz="quarter" idx="5"/>
          </p:nvPr>
        </p:nvSpPr>
        <p:spPr/>
        <p:txBody>
          <a:bodyPr/>
          <a:lstStyle/>
          <a:p>
            <a:fld id="{9C2EF98E-B6FF-4B4C-B348-1EB5D4EBDBF3}" type="slidenum">
              <a:rPr lang="en-US" smtClean="0"/>
              <a:t>283</a:t>
            </a:fld>
            <a:endParaRPr lang="en-US"/>
          </a:p>
        </p:txBody>
      </p:sp>
    </p:spTree>
    <p:extLst>
      <p:ext uri="{BB962C8B-B14F-4D97-AF65-F5344CB8AC3E}">
        <p14:creationId xmlns:p14="http://schemas.microsoft.com/office/powerpoint/2010/main" val="754445309"/>
      </p:ext>
    </p:extLst>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26558-38B6-EEC3-BEDF-91701FA8FD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618327-7433-D350-E18D-9178D95179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D37F95-4EEA-557B-2B09-ABE7C194774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0225DFD-06BD-F0F8-25ED-9FF1BDFFA353}"/>
              </a:ext>
            </a:extLst>
          </p:cNvPr>
          <p:cNvSpPr>
            <a:spLocks noGrp="1"/>
          </p:cNvSpPr>
          <p:nvPr>
            <p:ph type="sldNum" sz="quarter" idx="5"/>
          </p:nvPr>
        </p:nvSpPr>
        <p:spPr/>
        <p:txBody>
          <a:bodyPr/>
          <a:lstStyle/>
          <a:p>
            <a:fld id="{9C2EF98E-B6FF-4B4C-B348-1EB5D4EBDBF3}" type="slidenum">
              <a:rPr lang="en-US" smtClean="0"/>
              <a:t>284</a:t>
            </a:fld>
            <a:endParaRPr lang="en-US"/>
          </a:p>
        </p:txBody>
      </p:sp>
    </p:spTree>
    <p:extLst>
      <p:ext uri="{BB962C8B-B14F-4D97-AF65-F5344CB8AC3E}">
        <p14:creationId xmlns:p14="http://schemas.microsoft.com/office/powerpoint/2010/main" val="2829563189"/>
      </p:ext>
    </p:extLst>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EA2E8-523C-3C15-986B-72B62F32C8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407EEB-2B4D-FF11-5D82-B5E2AAB5F2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A136BC-1D8A-D213-4FEF-7B3E9892FAB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85D75BD-B32C-1D59-34E6-A2B640270396}"/>
              </a:ext>
            </a:extLst>
          </p:cNvPr>
          <p:cNvSpPr>
            <a:spLocks noGrp="1"/>
          </p:cNvSpPr>
          <p:nvPr>
            <p:ph type="sldNum" sz="quarter" idx="5"/>
          </p:nvPr>
        </p:nvSpPr>
        <p:spPr/>
        <p:txBody>
          <a:bodyPr/>
          <a:lstStyle/>
          <a:p>
            <a:fld id="{9C2EF98E-B6FF-4B4C-B348-1EB5D4EBDBF3}" type="slidenum">
              <a:rPr lang="en-US" smtClean="0"/>
              <a:t>285</a:t>
            </a:fld>
            <a:endParaRPr lang="en-US"/>
          </a:p>
        </p:txBody>
      </p:sp>
    </p:spTree>
    <p:extLst>
      <p:ext uri="{BB962C8B-B14F-4D97-AF65-F5344CB8AC3E}">
        <p14:creationId xmlns:p14="http://schemas.microsoft.com/office/powerpoint/2010/main" val="2517935074"/>
      </p:ext>
    </p:extLst>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09CC0-970D-0AAB-A9FC-CB8684DD35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839F0D-B982-B620-A1AC-3C7F5DFF7C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43B701-1FC7-D14A-EA8D-0EFB412A9844}"/>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0667F5CF-402D-58A5-6A20-6B15DB8A49D8}"/>
              </a:ext>
            </a:extLst>
          </p:cNvPr>
          <p:cNvSpPr>
            <a:spLocks noGrp="1"/>
          </p:cNvSpPr>
          <p:nvPr>
            <p:ph type="sldNum" sz="quarter" idx="5"/>
          </p:nvPr>
        </p:nvSpPr>
        <p:spPr/>
        <p:txBody>
          <a:bodyPr/>
          <a:lstStyle/>
          <a:p>
            <a:fld id="{9C2EF98E-B6FF-4B4C-B348-1EB5D4EBDBF3}" type="slidenum">
              <a:rPr lang="en-US" smtClean="0"/>
              <a:t>286</a:t>
            </a:fld>
            <a:endParaRPr lang="en-US"/>
          </a:p>
        </p:txBody>
      </p:sp>
    </p:spTree>
    <p:extLst>
      <p:ext uri="{BB962C8B-B14F-4D97-AF65-F5344CB8AC3E}">
        <p14:creationId xmlns:p14="http://schemas.microsoft.com/office/powerpoint/2010/main" val="1365689750"/>
      </p:ext>
    </p:extLst>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CB0CE-AC57-18D5-5733-7E1DE5D2F9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B99DF9-9E14-8807-7D19-C920902531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ADD5EB-A6E0-80A7-97D9-2BBAFCFF06A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3888B2B-228F-70FF-9451-A9F474FB0964}"/>
              </a:ext>
            </a:extLst>
          </p:cNvPr>
          <p:cNvSpPr>
            <a:spLocks noGrp="1"/>
          </p:cNvSpPr>
          <p:nvPr>
            <p:ph type="sldNum" sz="quarter" idx="5"/>
          </p:nvPr>
        </p:nvSpPr>
        <p:spPr/>
        <p:txBody>
          <a:bodyPr/>
          <a:lstStyle/>
          <a:p>
            <a:fld id="{9C2EF98E-B6FF-4B4C-B348-1EB5D4EBDBF3}" type="slidenum">
              <a:rPr lang="en-US" smtClean="0"/>
              <a:t>287</a:t>
            </a:fld>
            <a:endParaRPr lang="en-US"/>
          </a:p>
        </p:txBody>
      </p:sp>
    </p:spTree>
    <p:extLst>
      <p:ext uri="{BB962C8B-B14F-4D97-AF65-F5344CB8AC3E}">
        <p14:creationId xmlns:p14="http://schemas.microsoft.com/office/powerpoint/2010/main" val="1190230667"/>
      </p:ext>
    </p:extLst>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AA6769-2D54-8E4E-224B-B7F102AC14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350BBD-C49B-CEC5-0B89-D12752C151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D88666-CF05-16EE-EF43-D1AABD732C3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C2CC2BE-F25E-04B7-B404-B028B13E3F10}"/>
              </a:ext>
            </a:extLst>
          </p:cNvPr>
          <p:cNvSpPr>
            <a:spLocks noGrp="1"/>
          </p:cNvSpPr>
          <p:nvPr>
            <p:ph type="sldNum" sz="quarter" idx="5"/>
          </p:nvPr>
        </p:nvSpPr>
        <p:spPr/>
        <p:txBody>
          <a:bodyPr/>
          <a:lstStyle/>
          <a:p>
            <a:fld id="{9C2EF98E-B6FF-4B4C-B348-1EB5D4EBDBF3}" type="slidenum">
              <a:rPr lang="en-US" smtClean="0"/>
              <a:t>288</a:t>
            </a:fld>
            <a:endParaRPr lang="en-US"/>
          </a:p>
        </p:txBody>
      </p:sp>
    </p:spTree>
    <p:extLst>
      <p:ext uri="{BB962C8B-B14F-4D97-AF65-F5344CB8AC3E}">
        <p14:creationId xmlns:p14="http://schemas.microsoft.com/office/powerpoint/2010/main" val="3958595838"/>
      </p:ext>
    </p:extLst>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648D1-849C-D739-49B0-8733A0D14A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4F68A6-594C-C27B-DE38-22285BBBD8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F4C58D-7639-2E8D-19F4-631E968E7FCE}"/>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F07C5511-F0E5-D291-8514-A613A3BD3C3E}"/>
              </a:ext>
            </a:extLst>
          </p:cNvPr>
          <p:cNvSpPr>
            <a:spLocks noGrp="1"/>
          </p:cNvSpPr>
          <p:nvPr>
            <p:ph type="sldNum" sz="quarter" idx="5"/>
          </p:nvPr>
        </p:nvSpPr>
        <p:spPr/>
        <p:txBody>
          <a:bodyPr/>
          <a:lstStyle/>
          <a:p>
            <a:fld id="{9C2EF98E-B6FF-4B4C-B348-1EB5D4EBDBF3}" type="slidenum">
              <a:rPr lang="en-US" smtClean="0"/>
              <a:t>289</a:t>
            </a:fld>
            <a:endParaRPr lang="en-US"/>
          </a:p>
        </p:txBody>
      </p:sp>
    </p:spTree>
    <p:extLst>
      <p:ext uri="{BB962C8B-B14F-4D97-AF65-F5344CB8AC3E}">
        <p14:creationId xmlns:p14="http://schemas.microsoft.com/office/powerpoint/2010/main" val="3654444808"/>
      </p:ext>
    </p:extLst>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12507-E46D-9906-A49C-A7D0273BF4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EDD01F-EC0B-D097-81D7-B0EBC67F39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FFCF9A-A7C6-359C-1339-96855C23238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AD882C7-A179-15F7-5045-D627FFE3F90B}"/>
              </a:ext>
            </a:extLst>
          </p:cNvPr>
          <p:cNvSpPr>
            <a:spLocks noGrp="1"/>
          </p:cNvSpPr>
          <p:nvPr>
            <p:ph type="sldNum" sz="quarter" idx="5"/>
          </p:nvPr>
        </p:nvSpPr>
        <p:spPr/>
        <p:txBody>
          <a:bodyPr/>
          <a:lstStyle/>
          <a:p>
            <a:fld id="{9C2EF98E-B6FF-4B4C-B348-1EB5D4EBDBF3}" type="slidenum">
              <a:rPr lang="en-US" smtClean="0"/>
              <a:t>290</a:t>
            </a:fld>
            <a:endParaRPr lang="en-US"/>
          </a:p>
        </p:txBody>
      </p:sp>
    </p:spTree>
    <p:extLst>
      <p:ext uri="{BB962C8B-B14F-4D97-AF65-F5344CB8AC3E}">
        <p14:creationId xmlns:p14="http://schemas.microsoft.com/office/powerpoint/2010/main" val="4150239905"/>
      </p:ext>
    </p:extLst>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FC799-F63E-118F-5014-B436919E8C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5303CC-AA80-F30E-3EB3-350A667659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1DB393-757A-072B-BA0C-881DAC2E64E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E22C8ED-9663-1A94-E266-5D6CA3271B1B}"/>
              </a:ext>
            </a:extLst>
          </p:cNvPr>
          <p:cNvSpPr>
            <a:spLocks noGrp="1"/>
          </p:cNvSpPr>
          <p:nvPr>
            <p:ph type="sldNum" sz="quarter" idx="5"/>
          </p:nvPr>
        </p:nvSpPr>
        <p:spPr/>
        <p:txBody>
          <a:bodyPr/>
          <a:lstStyle/>
          <a:p>
            <a:fld id="{9C2EF98E-B6FF-4B4C-B348-1EB5D4EBDBF3}" type="slidenum">
              <a:rPr lang="en-US" smtClean="0"/>
              <a:t>291</a:t>
            </a:fld>
            <a:endParaRPr lang="en-US"/>
          </a:p>
        </p:txBody>
      </p:sp>
    </p:spTree>
    <p:extLst>
      <p:ext uri="{BB962C8B-B14F-4D97-AF65-F5344CB8AC3E}">
        <p14:creationId xmlns:p14="http://schemas.microsoft.com/office/powerpoint/2010/main" val="41957710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0FA44-D541-8824-E4C2-E0921D2919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6C42BF-9721-A994-4FE1-B5658E2CD4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F988D7-CED0-5C4A-402C-51A542ACF0A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8698DCF-4F0D-6D11-43EA-069FA907DBA3}"/>
              </a:ext>
            </a:extLst>
          </p:cNvPr>
          <p:cNvSpPr>
            <a:spLocks noGrp="1"/>
          </p:cNvSpPr>
          <p:nvPr>
            <p:ph type="sldNum" sz="quarter" idx="5"/>
          </p:nvPr>
        </p:nvSpPr>
        <p:spPr/>
        <p:txBody>
          <a:bodyPr/>
          <a:lstStyle/>
          <a:p>
            <a:fld id="{9C2EF98E-B6FF-4B4C-B348-1EB5D4EBDBF3}" type="slidenum">
              <a:rPr lang="en-US" smtClean="0"/>
              <a:t>29</a:t>
            </a:fld>
            <a:endParaRPr lang="en-US"/>
          </a:p>
        </p:txBody>
      </p:sp>
    </p:spTree>
    <p:extLst>
      <p:ext uri="{BB962C8B-B14F-4D97-AF65-F5344CB8AC3E}">
        <p14:creationId xmlns:p14="http://schemas.microsoft.com/office/powerpoint/2010/main" val="1643743093"/>
      </p:ext>
    </p:extLst>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762A9-1317-01EF-B2D9-A70D5A3C42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02ECF7-8FD2-0058-D627-D6C409873D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17DBD6-6626-2038-12BF-1C365BBE13E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B56599E-DAD7-8E97-EB07-0E355902B90C}"/>
              </a:ext>
            </a:extLst>
          </p:cNvPr>
          <p:cNvSpPr>
            <a:spLocks noGrp="1"/>
          </p:cNvSpPr>
          <p:nvPr>
            <p:ph type="sldNum" sz="quarter" idx="5"/>
          </p:nvPr>
        </p:nvSpPr>
        <p:spPr/>
        <p:txBody>
          <a:bodyPr/>
          <a:lstStyle/>
          <a:p>
            <a:fld id="{9C2EF98E-B6FF-4B4C-B348-1EB5D4EBDBF3}" type="slidenum">
              <a:rPr lang="en-US" smtClean="0"/>
              <a:t>292</a:t>
            </a:fld>
            <a:endParaRPr lang="en-US"/>
          </a:p>
        </p:txBody>
      </p:sp>
    </p:spTree>
    <p:extLst>
      <p:ext uri="{BB962C8B-B14F-4D97-AF65-F5344CB8AC3E}">
        <p14:creationId xmlns:p14="http://schemas.microsoft.com/office/powerpoint/2010/main" val="2024267618"/>
      </p:ext>
    </p:extLst>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841A8-7CD3-DA50-0D03-D67561B292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589890-22F9-5438-F872-444DE50A59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F399AA-4A1B-E73E-2403-7565B5EE336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D2B692B-328F-A8D8-8FD9-8070ABB82DB9}"/>
              </a:ext>
            </a:extLst>
          </p:cNvPr>
          <p:cNvSpPr>
            <a:spLocks noGrp="1"/>
          </p:cNvSpPr>
          <p:nvPr>
            <p:ph type="sldNum" sz="quarter" idx="5"/>
          </p:nvPr>
        </p:nvSpPr>
        <p:spPr/>
        <p:txBody>
          <a:bodyPr/>
          <a:lstStyle/>
          <a:p>
            <a:fld id="{9C2EF98E-B6FF-4B4C-B348-1EB5D4EBDBF3}" type="slidenum">
              <a:rPr lang="en-US" smtClean="0"/>
              <a:t>293</a:t>
            </a:fld>
            <a:endParaRPr lang="en-US"/>
          </a:p>
        </p:txBody>
      </p:sp>
    </p:spTree>
    <p:extLst>
      <p:ext uri="{BB962C8B-B14F-4D97-AF65-F5344CB8AC3E}">
        <p14:creationId xmlns:p14="http://schemas.microsoft.com/office/powerpoint/2010/main" val="1467913995"/>
      </p:ext>
    </p:extLst>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DCFF3-DAC8-F4EE-F93C-7776C361F6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354C9C-715A-AC35-7173-1A9A99295A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6683FB-106E-3C1C-9A3F-6A1CE788A535}"/>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F7F4A000-B8DB-961A-7993-9DC1737FF48C}"/>
              </a:ext>
            </a:extLst>
          </p:cNvPr>
          <p:cNvSpPr>
            <a:spLocks noGrp="1"/>
          </p:cNvSpPr>
          <p:nvPr>
            <p:ph type="sldNum" sz="quarter" idx="5"/>
          </p:nvPr>
        </p:nvSpPr>
        <p:spPr/>
        <p:txBody>
          <a:bodyPr/>
          <a:lstStyle/>
          <a:p>
            <a:fld id="{9C2EF98E-B6FF-4B4C-B348-1EB5D4EBDBF3}" type="slidenum">
              <a:rPr lang="en-US" smtClean="0"/>
              <a:t>294</a:t>
            </a:fld>
            <a:endParaRPr lang="en-US"/>
          </a:p>
        </p:txBody>
      </p:sp>
    </p:spTree>
    <p:extLst>
      <p:ext uri="{BB962C8B-B14F-4D97-AF65-F5344CB8AC3E}">
        <p14:creationId xmlns:p14="http://schemas.microsoft.com/office/powerpoint/2010/main" val="1382210327"/>
      </p:ext>
    </p:extLst>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69B23-8AA0-85E5-DE0B-B17F83E137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8629F1-9232-1FD1-A7CA-B7258EC9BD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C4CD0B-9B9A-5C47-0061-BE01AF4EA9F6}"/>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302AF164-5EFC-A3DF-5A3A-8AB2DD76892A}"/>
              </a:ext>
            </a:extLst>
          </p:cNvPr>
          <p:cNvSpPr>
            <a:spLocks noGrp="1"/>
          </p:cNvSpPr>
          <p:nvPr>
            <p:ph type="sldNum" sz="quarter" idx="5"/>
          </p:nvPr>
        </p:nvSpPr>
        <p:spPr/>
        <p:txBody>
          <a:bodyPr/>
          <a:lstStyle/>
          <a:p>
            <a:fld id="{9C2EF98E-B6FF-4B4C-B348-1EB5D4EBDBF3}" type="slidenum">
              <a:rPr lang="en-US" smtClean="0"/>
              <a:t>295</a:t>
            </a:fld>
            <a:endParaRPr lang="en-US"/>
          </a:p>
        </p:txBody>
      </p:sp>
    </p:spTree>
    <p:extLst>
      <p:ext uri="{BB962C8B-B14F-4D97-AF65-F5344CB8AC3E}">
        <p14:creationId xmlns:p14="http://schemas.microsoft.com/office/powerpoint/2010/main" val="3979608520"/>
      </p:ext>
    </p:extLst>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70CA0-3F78-F10B-606D-D1CA84BAD8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819BB1-CBB0-F15E-EF99-B6B0F29DCB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BBA4ED-F882-85D9-4153-A3AFA361200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9CB516C-EE0A-7088-80F0-56662067BB0D}"/>
              </a:ext>
            </a:extLst>
          </p:cNvPr>
          <p:cNvSpPr>
            <a:spLocks noGrp="1"/>
          </p:cNvSpPr>
          <p:nvPr>
            <p:ph type="sldNum" sz="quarter" idx="5"/>
          </p:nvPr>
        </p:nvSpPr>
        <p:spPr/>
        <p:txBody>
          <a:bodyPr/>
          <a:lstStyle/>
          <a:p>
            <a:fld id="{9C2EF98E-B6FF-4B4C-B348-1EB5D4EBDBF3}" type="slidenum">
              <a:rPr lang="en-US" smtClean="0"/>
              <a:t>296</a:t>
            </a:fld>
            <a:endParaRPr lang="en-US"/>
          </a:p>
        </p:txBody>
      </p:sp>
    </p:spTree>
    <p:extLst>
      <p:ext uri="{BB962C8B-B14F-4D97-AF65-F5344CB8AC3E}">
        <p14:creationId xmlns:p14="http://schemas.microsoft.com/office/powerpoint/2010/main" val="2998458732"/>
      </p:ext>
    </p:extLst>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E89B3-0BBF-143C-DF22-AA12CB0B27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F95546-A25A-DC7D-718E-2201A1166B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C4016C-DC04-3574-1053-C6CA8253F66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BE82864-E97E-0576-5427-CA98D12D719D}"/>
              </a:ext>
            </a:extLst>
          </p:cNvPr>
          <p:cNvSpPr>
            <a:spLocks noGrp="1"/>
          </p:cNvSpPr>
          <p:nvPr>
            <p:ph type="sldNum" sz="quarter" idx="5"/>
          </p:nvPr>
        </p:nvSpPr>
        <p:spPr/>
        <p:txBody>
          <a:bodyPr/>
          <a:lstStyle/>
          <a:p>
            <a:fld id="{9C2EF98E-B6FF-4B4C-B348-1EB5D4EBDBF3}" type="slidenum">
              <a:rPr lang="en-US" smtClean="0"/>
              <a:t>297</a:t>
            </a:fld>
            <a:endParaRPr lang="en-US"/>
          </a:p>
        </p:txBody>
      </p:sp>
    </p:spTree>
    <p:extLst>
      <p:ext uri="{BB962C8B-B14F-4D97-AF65-F5344CB8AC3E}">
        <p14:creationId xmlns:p14="http://schemas.microsoft.com/office/powerpoint/2010/main" val="4108307264"/>
      </p:ext>
    </p:extLst>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D5C96-42A8-C67C-262B-CDE64F82CF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0B5BDF-0388-FAC6-15DF-DDBB0F91B8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7C0E28-44F7-C663-356A-70C3EA6BE56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B3A1DD7-797B-557E-0C71-F8A38AED9889}"/>
              </a:ext>
            </a:extLst>
          </p:cNvPr>
          <p:cNvSpPr>
            <a:spLocks noGrp="1"/>
          </p:cNvSpPr>
          <p:nvPr>
            <p:ph type="sldNum" sz="quarter" idx="5"/>
          </p:nvPr>
        </p:nvSpPr>
        <p:spPr/>
        <p:txBody>
          <a:bodyPr/>
          <a:lstStyle/>
          <a:p>
            <a:fld id="{9C2EF98E-B6FF-4B4C-B348-1EB5D4EBDBF3}" type="slidenum">
              <a:rPr lang="en-US" smtClean="0"/>
              <a:t>298</a:t>
            </a:fld>
            <a:endParaRPr lang="en-US"/>
          </a:p>
        </p:txBody>
      </p:sp>
    </p:spTree>
    <p:extLst>
      <p:ext uri="{BB962C8B-B14F-4D97-AF65-F5344CB8AC3E}">
        <p14:creationId xmlns:p14="http://schemas.microsoft.com/office/powerpoint/2010/main" val="3393468292"/>
      </p:ext>
    </p:extLst>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29A91-9148-5ED7-D4FD-0EF9E32A36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65D56C-4C69-3418-E9A8-7FE642B0C5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D718BD-CC2D-7A51-10B7-5F9614DFE327}"/>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1721916F-E378-9B2B-96B8-9302BC1575C1}"/>
              </a:ext>
            </a:extLst>
          </p:cNvPr>
          <p:cNvSpPr>
            <a:spLocks noGrp="1"/>
          </p:cNvSpPr>
          <p:nvPr>
            <p:ph type="sldNum" sz="quarter" idx="5"/>
          </p:nvPr>
        </p:nvSpPr>
        <p:spPr/>
        <p:txBody>
          <a:bodyPr/>
          <a:lstStyle/>
          <a:p>
            <a:fld id="{9C2EF98E-B6FF-4B4C-B348-1EB5D4EBDBF3}" type="slidenum">
              <a:rPr lang="en-US" smtClean="0"/>
              <a:t>299</a:t>
            </a:fld>
            <a:endParaRPr lang="en-US"/>
          </a:p>
        </p:txBody>
      </p:sp>
    </p:spTree>
    <p:extLst>
      <p:ext uri="{BB962C8B-B14F-4D97-AF65-F5344CB8AC3E}">
        <p14:creationId xmlns:p14="http://schemas.microsoft.com/office/powerpoint/2010/main" val="938853813"/>
      </p:ext>
    </p:extLst>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573D2-A51D-AC85-C809-29AFC012C1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41801D-B1E9-9BE7-9829-07D3DD4A98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00D8B6-5ECF-34AD-6BFB-A2060DCF6D9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E1F29B5-CEEC-682F-69AD-7E23F264E67D}"/>
              </a:ext>
            </a:extLst>
          </p:cNvPr>
          <p:cNvSpPr>
            <a:spLocks noGrp="1"/>
          </p:cNvSpPr>
          <p:nvPr>
            <p:ph type="sldNum" sz="quarter" idx="5"/>
          </p:nvPr>
        </p:nvSpPr>
        <p:spPr/>
        <p:txBody>
          <a:bodyPr/>
          <a:lstStyle/>
          <a:p>
            <a:fld id="{9C2EF98E-B6FF-4B4C-B348-1EB5D4EBDBF3}" type="slidenum">
              <a:rPr lang="en-US" smtClean="0"/>
              <a:t>300</a:t>
            </a:fld>
            <a:endParaRPr lang="en-US"/>
          </a:p>
        </p:txBody>
      </p:sp>
    </p:spTree>
    <p:extLst>
      <p:ext uri="{BB962C8B-B14F-4D97-AF65-F5344CB8AC3E}">
        <p14:creationId xmlns:p14="http://schemas.microsoft.com/office/powerpoint/2010/main" val="4083643636"/>
      </p:ext>
    </p:extLst>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F05E2A-B8FE-3C2C-AC00-5EDF403C38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36E241-9DA7-F6C2-A712-858940843D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405FDB-FE63-1529-C925-632E68715B5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FED6587-D794-2A89-33D1-946AFD88B8DA}"/>
              </a:ext>
            </a:extLst>
          </p:cNvPr>
          <p:cNvSpPr>
            <a:spLocks noGrp="1"/>
          </p:cNvSpPr>
          <p:nvPr>
            <p:ph type="sldNum" sz="quarter" idx="5"/>
          </p:nvPr>
        </p:nvSpPr>
        <p:spPr/>
        <p:txBody>
          <a:bodyPr/>
          <a:lstStyle/>
          <a:p>
            <a:fld id="{9C2EF98E-B6FF-4B4C-B348-1EB5D4EBDBF3}" type="slidenum">
              <a:rPr lang="en-US" smtClean="0"/>
              <a:t>301</a:t>
            </a:fld>
            <a:endParaRPr lang="en-US"/>
          </a:p>
        </p:txBody>
      </p:sp>
    </p:spTree>
    <p:extLst>
      <p:ext uri="{BB962C8B-B14F-4D97-AF65-F5344CB8AC3E}">
        <p14:creationId xmlns:p14="http://schemas.microsoft.com/office/powerpoint/2010/main" val="665107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933FD-B567-27E6-7899-856B73969F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D5C45A-E14A-8439-A59D-D0D3F4AB7D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CBC940-036C-51B4-9AA5-2A1CE09ADB65}"/>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12AF1D5A-D4AD-4711-6EE5-94AA09120523}"/>
              </a:ext>
            </a:extLst>
          </p:cNvPr>
          <p:cNvSpPr>
            <a:spLocks noGrp="1"/>
          </p:cNvSpPr>
          <p:nvPr>
            <p:ph type="sldNum" sz="quarter" idx="5"/>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4621868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DF1F5-15AC-3EDD-05AF-5E8A7E3D0E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895BEC-504A-4033-192B-86878D560D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3A4C29-E513-6F79-86F5-448760BCE21E}"/>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E3BC6729-1131-D34A-845F-5BC13ABE19B0}"/>
              </a:ext>
            </a:extLst>
          </p:cNvPr>
          <p:cNvSpPr>
            <a:spLocks noGrp="1"/>
          </p:cNvSpPr>
          <p:nvPr>
            <p:ph type="sldNum" sz="quarter" idx="5"/>
          </p:nvPr>
        </p:nvSpPr>
        <p:spPr/>
        <p:txBody>
          <a:bodyPr/>
          <a:lstStyle/>
          <a:p>
            <a:fld id="{9C2EF98E-B6FF-4B4C-B348-1EB5D4EBDBF3}" type="slidenum">
              <a:rPr lang="en-US" smtClean="0"/>
              <a:t>30</a:t>
            </a:fld>
            <a:endParaRPr lang="en-US"/>
          </a:p>
        </p:txBody>
      </p:sp>
    </p:spTree>
    <p:extLst>
      <p:ext uri="{BB962C8B-B14F-4D97-AF65-F5344CB8AC3E}">
        <p14:creationId xmlns:p14="http://schemas.microsoft.com/office/powerpoint/2010/main" val="3232965969"/>
      </p:ext>
    </p:extLst>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A9FF97-923D-8486-B454-8592D4E21A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ACFFC5-7396-11E6-1671-930015F3FA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C32A87-DF7E-7BCE-6AB4-18695ABB257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8EE8037-A31E-13AB-B508-37F9245B9A5E}"/>
              </a:ext>
            </a:extLst>
          </p:cNvPr>
          <p:cNvSpPr>
            <a:spLocks noGrp="1"/>
          </p:cNvSpPr>
          <p:nvPr>
            <p:ph type="sldNum" sz="quarter" idx="5"/>
          </p:nvPr>
        </p:nvSpPr>
        <p:spPr/>
        <p:txBody>
          <a:bodyPr/>
          <a:lstStyle/>
          <a:p>
            <a:fld id="{9C2EF98E-B6FF-4B4C-B348-1EB5D4EBDBF3}" type="slidenum">
              <a:rPr lang="en-US" smtClean="0"/>
              <a:t>302</a:t>
            </a:fld>
            <a:endParaRPr lang="en-US"/>
          </a:p>
        </p:txBody>
      </p:sp>
    </p:spTree>
    <p:extLst>
      <p:ext uri="{BB962C8B-B14F-4D97-AF65-F5344CB8AC3E}">
        <p14:creationId xmlns:p14="http://schemas.microsoft.com/office/powerpoint/2010/main" val="1384593954"/>
      </p:ext>
    </p:extLst>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D99AA-B022-72BA-3E4A-E08C48F388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C1FDF1-69DA-2648-61DC-5BD18DDBF9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5A15F4-78C9-FEE1-40BF-BBAA4CD318B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ABF13C5-D6FB-D7D4-85D6-F81D6B2A0943}"/>
              </a:ext>
            </a:extLst>
          </p:cNvPr>
          <p:cNvSpPr>
            <a:spLocks noGrp="1"/>
          </p:cNvSpPr>
          <p:nvPr>
            <p:ph type="sldNum" sz="quarter" idx="5"/>
          </p:nvPr>
        </p:nvSpPr>
        <p:spPr/>
        <p:txBody>
          <a:bodyPr/>
          <a:lstStyle/>
          <a:p>
            <a:fld id="{9C2EF98E-B6FF-4B4C-B348-1EB5D4EBDBF3}" type="slidenum">
              <a:rPr lang="en-US" smtClean="0"/>
              <a:t>303</a:t>
            </a:fld>
            <a:endParaRPr lang="en-US"/>
          </a:p>
        </p:txBody>
      </p:sp>
    </p:spTree>
    <p:extLst>
      <p:ext uri="{BB962C8B-B14F-4D97-AF65-F5344CB8AC3E}">
        <p14:creationId xmlns:p14="http://schemas.microsoft.com/office/powerpoint/2010/main" val="2154680396"/>
      </p:ext>
    </p:extLst>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C5429B-F6B4-E9DD-36D9-C406AED30E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7888AA-269A-4C82-D670-EA28D5D9D2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A70D4D-A1C0-DA75-374F-AB6E81F9CCB1}"/>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935ABB02-FB44-6E67-8912-35ECB252CE23}"/>
              </a:ext>
            </a:extLst>
          </p:cNvPr>
          <p:cNvSpPr>
            <a:spLocks noGrp="1"/>
          </p:cNvSpPr>
          <p:nvPr>
            <p:ph type="sldNum" sz="quarter" idx="5"/>
          </p:nvPr>
        </p:nvSpPr>
        <p:spPr/>
        <p:txBody>
          <a:bodyPr/>
          <a:lstStyle/>
          <a:p>
            <a:fld id="{9C2EF98E-B6FF-4B4C-B348-1EB5D4EBDBF3}" type="slidenum">
              <a:rPr lang="en-US" smtClean="0"/>
              <a:t>304</a:t>
            </a:fld>
            <a:endParaRPr lang="en-US"/>
          </a:p>
        </p:txBody>
      </p:sp>
    </p:spTree>
    <p:extLst>
      <p:ext uri="{BB962C8B-B14F-4D97-AF65-F5344CB8AC3E}">
        <p14:creationId xmlns:p14="http://schemas.microsoft.com/office/powerpoint/2010/main" val="3547621052"/>
      </p:ext>
    </p:extLst>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4B85C-B775-83CF-8E98-7B31384A53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120086-AA1B-8107-1B1D-BF7B378CEF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C56414-F66F-EB1A-CA1C-48137A2928C2}"/>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83E29331-132D-E303-BE80-CEACF8763BC8}"/>
              </a:ext>
            </a:extLst>
          </p:cNvPr>
          <p:cNvSpPr>
            <a:spLocks noGrp="1"/>
          </p:cNvSpPr>
          <p:nvPr>
            <p:ph type="sldNum" sz="quarter" idx="5"/>
          </p:nvPr>
        </p:nvSpPr>
        <p:spPr/>
        <p:txBody>
          <a:bodyPr/>
          <a:lstStyle/>
          <a:p>
            <a:fld id="{9C2EF98E-B6FF-4B4C-B348-1EB5D4EBDBF3}" type="slidenum">
              <a:rPr lang="en-US" smtClean="0"/>
              <a:t>305</a:t>
            </a:fld>
            <a:endParaRPr lang="en-US"/>
          </a:p>
        </p:txBody>
      </p:sp>
    </p:spTree>
    <p:extLst>
      <p:ext uri="{BB962C8B-B14F-4D97-AF65-F5344CB8AC3E}">
        <p14:creationId xmlns:p14="http://schemas.microsoft.com/office/powerpoint/2010/main" val="1988671201"/>
      </p:ext>
    </p:extLst>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13562F-3D82-B371-A643-4551D60850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2B4B1A-EF62-5228-7964-2C5576CE16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DF6968-338D-12EF-8088-4BE1AC613D8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FEFBA81-54BB-1E26-79D3-80709EDF578E}"/>
              </a:ext>
            </a:extLst>
          </p:cNvPr>
          <p:cNvSpPr>
            <a:spLocks noGrp="1"/>
          </p:cNvSpPr>
          <p:nvPr>
            <p:ph type="sldNum" sz="quarter" idx="5"/>
          </p:nvPr>
        </p:nvSpPr>
        <p:spPr/>
        <p:txBody>
          <a:bodyPr/>
          <a:lstStyle/>
          <a:p>
            <a:fld id="{9C2EF98E-B6FF-4B4C-B348-1EB5D4EBDBF3}" type="slidenum">
              <a:rPr lang="en-US" smtClean="0"/>
              <a:t>306</a:t>
            </a:fld>
            <a:endParaRPr lang="en-US"/>
          </a:p>
        </p:txBody>
      </p:sp>
    </p:spTree>
    <p:extLst>
      <p:ext uri="{BB962C8B-B14F-4D97-AF65-F5344CB8AC3E}">
        <p14:creationId xmlns:p14="http://schemas.microsoft.com/office/powerpoint/2010/main" val="249732180"/>
      </p:ext>
    </p:extLst>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609AD-FEB9-AFF4-3B03-DFAE313494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238AE4-5FDF-FA14-C45C-A58C148D0C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AD93FB-44FC-02D0-8578-24C3943001CE}"/>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93976EA6-0EDA-3199-83D8-D0103E5F845E}"/>
              </a:ext>
            </a:extLst>
          </p:cNvPr>
          <p:cNvSpPr>
            <a:spLocks noGrp="1"/>
          </p:cNvSpPr>
          <p:nvPr>
            <p:ph type="sldNum" sz="quarter" idx="5"/>
          </p:nvPr>
        </p:nvSpPr>
        <p:spPr/>
        <p:txBody>
          <a:bodyPr/>
          <a:lstStyle/>
          <a:p>
            <a:fld id="{9C2EF98E-B6FF-4B4C-B348-1EB5D4EBDBF3}" type="slidenum">
              <a:rPr lang="en-US" smtClean="0"/>
              <a:t>307</a:t>
            </a:fld>
            <a:endParaRPr lang="en-US"/>
          </a:p>
        </p:txBody>
      </p:sp>
    </p:spTree>
    <p:extLst>
      <p:ext uri="{BB962C8B-B14F-4D97-AF65-F5344CB8AC3E}">
        <p14:creationId xmlns:p14="http://schemas.microsoft.com/office/powerpoint/2010/main" val="2860272362"/>
      </p:ext>
    </p:extLst>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1D864-CA23-D9DE-3C15-F7806E07E8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0A3252-072F-C845-2E86-FFC20BCC7D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C7D657-266B-54CD-CE7A-B111A95A4E4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37499B7-E719-B390-EC36-408F69FA3ECE}"/>
              </a:ext>
            </a:extLst>
          </p:cNvPr>
          <p:cNvSpPr>
            <a:spLocks noGrp="1"/>
          </p:cNvSpPr>
          <p:nvPr>
            <p:ph type="sldNum" sz="quarter" idx="5"/>
          </p:nvPr>
        </p:nvSpPr>
        <p:spPr/>
        <p:txBody>
          <a:bodyPr/>
          <a:lstStyle/>
          <a:p>
            <a:fld id="{9C2EF98E-B6FF-4B4C-B348-1EB5D4EBDBF3}" type="slidenum">
              <a:rPr lang="en-US" smtClean="0"/>
              <a:t>308</a:t>
            </a:fld>
            <a:endParaRPr lang="en-US"/>
          </a:p>
        </p:txBody>
      </p:sp>
    </p:spTree>
    <p:extLst>
      <p:ext uri="{BB962C8B-B14F-4D97-AF65-F5344CB8AC3E}">
        <p14:creationId xmlns:p14="http://schemas.microsoft.com/office/powerpoint/2010/main" val="512154662"/>
      </p:ext>
    </p:extLst>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59EC7-8316-4D3B-E5F6-2294C0BEE9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616D60-6114-379A-19F0-FE0D8FC97B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CFE706-3E42-758B-6965-C590D2C103D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47DE117-D913-E862-72F8-36ECDBC037ED}"/>
              </a:ext>
            </a:extLst>
          </p:cNvPr>
          <p:cNvSpPr>
            <a:spLocks noGrp="1"/>
          </p:cNvSpPr>
          <p:nvPr>
            <p:ph type="sldNum" sz="quarter" idx="5"/>
          </p:nvPr>
        </p:nvSpPr>
        <p:spPr/>
        <p:txBody>
          <a:bodyPr/>
          <a:lstStyle/>
          <a:p>
            <a:fld id="{9C2EF98E-B6FF-4B4C-B348-1EB5D4EBDBF3}" type="slidenum">
              <a:rPr lang="en-US" smtClean="0"/>
              <a:t>309</a:t>
            </a:fld>
            <a:endParaRPr lang="en-US"/>
          </a:p>
        </p:txBody>
      </p:sp>
    </p:spTree>
    <p:extLst>
      <p:ext uri="{BB962C8B-B14F-4D97-AF65-F5344CB8AC3E}">
        <p14:creationId xmlns:p14="http://schemas.microsoft.com/office/powerpoint/2010/main" val="934503391"/>
      </p:ext>
    </p:extLst>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5B6539-787C-5449-867B-37537CD52F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B412B0-6E87-F0A2-CDFD-B4381C81C5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61E050-5B80-D858-7441-3173CDAF816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B6A838A-1B9D-5645-7A20-0987B35E18AC}"/>
              </a:ext>
            </a:extLst>
          </p:cNvPr>
          <p:cNvSpPr>
            <a:spLocks noGrp="1"/>
          </p:cNvSpPr>
          <p:nvPr>
            <p:ph type="sldNum" sz="quarter" idx="5"/>
          </p:nvPr>
        </p:nvSpPr>
        <p:spPr/>
        <p:txBody>
          <a:bodyPr/>
          <a:lstStyle/>
          <a:p>
            <a:fld id="{9C2EF98E-B6FF-4B4C-B348-1EB5D4EBDBF3}" type="slidenum">
              <a:rPr lang="en-US" smtClean="0"/>
              <a:t>310</a:t>
            </a:fld>
            <a:endParaRPr lang="en-US"/>
          </a:p>
        </p:txBody>
      </p:sp>
    </p:spTree>
    <p:extLst>
      <p:ext uri="{BB962C8B-B14F-4D97-AF65-F5344CB8AC3E}">
        <p14:creationId xmlns:p14="http://schemas.microsoft.com/office/powerpoint/2010/main" val="209976539"/>
      </p:ext>
    </p:extLst>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13E54-9E33-0F85-8303-B6E661818F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8AA0C6-F5A7-5850-CEFE-678C0A74C5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E3D4DC-39A6-BAB7-7ABD-B1A90CDA67E3}"/>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1BC5EEE8-8489-3EDF-5E3F-68AB71CB71E6}"/>
              </a:ext>
            </a:extLst>
          </p:cNvPr>
          <p:cNvSpPr>
            <a:spLocks noGrp="1"/>
          </p:cNvSpPr>
          <p:nvPr>
            <p:ph type="sldNum" sz="quarter" idx="5"/>
          </p:nvPr>
        </p:nvSpPr>
        <p:spPr/>
        <p:txBody>
          <a:bodyPr/>
          <a:lstStyle/>
          <a:p>
            <a:fld id="{9C2EF98E-B6FF-4B4C-B348-1EB5D4EBDBF3}" type="slidenum">
              <a:rPr lang="en-US" smtClean="0"/>
              <a:t>311</a:t>
            </a:fld>
            <a:endParaRPr lang="en-US"/>
          </a:p>
        </p:txBody>
      </p:sp>
    </p:spTree>
    <p:extLst>
      <p:ext uri="{BB962C8B-B14F-4D97-AF65-F5344CB8AC3E}">
        <p14:creationId xmlns:p14="http://schemas.microsoft.com/office/powerpoint/2010/main" val="31837113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0E5331-58B9-060E-2EA6-F91237CCDF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CDDF5A-3BA7-5B5D-31AA-5FFAD3DB1F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D82E4E-4F68-DBF7-05DC-E232923E8AE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CE95D19-FF99-F4B8-76A0-C7D0A00EEA6F}"/>
              </a:ext>
            </a:extLst>
          </p:cNvPr>
          <p:cNvSpPr>
            <a:spLocks noGrp="1"/>
          </p:cNvSpPr>
          <p:nvPr>
            <p:ph type="sldNum" sz="quarter" idx="5"/>
          </p:nvPr>
        </p:nvSpPr>
        <p:spPr/>
        <p:txBody>
          <a:bodyPr/>
          <a:lstStyle/>
          <a:p>
            <a:fld id="{9C2EF98E-B6FF-4B4C-B348-1EB5D4EBDBF3}" type="slidenum">
              <a:rPr lang="en-US" smtClean="0"/>
              <a:t>31</a:t>
            </a:fld>
            <a:endParaRPr lang="en-US"/>
          </a:p>
        </p:txBody>
      </p:sp>
    </p:spTree>
    <p:extLst>
      <p:ext uri="{BB962C8B-B14F-4D97-AF65-F5344CB8AC3E}">
        <p14:creationId xmlns:p14="http://schemas.microsoft.com/office/powerpoint/2010/main" val="2287857920"/>
      </p:ext>
    </p:extLst>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DE84DA-8BF5-F6DB-6F3F-D8ACDA8B72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498B6E-58DA-941E-15FF-EC7C864EAB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79ED42-3AC4-69D7-C641-36EE234C88D2}"/>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A3EB936F-8150-FDAA-945D-F2D2F4CE2284}"/>
              </a:ext>
            </a:extLst>
          </p:cNvPr>
          <p:cNvSpPr>
            <a:spLocks noGrp="1"/>
          </p:cNvSpPr>
          <p:nvPr>
            <p:ph type="sldNum" sz="quarter" idx="5"/>
          </p:nvPr>
        </p:nvSpPr>
        <p:spPr/>
        <p:txBody>
          <a:bodyPr/>
          <a:lstStyle/>
          <a:p>
            <a:fld id="{9C2EF98E-B6FF-4B4C-B348-1EB5D4EBDBF3}" type="slidenum">
              <a:rPr lang="en-US" smtClean="0"/>
              <a:t>312</a:t>
            </a:fld>
            <a:endParaRPr lang="en-US"/>
          </a:p>
        </p:txBody>
      </p:sp>
    </p:spTree>
    <p:extLst>
      <p:ext uri="{BB962C8B-B14F-4D97-AF65-F5344CB8AC3E}">
        <p14:creationId xmlns:p14="http://schemas.microsoft.com/office/powerpoint/2010/main" val="793102011"/>
      </p:ext>
    </p:extLst>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89AFE-F211-6D16-23A6-13EFDB6C4F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4E4BE8-F374-AC5E-A103-DD4B76A116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75FDB5-C226-EA2C-4317-1FFDE7F5833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B2E0468-4295-C996-E854-22C7D2625DB7}"/>
              </a:ext>
            </a:extLst>
          </p:cNvPr>
          <p:cNvSpPr>
            <a:spLocks noGrp="1"/>
          </p:cNvSpPr>
          <p:nvPr>
            <p:ph type="sldNum" sz="quarter" idx="5"/>
          </p:nvPr>
        </p:nvSpPr>
        <p:spPr/>
        <p:txBody>
          <a:bodyPr/>
          <a:lstStyle/>
          <a:p>
            <a:fld id="{9C2EF98E-B6FF-4B4C-B348-1EB5D4EBDBF3}" type="slidenum">
              <a:rPr lang="en-US" smtClean="0"/>
              <a:t>313</a:t>
            </a:fld>
            <a:endParaRPr lang="en-US"/>
          </a:p>
        </p:txBody>
      </p:sp>
    </p:spTree>
    <p:extLst>
      <p:ext uri="{BB962C8B-B14F-4D97-AF65-F5344CB8AC3E}">
        <p14:creationId xmlns:p14="http://schemas.microsoft.com/office/powerpoint/2010/main" val="229947820"/>
      </p:ext>
    </p:extLst>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87615-C518-62D3-FB7D-F59249D4F9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05C656-ACD5-86B8-A98F-8DFCC1F4D8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80C747-CD35-0707-FC5F-89CA794919A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DA359A2-C3A2-D4B7-7FB4-0FCF4C59B612}"/>
              </a:ext>
            </a:extLst>
          </p:cNvPr>
          <p:cNvSpPr>
            <a:spLocks noGrp="1"/>
          </p:cNvSpPr>
          <p:nvPr>
            <p:ph type="sldNum" sz="quarter" idx="5"/>
          </p:nvPr>
        </p:nvSpPr>
        <p:spPr/>
        <p:txBody>
          <a:bodyPr/>
          <a:lstStyle/>
          <a:p>
            <a:fld id="{9C2EF98E-B6FF-4B4C-B348-1EB5D4EBDBF3}" type="slidenum">
              <a:rPr lang="en-US" smtClean="0"/>
              <a:t>314</a:t>
            </a:fld>
            <a:endParaRPr lang="en-US"/>
          </a:p>
        </p:txBody>
      </p:sp>
    </p:spTree>
    <p:extLst>
      <p:ext uri="{BB962C8B-B14F-4D97-AF65-F5344CB8AC3E}">
        <p14:creationId xmlns:p14="http://schemas.microsoft.com/office/powerpoint/2010/main" val="3988517460"/>
      </p:ext>
    </p:extLst>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B8D3D8-C727-CD8C-4B9D-D105A69F20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6ED067-DADB-BE43-0EF1-9B47965ABD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6484B8-5C95-85CB-A2FD-E57FF6B5194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6AB5BD6-8D3E-DCF1-6BB3-AACC9F16D1A9}"/>
              </a:ext>
            </a:extLst>
          </p:cNvPr>
          <p:cNvSpPr>
            <a:spLocks noGrp="1"/>
          </p:cNvSpPr>
          <p:nvPr>
            <p:ph type="sldNum" sz="quarter" idx="5"/>
          </p:nvPr>
        </p:nvSpPr>
        <p:spPr/>
        <p:txBody>
          <a:bodyPr/>
          <a:lstStyle/>
          <a:p>
            <a:fld id="{9C2EF98E-B6FF-4B4C-B348-1EB5D4EBDBF3}" type="slidenum">
              <a:rPr lang="en-US" smtClean="0"/>
              <a:t>315</a:t>
            </a:fld>
            <a:endParaRPr lang="en-US"/>
          </a:p>
        </p:txBody>
      </p:sp>
    </p:spTree>
    <p:extLst>
      <p:ext uri="{BB962C8B-B14F-4D97-AF65-F5344CB8AC3E}">
        <p14:creationId xmlns:p14="http://schemas.microsoft.com/office/powerpoint/2010/main" val="3847246653"/>
      </p:ext>
    </p:extLst>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4FF479-331F-800A-9188-22F592A3B8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E06C3F-AE34-B64C-0594-CC4A8B845A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812D1C-1641-91C3-CF8B-2CECDCA28532}"/>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A2B22A90-0D14-B9C4-DB7E-9BD99F41973A}"/>
              </a:ext>
            </a:extLst>
          </p:cNvPr>
          <p:cNvSpPr>
            <a:spLocks noGrp="1"/>
          </p:cNvSpPr>
          <p:nvPr>
            <p:ph type="sldNum" sz="quarter" idx="5"/>
          </p:nvPr>
        </p:nvSpPr>
        <p:spPr/>
        <p:txBody>
          <a:bodyPr/>
          <a:lstStyle/>
          <a:p>
            <a:fld id="{9C2EF98E-B6FF-4B4C-B348-1EB5D4EBDBF3}" type="slidenum">
              <a:rPr lang="en-US" smtClean="0"/>
              <a:t>316</a:t>
            </a:fld>
            <a:endParaRPr lang="en-US"/>
          </a:p>
        </p:txBody>
      </p:sp>
    </p:spTree>
    <p:extLst>
      <p:ext uri="{BB962C8B-B14F-4D97-AF65-F5344CB8AC3E}">
        <p14:creationId xmlns:p14="http://schemas.microsoft.com/office/powerpoint/2010/main" val="725468893"/>
      </p:ext>
    </p:extLst>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EECCE9-CD05-E27A-B95C-795476B2F1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3D50F7-3DB5-5DF9-A79C-1F62AE94A7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EAB6E7-0F12-8793-1256-08ECA2F72A9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54C703D-C83A-D259-8BA3-79550BE95355}"/>
              </a:ext>
            </a:extLst>
          </p:cNvPr>
          <p:cNvSpPr>
            <a:spLocks noGrp="1"/>
          </p:cNvSpPr>
          <p:nvPr>
            <p:ph type="sldNum" sz="quarter" idx="5"/>
          </p:nvPr>
        </p:nvSpPr>
        <p:spPr/>
        <p:txBody>
          <a:bodyPr/>
          <a:lstStyle/>
          <a:p>
            <a:fld id="{9C2EF98E-B6FF-4B4C-B348-1EB5D4EBDBF3}" type="slidenum">
              <a:rPr lang="en-US" smtClean="0"/>
              <a:t>317</a:t>
            </a:fld>
            <a:endParaRPr lang="en-US"/>
          </a:p>
        </p:txBody>
      </p:sp>
    </p:spTree>
    <p:extLst>
      <p:ext uri="{BB962C8B-B14F-4D97-AF65-F5344CB8AC3E}">
        <p14:creationId xmlns:p14="http://schemas.microsoft.com/office/powerpoint/2010/main" val="1465478962"/>
      </p:ext>
    </p:extLst>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8BB68-7FA5-1D56-820B-8E91437212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FAE34A-14EF-EFF4-89B7-49DC5ACEC1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A4767C-956C-CB06-50CF-1CAD1B5298A4}"/>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61716A5E-D0C8-AC2C-A05F-D3E7EEE15960}"/>
              </a:ext>
            </a:extLst>
          </p:cNvPr>
          <p:cNvSpPr>
            <a:spLocks noGrp="1"/>
          </p:cNvSpPr>
          <p:nvPr>
            <p:ph type="sldNum" sz="quarter" idx="5"/>
          </p:nvPr>
        </p:nvSpPr>
        <p:spPr/>
        <p:txBody>
          <a:bodyPr/>
          <a:lstStyle/>
          <a:p>
            <a:fld id="{9C2EF98E-B6FF-4B4C-B348-1EB5D4EBDBF3}" type="slidenum">
              <a:rPr lang="en-US" smtClean="0"/>
              <a:t>318</a:t>
            </a:fld>
            <a:endParaRPr lang="en-US"/>
          </a:p>
        </p:txBody>
      </p:sp>
    </p:spTree>
    <p:extLst>
      <p:ext uri="{BB962C8B-B14F-4D97-AF65-F5344CB8AC3E}">
        <p14:creationId xmlns:p14="http://schemas.microsoft.com/office/powerpoint/2010/main" val="3604070382"/>
      </p:ext>
    </p:extLst>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E7B82-778B-AE0C-D96B-702627CA29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D37D1A-07CF-0BCC-5A07-188003241A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9D0E86-DE54-503A-AC5F-2AC8733A3C0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676086E-3CCB-1DC3-A208-D1008FE50077}"/>
              </a:ext>
            </a:extLst>
          </p:cNvPr>
          <p:cNvSpPr>
            <a:spLocks noGrp="1"/>
          </p:cNvSpPr>
          <p:nvPr>
            <p:ph type="sldNum" sz="quarter" idx="5"/>
          </p:nvPr>
        </p:nvSpPr>
        <p:spPr/>
        <p:txBody>
          <a:bodyPr/>
          <a:lstStyle/>
          <a:p>
            <a:fld id="{9C2EF98E-B6FF-4B4C-B348-1EB5D4EBDBF3}" type="slidenum">
              <a:rPr lang="en-US" smtClean="0"/>
              <a:t>319</a:t>
            </a:fld>
            <a:endParaRPr lang="en-US"/>
          </a:p>
        </p:txBody>
      </p:sp>
    </p:spTree>
    <p:extLst>
      <p:ext uri="{BB962C8B-B14F-4D97-AF65-F5344CB8AC3E}">
        <p14:creationId xmlns:p14="http://schemas.microsoft.com/office/powerpoint/2010/main" val="2383707956"/>
      </p:ext>
    </p:extLst>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E0D04-32C3-A5FE-B536-5CA8D432EF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FD6073-2945-AA8D-F9BF-74B4B64D08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04B74E-6B84-1020-B333-3B9794ABF180}"/>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84D464F0-8946-F15F-F77E-1EE0F68197EB}"/>
              </a:ext>
            </a:extLst>
          </p:cNvPr>
          <p:cNvSpPr>
            <a:spLocks noGrp="1"/>
          </p:cNvSpPr>
          <p:nvPr>
            <p:ph type="sldNum" sz="quarter" idx="5"/>
          </p:nvPr>
        </p:nvSpPr>
        <p:spPr/>
        <p:txBody>
          <a:bodyPr/>
          <a:lstStyle/>
          <a:p>
            <a:fld id="{9C2EF98E-B6FF-4B4C-B348-1EB5D4EBDBF3}" type="slidenum">
              <a:rPr lang="en-US" smtClean="0"/>
              <a:t>320</a:t>
            </a:fld>
            <a:endParaRPr lang="en-US"/>
          </a:p>
        </p:txBody>
      </p:sp>
    </p:spTree>
    <p:extLst>
      <p:ext uri="{BB962C8B-B14F-4D97-AF65-F5344CB8AC3E}">
        <p14:creationId xmlns:p14="http://schemas.microsoft.com/office/powerpoint/2010/main" val="3817914741"/>
      </p:ext>
    </p:extLst>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F0DBFF-F6C4-6F33-D097-B9F42B5546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56A498-4277-B70D-8981-F9E0DBB4B2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6AB52E-CE6A-BA74-67F5-BC467582702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60C928A-4E02-4C33-44CF-177D03DF4ECF}"/>
              </a:ext>
            </a:extLst>
          </p:cNvPr>
          <p:cNvSpPr>
            <a:spLocks noGrp="1"/>
          </p:cNvSpPr>
          <p:nvPr>
            <p:ph type="sldNum" sz="quarter" idx="5"/>
          </p:nvPr>
        </p:nvSpPr>
        <p:spPr/>
        <p:txBody>
          <a:bodyPr/>
          <a:lstStyle/>
          <a:p>
            <a:fld id="{9C2EF98E-B6FF-4B4C-B348-1EB5D4EBDBF3}" type="slidenum">
              <a:rPr lang="en-US" smtClean="0"/>
              <a:t>321</a:t>
            </a:fld>
            <a:endParaRPr lang="en-US"/>
          </a:p>
        </p:txBody>
      </p:sp>
    </p:spTree>
    <p:extLst>
      <p:ext uri="{BB962C8B-B14F-4D97-AF65-F5344CB8AC3E}">
        <p14:creationId xmlns:p14="http://schemas.microsoft.com/office/powerpoint/2010/main" val="8454300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C4F2B-7F41-FBAB-5D4F-90A2D626B5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C78BCE-E026-A6FE-6AED-34C9B9B4EE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42C6AA-783B-5277-E0CC-02241DCD1E6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40475F2-5567-E2EE-E172-25F3E50F3C9E}"/>
              </a:ext>
            </a:extLst>
          </p:cNvPr>
          <p:cNvSpPr>
            <a:spLocks noGrp="1"/>
          </p:cNvSpPr>
          <p:nvPr>
            <p:ph type="sldNum" sz="quarter" idx="5"/>
          </p:nvPr>
        </p:nvSpPr>
        <p:spPr/>
        <p:txBody>
          <a:bodyPr/>
          <a:lstStyle/>
          <a:p>
            <a:fld id="{9C2EF98E-B6FF-4B4C-B348-1EB5D4EBDBF3}" type="slidenum">
              <a:rPr lang="en-US" smtClean="0"/>
              <a:t>32</a:t>
            </a:fld>
            <a:endParaRPr lang="en-US"/>
          </a:p>
        </p:txBody>
      </p:sp>
    </p:spTree>
    <p:extLst>
      <p:ext uri="{BB962C8B-B14F-4D97-AF65-F5344CB8AC3E}">
        <p14:creationId xmlns:p14="http://schemas.microsoft.com/office/powerpoint/2010/main" val="3297581975"/>
      </p:ext>
    </p:extLst>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0F6B82-5277-40B0-9D1B-433B85ECD7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AEE91B-97CA-C4E6-F7EA-9810386031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895C9C-BF6C-B97E-F0FB-BEEE5AA09BA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4550BE6-AB83-3C6C-7B89-B38ED84A406E}"/>
              </a:ext>
            </a:extLst>
          </p:cNvPr>
          <p:cNvSpPr>
            <a:spLocks noGrp="1"/>
          </p:cNvSpPr>
          <p:nvPr>
            <p:ph type="sldNum" sz="quarter" idx="5"/>
          </p:nvPr>
        </p:nvSpPr>
        <p:spPr/>
        <p:txBody>
          <a:bodyPr/>
          <a:lstStyle/>
          <a:p>
            <a:fld id="{9C2EF98E-B6FF-4B4C-B348-1EB5D4EBDBF3}" type="slidenum">
              <a:rPr lang="en-US" smtClean="0"/>
              <a:t>322</a:t>
            </a:fld>
            <a:endParaRPr lang="en-US"/>
          </a:p>
        </p:txBody>
      </p:sp>
    </p:spTree>
    <p:extLst>
      <p:ext uri="{BB962C8B-B14F-4D97-AF65-F5344CB8AC3E}">
        <p14:creationId xmlns:p14="http://schemas.microsoft.com/office/powerpoint/2010/main" val="2437899398"/>
      </p:ext>
    </p:extLst>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D0686E-50A6-2F21-F6BF-FEBA510255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D18AB1-CF25-64D3-10D2-FB6DE3262B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0EF443-438F-72F6-C2C2-84E339F5F275}"/>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01C3CF49-F804-D625-BEBC-4C32477EAA0B}"/>
              </a:ext>
            </a:extLst>
          </p:cNvPr>
          <p:cNvSpPr>
            <a:spLocks noGrp="1"/>
          </p:cNvSpPr>
          <p:nvPr>
            <p:ph type="sldNum" sz="quarter" idx="5"/>
          </p:nvPr>
        </p:nvSpPr>
        <p:spPr/>
        <p:txBody>
          <a:bodyPr/>
          <a:lstStyle/>
          <a:p>
            <a:fld id="{9C2EF98E-B6FF-4B4C-B348-1EB5D4EBDBF3}" type="slidenum">
              <a:rPr lang="en-US" smtClean="0"/>
              <a:t>323</a:t>
            </a:fld>
            <a:endParaRPr lang="en-US"/>
          </a:p>
        </p:txBody>
      </p:sp>
    </p:spTree>
    <p:extLst>
      <p:ext uri="{BB962C8B-B14F-4D97-AF65-F5344CB8AC3E}">
        <p14:creationId xmlns:p14="http://schemas.microsoft.com/office/powerpoint/2010/main" val="3765633545"/>
      </p:ext>
    </p:extLst>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B7F27-7DC3-A737-FFA3-DCF5306A24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812916-F9DF-6A80-AA21-1FE8F5114F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6578B9-DE5D-4F0C-DC2F-DA1B66F939B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E619702-9D29-5112-DB47-4D619105C1DD}"/>
              </a:ext>
            </a:extLst>
          </p:cNvPr>
          <p:cNvSpPr>
            <a:spLocks noGrp="1"/>
          </p:cNvSpPr>
          <p:nvPr>
            <p:ph type="sldNum" sz="quarter" idx="5"/>
          </p:nvPr>
        </p:nvSpPr>
        <p:spPr/>
        <p:txBody>
          <a:bodyPr/>
          <a:lstStyle/>
          <a:p>
            <a:fld id="{9C2EF98E-B6FF-4B4C-B348-1EB5D4EBDBF3}" type="slidenum">
              <a:rPr lang="en-US" smtClean="0"/>
              <a:t>324</a:t>
            </a:fld>
            <a:endParaRPr lang="en-US"/>
          </a:p>
        </p:txBody>
      </p:sp>
    </p:spTree>
    <p:extLst>
      <p:ext uri="{BB962C8B-B14F-4D97-AF65-F5344CB8AC3E}">
        <p14:creationId xmlns:p14="http://schemas.microsoft.com/office/powerpoint/2010/main" val="1648645246"/>
      </p:ext>
    </p:extLst>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A1E1B-F2AB-E76E-00E6-D89F214D63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393C57-DF44-1BDC-21BF-0F841EB373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EA8E13-CA77-043E-DEF2-861652888B9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CD5EBA2-74C4-2E5B-2288-C50E5646DAA8}"/>
              </a:ext>
            </a:extLst>
          </p:cNvPr>
          <p:cNvSpPr>
            <a:spLocks noGrp="1"/>
          </p:cNvSpPr>
          <p:nvPr>
            <p:ph type="sldNum" sz="quarter" idx="5"/>
          </p:nvPr>
        </p:nvSpPr>
        <p:spPr/>
        <p:txBody>
          <a:bodyPr/>
          <a:lstStyle/>
          <a:p>
            <a:fld id="{9C2EF98E-B6FF-4B4C-B348-1EB5D4EBDBF3}" type="slidenum">
              <a:rPr lang="en-US" smtClean="0"/>
              <a:t>325</a:t>
            </a:fld>
            <a:endParaRPr lang="en-US"/>
          </a:p>
        </p:txBody>
      </p:sp>
    </p:spTree>
    <p:extLst>
      <p:ext uri="{BB962C8B-B14F-4D97-AF65-F5344CB8AC3E}">
        <p14:creationId xmlns:p14="http://schemas.microsoft.com/office/powerpoint/2010/main" val="433272569"/>
      </p:ext>
    </p:extLst>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F72F98-07A2-C987-DFB6-EBBAE16351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E55CE9-37D9-4FC7-5E96-3AE16C6BA8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9807B5-E8FD-9DC6-BE9B-1BAF3F10EAD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F19DA5E-BD13-5350-CD8F-0839E99B1EB8}"/>
              </a:ext>
            </a:extLst>
          </p:cNvPr>
          <p:cNvSpPr>
            <a:spLocks noGrp="1"/>
          </p:cNvSpPr>
          <p:nvPr>
            <p:ph type="sldNum" sz="quarter" idx="5"/>
          </p:nvPr>
        </p:nvSpPr>
        <p:spPr/>
        <p:txBody>
          <a:bodyPr/>
          <a:lstStyle/>
          <a:p>
            <a:fld id="{9C2EF98E-B6FF-4B4C-B348-1EB5D4EBDBF3}" type="slidenum">
              <a:rPr lang="en-US" smtClean="0"/>
              <a:t>326</a:t>
            </a:fld>
            <a:endParaRPr lang="en-US"/>
          </a:p>
        </p:txBody>
      </p:sp>
    </p:spTree>
    <p:extLst>
      <p:ext uri="{BB962C8B-B14F-4D97-AF65-F5344CB8AC3E}">
        <p14:creationId xmlns:p14="http://schemas.microsoft.com/office/powerpoint/2010/main" val="3031170678"/>
      </p:ext>
    </p:extLst>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33F52-988B-1E50-D29A-B9B821CFC6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E2D95D-4DD6-0E44-7244-123A720DCB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7C3CCC-FD9B-EC73-2739-24BF4361B5AF}"/>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8FBEE0E1-9995-95AA-AE45-BC47E825CED1}"/>
              </a:ext>
            </a:extLst>
          </p:cNvPr>
          <p:cNvSpPr>
            <a:spLocks noGrp="1"/>
          </p:cNvSpPr>
          <p:nvPr>
            <p:ph type="sldNum" sz="quarter" idx="5"/>
          </p:nvPr>
        </p:nvSpPr>
        <p:spPr/>
        <p:txBody>
          <a:bodyPr/>
          <a:lstStyle/>
          <a:p>
            <a:fld id="{9C2EF98E-B6FF-4B4C-B348-1EB5D4EBDBF3}" type="slidenum">
              <a:rPr lang="en-US" smtClean="0"/>
              <a:t>327</a:t>
            </a:fld>
            <a:endParaRPr lang="en-US"/>
          </a:p>
        </p:txBody>
      </p:sp>
    </p:spTree>
    <p:extLst>
      <p:ext uri="{BB962C8B-B14F-4D97-AF65-F5344CB8AC3E}">
        <p14:creationId xmlns:p14="http://schemas.microsoft.com/office/powerpoint/2010/main" val="2344684879"/>
      </p:ext>
    </p:extLst>
  </p:cSld>
  <p:clrMapOvr>
    <a:masterClrMapping/>
  </p:clrMapOvr>
</p:notes>
</file>

<file path=ppt/notesSlides/notesSlide3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F38E3-32C3-18E1-13C4-A9FE6C714B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54FF39-2AD1-8A74-4EE3-E6F04498A0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544751-375B-4C13-D171-89B236598B6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C2646B3-E72D-AF5C-6E08-8EE051DFA522}"/>
              </a:ext>
            </a:extLst>
          </p:cNvPr>
          <p:cNvSpPr>
            <a:spLocks noGrp="1"/>
          </p:cNvSpPr>
          <p:nvPr>
            <p:ph type="sldNum" sz="quarter" idx="5"/>
          </p:nvPr>
        </p:nvSpPr>
        <p:spPr/>
        <p:txBody>
          <a:bodyPr/>
          <a:lstStyle/>
          <a:p>
            <a:fld id="{9C2EF98E-B6FF-4B4C-B348-1EB5D4EBDBF3}" type="slidenum">
              <a:rPr lang="en-US" smtClean="0"/>
              <a:t>328</a:t>
            </a:fld>
            <a:endParaRPr lang="en-US"/>
          </a:p>
        </p:txBody>
      </p:sp>
    </p:spTree>
    <p:extLst>
      <p:ext uri="{BB962C8B-B14F-4D97-AF65-F5344CB8AC3E}">
        <p14:creationId xmlns:p14="http://schemas.microsoft.com/office/powerpoint/2010/main" val="4114528096"/>
      </p:ext>
    </p:extLst>
  </p:cSld>
  <p:clrMapOvr>
    <a:masterClrMapping/>
  </p:clrMapOvr>
</p:notes>
</file>

<file path=ppt/notesSlides/notesSlide3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A735C4-B255-61D2-BEF9-A219AF6B0A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4D385C-595B-414F-4404-57E5E8FEDA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59624F-7F95-B743-106A-6CD7174934F8}"/>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EF07AAD9-7E57-2E4D-87B4-D9EC989AA5BC}"/>
              </a:ext>
            </a:extLst>
          </p:cNvPr>
          <p:cNvSpPr>
            <a:spLocks noGrp="1"/>
          </p:cNvSpPr>
          <p:nvPr>
            <p:ph type="sldNum" sz="quarter" idx="5"/>
          </p:nvPr>
        </p:nvSpPr>
        <p:spPr/>
        <p:txBody>
          <a:bodyPr/>
          <a:lstStyle/>
          <a:p>
            <a:fld id="{9C2EF98E-B6FF-4B4C-B348-1EB5D4EBDBF3}" type="slidenum">
              <a:rPr lang="en-US" smtClean="0"/>
              <a:t>329</a:t>
            </a:fld>
            <a:endParaRPr lang="en-US"/>
          </a:p>
        </p:txBody>
      </p:sp>
    </p:spTree>
    <p:extLst>
      <p:ext uri="{BB962C8B-B14F-4D97-AF65-F5344CB8AC3E}">
        <p14:creationId xmlns:p14="http://schemas.microsoft.com/office/powerpoint/2010/main" val="714432804"/>
      </p:ext>
    </p:extLst>
  </p:cSld>
  <p:clrMapOvr>
    <a:masterClrMapping/>
  </p:clrMapOvr>
</p:notes>
</file>

<file path=ppt/notesSlides/notesSlide3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7ADFBE-1DD0-36A4-B808-6F29FE49AC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7E225F-1AA2-4B24-2AEF-CBD13FEB12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1DA70A-FDAC-8A65-3869-01A82AB1932A}"/>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A674E817-1D4C-A5A2-19C0-F0164F82CE84}"/>
              </a:ext>
            </a:extLst>
          </p:cNvPr>
          <p:cNvSpPr>
            <a:spLocks noGrp="1"/>
          </p:cNvSpPr>
          <p:nvPr>
            <p:ph type="sldNum" sz="quarter" idx="5"/>
          </p:nvPr>
        </p:nvSpPr>
        <p:spPr/>
        <p:txBody>
          <a:bodyPr/>
          <a:lstStyle/>
          <a:p>
            <a:fld id="{9C2EF98E-B6FF-4B4C-B348-1EB5D4EBDBF3}" type="slidenum">
              <a:rPr lang="en-US" smtClean="0"/>
              <a:t>330</a:t>
            </a:fld>
            <a:endParaRPr lang="en-US"/>
          </a:p>
        </p:txBody>
      </p:sp>
    </p:spTree>
    <p:extLst>
      <p:ext uri="{BB962C8B-B14F-4D97-AF65-F5344CB8AC3E}">
        <p14:creationId xmlns:p14="http://schemas.microsoft.com/office/powerpoint/2010/main" val="4006333814"/>
      </p:ext>
    </p:extLst>
  </p:cSld>
  <p:clrMapOvr>
    <a:masterClrMapping/>
  </p:clrMapOvr>
</p:notes>
</file>

<file path=ppt/notesSlides/notesSlide3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BC8C5-8297-5BD6-DDFA-59CFCEF7DC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E80F89-8B51-686D-FEC5-18BAD369B0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F63E9E-E6D3-003D-F6AD-6E69FCED006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5DA3B4D-62C4-5087-A9F6-852446A0D4C7}"/>
              </a:ext>
            </a:extLst>
          </p:cNvPr>
          <p:cNvSpPr>
            <a:spLocks noGrp="1"/>
          </p:cNvSpPr>
          <p:nvPr>
            <p:ph type="sldNum" sz="quarter" idx="5"/>
          </p:nvPr>
        </p:nvSpPr>
        <p:spPr/>
        <p:txBody>
          <a:bodyPr/>
          <a:lstStyle/>
          <a:p>
            <a:fld id="{9C2EF98E-B6FF-4B4C-B348-1EB5D4EBDBF3}" type="slidenum">
              <a:rPr lang="en-US" smtClean="0"/>
              <a:t>331</a:t>
            </a:fld>
            <a:endParaRPr lang="en-US"/>
          </a:p>
        </p:txBody>
      </p:sp>
    </p:spTree>
    <p:extLst>
      <p:ext uri="{BB962C8B-B14F-4D97-AF65-F5344CB8AC3E}">
        <p14:creationId xmlns:p14="http://schemas.microsoft.com/office/powerpoint/2010/main" val="33208270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FC1D2-9B4B-3334-9329-4557CEED7D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207032-DF6D-1ABF-4C8F-D60916211C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BBD8EE-04DC-B173-9057-9EF12B0F1BD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3E3BA1A-EDAE-77A7-4CC0-7717A8DE0E81}"/>
              </a:ext>
            </a:extLst>
          </p:cNvPr>
          <p:cNvSpPr>
            <a:spLocks noGrp="1"/>
          </p:cNvSpPr>
          <p:nvPr>
            <p:ph type="sldNum" sz="quarter" idx="5"/>
          </p:nvPr>
        </p:nvSpPr>
        <p:spPr/>
        <p:txBody>
          <a:bodyPr/>
          <a:lstStyle/>
          <a:p>
            <a:fld id="{9C2EF98E-B6FF-4B4C-B348-1EB5D4EBDBF3}" type="slidenum">
              <a:rPr lang="en-US" smtClean="0"/>
              <a:t>33</a:t>
            </a:fld>
            <a:endParaRPr lang="en-US"/>
          </a:p>
        </p:txBody>
      </p:sp>
    </p:spTree>
    <p:extLst>
      <p:ext uri="{BB962C8B-B14F-4D97-AF65-F5344CB8AC3E}">
        <p14:creationId xmlns:p14="http://schemas.microsoft.com/office/powerpoint/2010/main" val="3515151437"/>
      </p:ext>
    </p:extLst>
  </p:cSld>
  <p:clrMapOvr>
    <a:masterClrMapping/>
  </p:clrMapOvr>
</p:notes>
</file>

<file path=ppt/notesSlides/notesSlide3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ECC45-6628-E715-995C-CA05230AA8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F389D7-0B83-9D2F-7C9F-E056DFC543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0A8D5C-8C52-7F4E-9BF1-C4E60FFFD98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B98CBBB-663F-B9F8-7E60-A8E0CD9D121A}"/>
              </a:ext>
            </a:extLst>
          </p:cNvPr>
          <p:cNvSpPr>
            <a:spLocks noGrp="1"/>
          </p:cNvSpPr>
          <p:nvPr>
            <p:ph type="sldNum" sz="quarter" idx="5"/>
          </p:nvPr>
        </p:nvSpPr>
        <p:spPr/>
        <p:txBody>
          <a:bodyPr/>
          <a:lstStyle/>
          <a:p>
            <a:fld id="{9C2EF98E-B6FF-4B4C-B348-1EB5D4EBDBF3}" type="slidenum">
              <a:rPr lang="en-US" smtClean="0"/>
              <a:t>332</a:t>
            </a:fld>
            <a:endParaRPr lang="en-US"/>
          </a:p>
        </p:txBody>
      </p:sp>
    </p:spTree>
    <p:extLst>
      <p:ext uri="{BB962C8B-B14F-4D97-AF65-F5344CB8AC3E}">
        <p14:creationId xmlns:p14="http://schemas.microsoft.com/office/powerpoint/2010/main" val="3822239412"/>
      </p:ext>
    </p:extLst>
  </p:cSld>
  <p:clrMapOvr>
    <a:masterClrMapping/>
  </p:clrMapOvr>
</p:notes>
</file>

<file path=ppt/notesSlides/notesSlide3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077AD-5B1D-C2CF-2D92-A52F69090D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5C292A-075C-BF03-1714-68FA925259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7CC91D-2098-6ADE-83AA-4B1F02FBDB2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AABAEDC-CE9E-28D3-F2C0-5AFBF545404D}"/>
              </a:ext>
            </a:extLst>
          </p:cNvPr>
          <p:cNvSpPr>
            <a:spLocks noGrp="1"/>
          </p:cNvSpPr>
          <p:nvPr>
            <p:ph type="sldNum" sz="quarter" idx="5"/>
          </p:nvPr>
        </p:nvSpPr>
        <p:spPr/>
        <p:txBody>
          <a:bodyPr/>
          <a:lstStyle/>
          <a:p>
            <a:fld id="{9C2EF98E-B6FF-4B4C-B348-1EB5D4EBDBF3}" type="slidenum">
              <a:rPr lang="en-US" smtClean="0"/>
              <a:t>333</a:t>
            </a:fld>
            <a:endParaRPr lang="en-US"/>
          </a:p>
        </p:txBody>
      </p:sp>
    </p:spTree>
    <p:extLst>
      <p:ext uri="{BB962C8B-B14F-4D97-AF65-F5344CB8AC3E}">
        <p14:creationId xmlns:p14="http://schemas.microsoft.com/office/powerpoint/2010/main" val="3500599734"/>
      </p:ext>
    </p:extLst>
  </p:cSld>
  <p:clrMapOvr>
    <a:masterClrMapping/>
  </p:clrMapOvr>
</p:notes>
</file>

<file path=ppt/notesSlides/notesSlide3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6F8236-4A49-9BBD-AABF-3CC2994594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48E30C-8D3E-9625-E221-D46FE35FF5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1565CD-6AA9-1EA3-C71C-BDD8C2BBA95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EB7D5F5-FB51-1979-534C-6726D9FEBE8A}"/>
              </a:ext>
            </a:extLst>
          </p:cNvPr>
          <p:cNvSpPr>
            <a:spLocks noGrp="1"/>
          </p:cNvSpPr>
          <p:nvPr>
            <p:ph type="sldNum" sz="quarter" idx="5"/>
          </p:nvPr>
        </p:nvSpPr>
        <p:spPr/>
        <p:txBody>
          <a:bodyPr/>
          <a:lstStyle/>
          <a:p>
            <a:fld id="{9C2EF98E-B6FF-4B4C-B348-1EB5D4EBDBF3}" type="slidenum">
              <a:rPr lang="en-US" smtClean="0"/>
              <a:t>334</a:t>
            </a:fld>
            <a:endParaRPr lang="en-US"/>
          </a:p>
        </p:txBody>
      </p:sp>
    </p:spTree>
    <p:extLst>
      <p:ext uri="{BB962C8B-B14F-4D97-AF65-F5344CB8AC3E}">
        <p14:creationId xmlns:p14="http://schemas.microsoft.com/office/powerpoint/2010/main" val="1295897947"/>
      </p:ext>
    </p:extLst>
  </p:cSld>
  <p:clrMapOvr>
    <a:masterClrMapping/>
  </p:clrMapOvr>
</p:notes>
</file>

<file path=ppt/notesSlides/notesSlide3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A6B93-9265-83F6-746E-AE75E8DFF9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4EA603-AC95-1690-FAF5-B6A2C30F00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63A634-3221-D966-EB1D-F73717FD2ACF}"/>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EE794F70-3F31-AB04-7176-E04B60AC41C6}"/>
              </a:ext>
            </a:extLst>
          </p:cNvPr>
          <p:cNvSpPr>
            <a:spLocks noGrp="1"/>
          </p:cNvSpPr>
          <p:nvPr>
            <p:ph type="sldNum" sz="quarter" idx="5"/>
          </p:nvPr>
        </p:nvSpPr>
        <p:spPr/>
        <p:txBody>
          <a:bodyPr/>
          <a:lstStyle/>
          <a:p>
            <a:fld id="{9C2EF98E-B6FF-4B4C-B348-1EB5D4EBDBF3}" type="slidenum">
              <a:rPr lang="en-US" smtClean="0"/>
              <a:t>335</a:t>
            </a:fld>
            <a:endParaRPr lang="en-US"/>
          </a:p>
        </p:txBody>
      </p:sp>
    </p:spTree>
    <p:extLst>
      <p:ext uri="{BB962C8B-B14F-4D97-AF65-F5344CB8AC3E}">
        <p14:creationId xmlns:p14="http://schemas.microsoft.com/office/powerpoint/2010/main" val="3273653233"/>
      </p:ext>
    </p:extLst>
  </p:cSld>
  <p:clrMapOvr>
    <a:masterClrMapping/>
  </p:clrMapOvr>
</p:notes>
</file>

<file path=ppt/notesSlides/notesSlide3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56506-1651-909C-4885-92518CEC34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CC5A49-6044-1C42-7321-38D994B23F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4F1BDC-E605-3D85-46FA-606C2AA3CD7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85F2297-616F-834C-C9AD-7EC2548C2193}"/>
              </a:ext>
            </a:extLst>
          </p:cNvPr>
          <p:cNvSpPr>
            <a:spLocks noGrp="1"/>
          </p:cNvSpPr>
          <p:nvPr>
            <p:ph type="sldNum" sz="quarter" idx="5"/>
          </p:nvPr>
        </p:nvSpPr>
        <p:spPr/>
        <p:txBody>
          <a:bodyPr/>
          <a:lstStyle/>
          <a:p>
            <a:fld id="{9C2EF98E-B6FF-4B4C-B348-1EB5D4EBDBF3}" type="slidenum">
              <a:rPr lang="en-US" smtClean="0"/>
              <a:t>336</a:t>
            </a:fld>
            <a:endParaRPr lang="en-US"/>
          </a:p>
        </p:txBody>
      </p:sp>
    </p:spTree>
    <p:extLst>
      <p:ext uri="{BB962C8B-B14F-4D97-AF65-F5344CB8AC3E}">
        <p14:creationId xmlns:p14="http://schemas.microsoft.com/office/powerpoint/2010/main" val="2101255247"/>
      </p:ext>
    </p:extLst>
  </p:cSld>
  <p:clrMapOvr>
    <a:masterClrMapping/>
  </p:clrMapOvr>
</p:notes>
</file>

<file path=ppt/notesSlides/notesSlide3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5DF35-F069-6666-3F98-FFA234DD00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3D634E-38EA-BF78-41B6-421EB0D699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FC61C1-3AF3-04CC-B028-58C1F8D833A6}"/>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FBC022AC-46FD-838B-386C-4EB64F0AEE1F}"/>
              </a:ext>
            </a:extLst>
          </p:cNvPr>
          <p:cNvSpPr>
            <a:spLocks noGrp="1"/>
          </p:cNvSpPr>
          <p:nvPr>
            <p:ph type="sldNum" sz="quarter" idx="5"/>
          </p:nvPr>
        </p:nvSpPr>
        <p:spPr/>
        <p:txBody>
          <a:bodyPr/>
          <a:lstStyle/>
          <a:p>
            <a:fld id="{9C2EF98E-B6FF-4B4C-B348-1EB5D4EBDBF3}" type="slidenum">
              <a:rPr lang="en-US" smtClean="0"/>
              <a:t>337</a:t>
            </a:fld>
            <a:endParaRPr lang="en-US"/>
          </a:p>
        </p:txBody>
      </p:sp>
    </p:spTree>
    <p:extLst>
      <p:ext uri="{BB962C8B-B14F-4D97-AF65-F5344CB8AC3E}">
        <p14:creationId xmlns:p14="http://schemas.microsoft.com/office/powerpoint/2010/main" val="1008059476"/>
      </p:ext>
    </p:extLst>
  </p:cSld>
  <p:clrMapOvr>
    <a:masterClrMapping/>
  </p:clrMapOvr>
</p:notes>
</file>

<file path=ppt/notesSlides/notesSlide3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798229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F084B-797A-8439-4D70-2D2B944CE0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67EBFC-B843-0940-FB5C-C96F16087D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3E42AD-B37D-A358-EB14-E55B26BE280D}"/>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1540667E-912F-8AD7-9B7C-11228956D0FF}"/>
              </a:ext>
            </a:extLst>
          </p:cNvPr>
          <p:cNvSpPr>
            <a:spLocks noGrp="1"/>
          </p:cNvSpPr>
          <p:nvPr>
            <p:ph type="sldNum" sz="quarter" idx="5"/>
          </p:nvPr>
        </p:nvSpPr>
        <p:spPr/>
        <p:txBody>
          <a:bodyPr/>
          <a:lstStyle/>
          <a:p>
            <a:fld id="{9C2EF98E-B6FF-4B4C-B348-1EB5D4EBDBF3}" type="slidenum">
              <a:rPr lang="en-US" smtClean="0"/>
              <a:t>34</a:t>
            </a:fld>
            <a:endParaRPr lang="en-US"/>
          </a:p>
        </p:txBody>
      </p:sp>
    </p:spTree>
    <p:extLst>
      <p:ext uri="{BB962C8B-B14F-4D97-AF65-F5344CB8AC3E}">
        <p14:creationId xmlns:p14="http://schemas.microsoft.com/office/powerpoint/2010/main" val="28538911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B64744-4ACA-2E15-5804-CEF052AA19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B740A5-546E-967A-1B7C-6964335FA5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06CADA-AC20-90F5-AB30-4DD4D2C4DEB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60F2BF1-9169-0900-A9B3-16D94244F3E7}"/>
              </a:ext>
            </a:extLst>
          </p:cNvPr>
          <p:cNvSpPr>
            <a:spLocks noGrp="1"/>
          </p:cNvSpPr>
          <p:nvPr>
            <p:ph type="sldNum" sz="quarter" idx="5"/>
          </p:nvPr>
        </p:nvSpPr>
        <p:spPr/>
        <p:txBody>
          <a:bodyPr/>
          <a:lstStyle/>
          <a:p>
            <a:fld id="{9C2EF98E-B6FF-4B4C-B348-1EB5D4EBDBF3}" type="slidenum">
              <a:rPr lang="en-US" smtClean="0"/>
              <a:t>35</a:t>
            </a:fld>
            <a:endParaRPr lang="en-US"/>
          </a:p>
        </p:txBody>
      </p:sp>
    </p:spTree>
    <p:extLst>
      <p:ext uri="{BB962C8B-B14F-4D97-AF65-F5344CB8AC3E}">
        <p14:creationId xmlns:p14="http://schemas.microsoft.com/office/powerpoint/2010/main" val="37083321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0D23A8-46A4-5ED8-6842-8D16724C84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10D919-7BEF-C375-31DF-51E231CDDB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626F97-A4E9-72EC-C7AF-C9B058F0CDF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17DB8CE-3AF4-98D2-D202-9DDF0B928F13}"/>
              </a:ext>
            </a:extLst>
          </p:cNvPr>
          <p:cNvSpPr>
            <a:spLocks noGrp="1"/>
          </p:cNvSpPr>
          <p:nvPr>
            <p:ph type="sldNum" sz="quarter" idx="5"/>
          </p:nvPr>
        </p:nvSpPr>
        <p:spPr/>
        <p:txBody>
          <a:bodyPr/>
          <a:lstStyle/>
          <a:p>
            <a:fld id="{9C2EF98E-B6FF-4B4C-B348-1EB5D4EBDBF3}" type="slidenum">
              <a:rPr lang="en-US" smtClean="0"/>
              <a:t>36</a:t>
            </a:fld>
            <a:endParaRPr lang="en-US"/>
          </a:p>
        </p:txBody>
      </p:sp>
    </p:spTree>
    <p:extLst>
      <p:ext uri="{BB962C8B-B14F-4D97-AF65-F5344CB8AC3E}">
        <p14:creationId xmlns:p14="http://schemas.microsoft.com/office/powerpoint/2010/main" val="7746904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97FE48-C965-761E-B50B-EFD2759188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23431B-AEAF-98B6-983B-E08C736E37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C5A6B7-47BE-763E-18D0-A946A6063C1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AD720FE-BE19-232E-8135-A2BD8DF5674A}"/>
              </a:ext>
            </a:extLst>
          </p:cNvPr>
          <p:cNvSpPr>
            <a:spLocks noGrp="1"/>
          </p:cNvSpPr>
          <p:nvPr>
            <p:ph type="sldNum" sz="quarter" idx="5"/>
          </p:nvPr>
        </p:nvSpPr>
        <p:spPr/>
        <p:txBody>
          <a:bodyPr/>
          <a:lstStyle/>
          <a:p>
            <a:fld id="{9C2EF98E-B6FF-4B4C-B348-1EB5D4EBDBF3}" type="slidenum">
              <a:rPr lang="en-US" smtClean="0"/>
              <a:t>37</a:t>
            </a:fld>
            <a:endParaRPr lang="en-US"/>
          </a:p>
        </p:txBody>
      </p:sp>
    </p:spTree>
    <p:extLst>
      <p:ext uri="{BB962C8B-B14F-4D97-AF65-F5344CB8AC3E}">
        <p14:creationId xmlns:p14="http://schemas.microsoft.com/office/powerpoint/2010/main" val="24784368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D9EDF3-AF54-0A58-D334-4B15977FB3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1D34BE-7F6E-AC3C-29C4-2136E96C17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F0522A-037B-5930-DD54-B261D8BF644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B34124B-346A-3A32-D113-B009C6467476}"/>
              </a:ext>
            </a:extLst>
          </p:cNvPr>
          <p:cNvSpPr>
            <a:spLocks noGrp="1"/>
          </p:cNvSpPr>
          <p:nvPr>
            <p:ph type="sldNum" sz="quarter" idx="5"/>
          </p:nvPr>
        </p:nvSpPr>
        <p:spPr/>
        <p:txBody>
          <a:bodyPr/>
          <a:lstStyle/>
          <a:p>
            <a:fld id="{9C2EF98E-B6FF-4B4C-B348-1EB5D4EBDBF3}" type="slidenum">
              <a:rPr lang="en-US" smtClean="0"/>
              <a:t>38</a:t>
            </a:fld>
            <a:endParaRPr lang="en-US"/>
          </a:p>
        </p:txBody>
      </p:sp>
    </p:spTree>
    <p:extLst>
      <p:ext uri="{BB962C8B-B14F-4D97-AF65-F5344CB8AC3E}">
        <p14:creationId xmlns:p14="http://schemas.microsoft.com/office/powerpoint/2010/main" val="38260199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60B62-46FA-3566-F5A9-6663BBAED2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84D4CE-E6D0-1920-2F32-D5D7118649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A7F7E7-9087-B853-BCDC-5E19103D37A5}"/>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6B9700BC-2F9C-1BA9-CA3F-398380CF35A5}"/>
              </a:ext>
            </a:extLst>
          </p:cNvPr>
          <p:cNvSpPr>
            <a:spLocks noGrp="1"/>
          </p:cNvSpPr>
          <p:nvPr>
            <p:ph type="sldNum" sz="quarter" idx="5"/>
          </p:nvPr>
        </p:nvSpPr>
        <p:spPr/>
        <p:txBody>
          <a:bodyPr/>
          <a:lstStyle/>
          <a:p>
            <a:fld id="{9C2EF98E-B6FF-4B4C-B348-1EB5D4EBDBF3}" type="slidenum">
              <a:rPr lang="en-US" smtClean="0"/>
              <a:t>39</a:t>
            </a:fld>
            <a:endParaRPr lang="en-US"/>
          </a:p>
        </p:txBody>
      </p:sp>
    </p:spTree>
    <p:extLst>
      <p:ext uri="{BB962C8B-B14F-4D97-AF65-F5344CB8AC3E}">
        <p14:creationId xmlns:p14="http://schemas.microsoft.com/office/powerpoint/2010/main" val="1373563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a:t>
            </a:fld>
            <a:endParaRPr lang="en-US"/>
          </a:p>
        </p:txBody>
      </p:sp>
    </p:spTree>
    <p:extLst>
      <p:ext uri="{BB962C8B-B14F-4D97-AF65-F5344CB8AC3E}">
        <p14:creationId xmlns:p14="http://schemas.microsoft.com/office/powerpoint/2010/main" val="19844865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DED16-151A-7C53-7822-83B73E6A24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01EA60-8AC7-827C-D689-8E6648AC29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640E28-75CE-E941-16F8-633B074A407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45B3075-B2EB-D2FB-06C8-42E107ADE321}"/>
              </a:ext>
            </a:extLst>
          </p:cNvPr>
          <p:cNvSpPr>
            <a:spLocks noGrp="1"/>
          </p:cNvSpPr>
          <p:nvPr>
            <p:ph type="sldNum" sz="quarter" idx="5"/>
          </p:nvPr>
        </p:nvSpPr>
        <p:spPr/>
        <p:txBody>
          <a:bodyPr/>
          <a:lstStyle/>
          <a:p>
            <a:fld id="{9C2EF98E-B6FF-4B4C-B348-1EB5D4EBDBF3}" type="slidenum">
              <a:rPr lang="en-US" smtClean="0"/>
              <a:t>40</a:t>
            </a:fld>
            <a:endParaRPr lang="en-US"/>
          </a:p>
        </p:txBody>
      </p:sp>
    </p:spTree>
    <p:extLst>
      <p:ext uri="{BB962C8B-B14F-4D97-AF65-F5344CB8AC3E}">
        <p14:creationId xmlns:p14="http://schemas.microsoft.com/office/powerpoint/2010/main" val="26591487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EE8837-CCFD-19CC-18AB-6AFC29F5FF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B0B366-DB3D-639E-0E6D-9747AEB763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210CE0-9F26-B2DA-EE3A-529BDAE619A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092BFCC-66D8-2DDB-B398-19E4C070118C}"/>
              </a:ext>
            </a:extLst>
          </p:cNvPr>
          <p:cNvSpPr>
            <a:spLocks noGrp="1"/>
          </p:cNvSpPr>
          <p:nvPr>
            <p:ph type="sldNum" sz="quarter" idx="5"/>
          </p:nvPr>
        </p:nvSpPr>
        <p:spPr/>
        <p:txBody>
          <a:bodyPr/>
          <a:lstStyle/>
          <a:p>
            <a:fld id="{9C2EF98E-B6FF-4B4C-B348-1EB5D4EBDBF3}" type="slidenum">
              <a:rPr lang="en-US" smtClean="0"/>
              <a:t>41</a:t>
            </a:fld>
            <a:endParaRPr lang="en-US"/>
          </a:p>
        </p:txBody>
      </p:sp>
    </p:spTree>
    <p:extLst>
      <p:ext uri="{BB962C8B-B14F-4D97-AF65-F5344CB8AC3E}">
        <p14:creationId xmlns:p14="http://schemas.microsoft.com/office/powerpoint/2010/main" val="4083516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69164-4F3F-561F-64F1-2AE9B9C0B0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6F3E2E-F75D-FC49-8FF8-AF4D53C574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432E55-6973-C422-AA70-6B525C02778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48BFF8B-409A-924D-1B47-8A7F71FC6516}"/>
              </a:ext>
            </a:extLst>
          </p:cNvPr>
          <p:cNvSpPr>
            <a:spLocks noGrp="1"/>
          </p:cNvSpPr>
          <p:nvPr>
            <p:ph type="sldNum" sz="quarter" idx="5"/>
          </p:nvPr>
        </p:nvSpPr>
        <p:spPr/>
        <p:txBody>
          <a:bodyPr/>
          <a:lstStyle/>
          <a:p>
            <a:fld id="{9C2EF98E-B6FF-4B4C-B348-1EB5D4EBDBF3}" type="slidenum">
              <a:rPr lang="en-US" smtClean="0"/>
              <a:t>42</a:t>
            </a:fld>
            <a:endParaRPr lang="en-US"/>
          </a:p>
        </p:txBody>
      </p:sp>
    </p:spTree>
    <p:extLst>
      <p:ext uri="{BB962C8B-B14F-4D97-AF65-F5344CB8AC3E}">
        <p14:creationId xmlns:p14="http://schemas.microsoft.com/office/powerpoint/2010/main" val="38005153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280B3-08DF-BB4D-6262-8F84E675E1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FEA864-3BB6-1212-AD15-9B50E16161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710A8E-26F7-E7FB-F727-584217A75DB1}"/>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C0C23DF4-489A-C898-A3FC-B6F76E06A697}"/>
              </a:ext>
            </a:extLst>
          </p:cNvPr>
          <p:cNvSpPr>
            <a:spLocks noGrp="1"/>
          </p:cNvSpPr>
          <p:nvPr>
            <p:ph type="sldNum" sz="quarter" idx="5"/>
          </p:nvPr>
        </p:nvSpPr>
        <p:spPr/>
        <p:txBody>
          <a:bodyPr/>
          <a:lstStyle/>
          <a:p>
            <a:fld id="{9C2EF98E-B6FF-4B4C-B348-1EB5D4EBDBF3}" type="slidenum">
              <a:rPr lang="en-US" smtClean="0"/>
              <a:t>43</a:t>
            </a:fld>
            <a:endParaRPr lang="en-US"/>
          </a:p>
        </p:txBody>
      </p:sp>
    </p:spTree>
    <p:extLst>
      <p:ext uri="{BB962C8B-B14F-4D97-AF65-F5344CB8AC3E}">
        <p14:creationId xmlns:p14="http://schemas.microsoft.com/office/powerpoint/2010/main" val="42770744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002BA-3B40-EFA1-6E63-7BBCB2A9DF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EBF547-694B-67B8-A73A-7B3BC93ABB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74CF14-C595-09E3-3442-5147A82FCE2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F6E2701-4FF9-F907-876F-DD849FFA3415}"/>
              </a:ext>
            </a:extLst>
          </p:cNvPr>
          <p:cNvSpPr>
            <a:spLocks noGrp="1"/>
          </p:cNvSpPr>
          <p:nvPr>
            <p:ph type="sldNum" sz="quarter" idx="5"/>
          </p:nvPr>
        </p:nvSpPr>
        <p:spPr/>
        <p:txBody>
          <a:bodyPr/>
          <a:lstStyle/>
          <a:p>
            <a:fld id="{652F1279-6CE4-4169-83D3-4483097B6907}" type="slidenum">
              <a:rPr lang="en-US" smtClean="0"/>
              <a:t>45</a:t>
            </a:fld>
            <a:endParaRPr lang="en-US"/>
          </a:p>
        </p:txBody>
      </p:sp>
    </p:spTree>
    <p:extLst>
      <p:ext uri="{BB962C8B-B14F-4D97-AF65-F5344CB8AC3E}">
        <p14:creationId xmlns:p14="http://schemas.microsoft.com/office/powerpoint/2010/main" val="28746701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44BC32-5717-6F84-717B-657BC4217A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CF8729-5407-0601-F6F6-6E4173AD0F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FE574F-F4AD-19D7-98D5-E04E48E5228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6D6ED64-20C0-A8B2-699D-467F1DA8EBF5}"/>
              </a:ext>
            </a:extLst>
          </p:cNvPr>
          <p:cNvSpPr>
            <a:spLocks noGrp="1"/>
          </p:cNvSpPr>
          <p:nvPr>
            <p:ph type="sldNum" sz="quarter" idx="5"/>
          </p:nvPr>
        </p:nvSpPr>
        <p:spPr/>
        <p:txBody>
          <a:bodyPr/>
          <a:lstStyle/>
          <a:p>
            <a:fld id="{652F1279-6CE4-4169-83D3-4483097B6907}" type="slidenum">
              <a:rPr lang="en-US" smtClean="0"/>
              <a:t>46</a:t>
            </a:fld>
            <a:endParaRPr lang="en-US"/>
          </a:p>
        </p:txBody>
      </p:sp>
    </p:spTree>
    <p:extLst>
      <p:ext uri="{BB962C8B-B14F-4D97-AF65-F5344CB8AC3E}">
        <p14:creationId xmlns:p14="http://schemas.microsoft.com/office/powerpoint/2010/main" val="5087121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5D04C-2EFC-56BB-1A8A-7FD61EED09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A02A60-E89B-B8D2-2384-9B6BD78702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2240D1-B606-5F9E-6681-0328B82C3F30}"/>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6B5360FC-8AE8-5E34-685F-8A3029E0381D}"/>
              </a:ext>
            </a:extLst>
          </p:cNvPr>
          <p:cNvSpPr>
            <a:spLocks noGrp="1"/>
          </p:cNvSpPr>
          <p:nvPr>
            <p:ph type="sldNum" sz="quarter" idx="5"/>
          </p:nvPr>
        </p:nvSpPr>
        <p:spPr/>
        <p:txBody>
          <a:bodyPr/>
          <a:lstStyle/>
          <a:p>
            <a:fld id="{652F1279-6CE4-4169-83D3-4483097B6907}" type="slidenum">
              <a:rPr lang="en-US" smtClean="0"/>
              <a:t>47</a:t>
            </a:fld>
            <a:endParaRPr lang="en-US"/>
          </a:p>
        </p:txBody>
      </p:sp>
    </p:spTree>
    <p:extLst>
      <p:ext uri="{BB962C8B-B14F-4D97-AF65-F5344CB8AC3E}">
        <p14:creationId xmlns:p14="http://schemas.microsoft.com/office/powerpoint/2010/main" val="14536937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32CE30-39CC-7D4D-BFB1-8500EC88F2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693B74-8741-1E37-008D-CD4501472E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00F084-7DD1-539F-2758-80F0E8F07EE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84745F8-431A-19AB-E0E4-4AD451733886}"/>
              </a:ext>
            </a:extLst>
          </p:cNvPr>
          <p:cNvSpPr>
            <a:spLocks noGrp="1"/>
          </p:cNvSpPr>
          <p:nvPr>
            <p:ph type="sldNum" sz="quarter" idx="5"/>
          </p:nvPr>
        </p:nvSpPr>
        <p:spPr/>
        <p:txBody>
          <a:bodyPr/>
          <a:lstStyle/>
          <a:p>
            <a:fld id="{9C2EF98E-B6FF-4B4C-B348-1EB5D4EBDBF3}" type="slidenum">
              <a:rPr lang="en-US" smtClean="0"/>
              <a:t>48</a:t>
            </a:fld>
            <a:endParaRPr lang="en-US"/>
          </a:p>
        </p:txBody>
      </p:sp>
    </p:spTree>
    <p:extLst>
      <p:ext uri="{BB962C8B-B14F-4D97-AF65-F5344CB8AC3E}">
        <p14:creationId xmlns:p14="http://schemas.microsoft.com/office/powerpoint/2010/main" val="28524882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A8851-0524-136C-17EA-65AE5A6AD0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8537A0-545A-D2DB-550F-9A0E691AAC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A10940-3E85-F39A-DF7A-0EC1D83118C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3E91699-FBB0-2E80-D1A8-F74E5826BAE4}"/>
              </a:ext>
            </a:extLst>
          </p:cNvPr>
          <p:cNvSpPr>
            <a:spLocks noGrp="1"/>
          </p:cNvSpPr>
          <p:nvPr>
            <p:ph type="sldNum" sz="quarter" idx="5"/>
          </p:nvPr>
        </p:nvSpPr>
        <p:spPr/>
        <p:txBody>
          <a:bodyPr/>
          <a:lstStyle/>
          <a:p>
            <a:fld id="{9C2EF98E-B6FF-4B4C-B348-1EB5D4EBDBF3}" type="slidenum">
              <a:rPr lang="en-US" smtClean="0"/>
              <a:t>49</a:t>
            </a:fld>
            <a:endParaRPr lang="en-US"/>
          </a:p>
        </p:txBody>
      </p:sp>
    </p:spTree>
    <p:extLst>
      <p:ext uri="{BB962C8B-B14F-4D97-AF65-F5344CB8AC3E}">
        <p14:creationId xmlns:p14="http://schemas.microsoft.com/office/powerpoint/2010/main" val="21480011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99D2E8-FDC2-E501-6D12-5C645B3FD5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05C10D-AD4B-525D-69A5-93C4CA98EF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9B7108-9FE2-F2C4-4587-D428E9BC288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C1F444D-3051-0E63-9F9B-0513C2EDE728}"/>
              </a:ext>
            </a:extLst>
          </p:cNvPr>
          <p:cNvSpPr>
            <a:spLocks noGrp="1"/>
          </p:cNvSpPr>
          <p:nvPr>
            <p:ph type="sldNum" sz="quarter" idx="5"/>
          </p:nvPr>
        </p:nvSpPr>
        <p:spPr/>
        <p:txBody>
          <a:bodyPr/>
          <a:lstStyle/>
          <a:p>
            <a:fld id="{9C2EF98E-B6FF-4B4C-B348-1EB5D4EBDBF3}" type="slidenum">
              <a:rPr lang="en-US" smtClean="0"/>
              <a:t>50</a:t>
            </a:fld>
            <a:endParaRPr lang="en-US"/>
          </a:p>
        </p:txBody>
      </p:sp>
    </p:spTree>
    <p:extLst>
      <p:ext uri="{BB962C8B-B14F-4D97-AF65-F5344CB8AC3E}">
        <p14:creationId xmlns:p14="http://schemas.microsoft.com/office/powerpoint/2010/main" val="708814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2EF98E-B6FF-4B4C-B348-1EB5D4EBDBF3}" type="slidenum">
              <a:rPr lang="en-US" smtClean="0"/>
              <a:t>5</a:t>
            </a:fld>
            <a:endParaRPr lang="en-US"/>
          </a:p>
        </p:txBody>
      </p:sp>
    </p:spTree>
    <p:extLst>
      <p:ext uri="{BB962C8B-B14F-4D97-AF65-F5344CB8AC3E}">
        <p14:creationId xmlns:p14="http://schemas.microsoft.com/office/powerpoint/2010/main" val="8955886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D368AA-2EA1-42DC-9804-6353D797AA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98A656-071C-2BAF-8611-F428336DB3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77EB9B-8F6A-DD3D-257F-414A65C7D26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F133942-859A-EB99-5F0D-001BA9FDE1A5}"/>
              </a:ext>
            </a:extLst>
          </p:cNvPr>
          <p:cNvSpPr>
            <a:spLocks noGrp="1"/>
          </p:cNvSpPr>
          <p:nvPr>
            <p:ph type="sldNum" sz="quarter" idx="5"/>
          </p:nvPr>
        </p:nvSpPr>
        <p:spPr/>
        <p:txBody>
          <a:bodyPr/>
          <a:lstStyle/>
          <a:p>
            <a:fld id="{9C2EF98E-B6FF-4B4C-B348-1EB5D4EBDBF3}" type="slidenum">
              <a:rPr lang="en-US" smtClean="0"/>
              <a:t>51</a:t>
            </a:fld>
            <a:endParaRPr lang="en-US"/>
          </a:p>
        </p:txBody>
      </p:sp>
    </p:spTree>
    <p:extLst>
      <p:ext uri="{BB962C8B-B14F-4D97-AF65-F5344CB8AC3E}">
        <p14:creationId xmlns:p14="http://schemas.microsoft.com/office/powerpoint/2010/main" val="185842607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C2B34-7DCF-454C-25DB-D0D0D853A9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BFBA88-6FC0-14E2-9393-3E1E2FCD0A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EDA7C-179C-8B42-DD4B-9C10C8D65DDE}"/>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7B827E3D-626D-6872-589C-EF4F4775F567}"/>
              </a:ext>
            </a:extLst>
          </p:cNvPr>
          <p:cNvSpPr>
            <a:spLocks noGrp="1"/>
          </p:cNvSpPr>
          <p:nvPr>
            <p:ph type="sldNum" sz="quarter" idx="5"/>
          </p:nvPr>
        </p:nvSpPr>
        <p:spPr/>
        <p:txBody>
          <a:bodyPr/>
          <a:lstStyle/>
          <a:p>
            <a:fld id="{9C2EF98E-B6FF-4B4C-B348-1EB5D4EBDBF3}" type="slidenum">
              <a:rPr lang="en-US" smtClean="0"/>
              <a:t>52</a:t>
            </a:fld>
            <a:endParaRPr lang="en-US"/>
          </a:p>
        </p:txBody>
      </p:sp>
    </p:spTree>
    <p:extLst>
      <p:ext uri="{BB962C8B-B14F-4D97-AF65-F5344CB8AC3E}">
        <p14:creationId xmlns:p14="http://schemas.microsoft.com/office/powerpoint/2010/main" val="42108681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358682-F0FD-ECDF-2901-B46B7DA71D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DC01A8-570C-F432-5270-953CFF7FA3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D08B85-932C-01ED-22D2-CFA43BDE0DD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73EB3AF-36CA-A439-986F-DBB4318FD773}"/>
              </a:ext>
            </a:extLst>
          </p:cNvPr>
          <p:cNvSpPr>
            <a:spLocks noGrp="1"/>
          </p:cNvSpPr>
          <p:nvPr>
            <p:ph type="sldNum" sz="quarter" idx="5"/>
          </p:nvPr>
        </p:nvSpPr>
        <p:spPr/>
        <p:txBody>
          <a:bodyPr/>
          <a:lstStyle/>
          <a:p>
            <a:fld id="{9C2EF98E-B6FF-4B4C-B348-1EB5D4EBDBF3}" type="slidenum">
              <a:rPr lang="en-US" smtClean="0"/>
              <a:t>53</a:t>
            </a:fld>
            <a:endParaRPr lang="en-US"/>
          </a:p>
        </p:txBody>
      </p:sp>
    </p:spTree>
    <p:extLst>
      <p:ext uri="{BB962C8B-B14F-4D97-AF65-F5344CB8AC3E}">
        <p14:creationId xmlns:p14="http://schemas.microsoft.com/office/powerpoint/2010/main" val="4036514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57C37B-5DEF-28D8-C399-5199373949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34A0EF-6288-9E41-1683-7BEE5964D4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470893-2816-16B9-133F-556FB4716F6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62B750C-6BCA-292D-9785-A66EED136589}"/>
              </a:ext>
            </a:extLst>
          </p:cNvPr>
          <p:cNvSpPr>
            <a:spLocks noGrp="1"/>
          </p:cNvSpPr>
          <p:nvPr>
            <p:ph type="sldNum" sz="quarter" idx="5"/>
          </p:nvPr>
        </p:nvSpPr>
        <p:spPr/>
        <p:txBody>
          <a:bodyPr/>
          <a:lstStyle/>
          <a:p>
            <a:fld id="{9C2EF98E-B6FF-4B4C-B348-1EB5D4EBDBF3}" type="slidenum">
              <a:rPr lang="en-US" smtClean="0"/>
              <a:t>54</a:t>
            </a:fld>
            <a:endParaRPr lang="en-US"/>
          </a:p>
        </p:txBody>
      </p:sp>
    </p:spTree>
    <p:extLst>
      <p:ext uri="{BB962C8B-B14F-4D97-AF65-F5344CB8AC3E}">
        <p14:creationId xmlns:p14="http://schemas.microsoft.com/office/powerpoint/2010/main" val="21026779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B686EC-8D2F-F7E6-04D1-9F46D91A02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CC080E-45B5-A45B-BE0A-E1EFE85B11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5CB618-4DFB-9A2F-C8D8-DC1CACA1CBA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AD656E6-64A5-77CB-BDE0-D70101869F7D}"/>
              </a:ext>
            </a:extLst>
          </p:cNvPr>
          <p:cNvSpPr>
            <a:spLocks noGrp="1"/>
          </p:cNvSpPr>
          <p:nvPr>
            <p:ph type="sldNum" sz="quarter" idx="5"/>
          </p:nvPr>
        </p:nvSpPr>
        <p:spPr/>
        <p:txBody>
          <a:bodyPr/>
          <a:lstStyle/>
          <a:p>
            <a:fld id="{9C2EF98E-B6FF-4B4C-B348-1EB5D4EBDBF3}" type="slidenum">
              <a:rPr lang="en-US" smtClean="0"/>
              <a:t>55</a:t>
            </a:fld>
            <a:endParaRPr lang="en-US"/>
          </a:p>
        </p:txBody>
      </p:sp>
    </p:spTree>
    <p:extLst>
      <p:ext uri="{BB962C8B-B14F-4D97-AF65-F5344CB8AC3E}">
        <p14:creationId xmlns:p14="http://schemas.microsoft.com/office/powerpoint/2010/main" val="36317139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6457E-2911-1D14-91E7-E1E20CA3B9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2AF488-45F2-C853-2CC4-89614F8C89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41972A-760B-E947-C93C-6D23BFE5C67E}"/>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6E185923-96F2-447F-8A12-A9C14B7C181F}"/>
              </a:ext>
            </a:extLst>
          </p:cNvPr>
          <p:cNvSpPr>
            <a:spLocks noGrp="1"/>
          </p:cNvSpPr>
          <p:nvPr>
            <p:ph type="sldNum" sz="quarter" idx="5"/>
          </p:nvPr>
        </p:nvSpPr>
        <p:spPr/>
        <p:txBody>
          <a:bodyPr/>
          <a:lstStyle/>
          <a:p>
            <a:fld id="{9C2EF98E-B6FF-4B4C-B348-1EB5D4EBDBF3}" type="slidenum">
              <a:rPr lang="en-US" smtClean="0"/>
              <a:t>56</a:t>
            </a:fld>
            <a:endParaRPr lang="en-US"/>
          </a:p>
        </p:txBody>
      </p:sp>
    </p:spTree>
    <p:extLst>
      <p:ext uri="{BB962C8B-B14F-4D97-AF65-F5344CB8AC3E}">
        <p14:creationId xmlns:p14="http://schemas.microsoft.com/office/powerpoint/2010/main" val="72293811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24FFC-9355-5ED8-D552-D4B6366AB0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2D0BDF-3191-1941-0B83-B7F1256032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0F20C2-8E2D-48C8-EE4D-66728E524B0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E78DB1D-4D1E-731D-EB7B-0E2BAD1199B8}"/>
              </a:ext>
            </a:extLst>
          </p:cNvPr>
          <p:cNvSpPr>
            <a:spLocks noGrp="1"/>
          </p:cNvSpPr>
          <p:nvPr>
            <p:ph type="sldNum" sz="quarter" idx="5"/>
          </p:nvPr>
        </p:nvSpPr>
        <p:spPr/>
        <p:txBody>
          <a:bodyPr/>
          <a:lstStyle/>
          <a:p>
            <a:fld id="{9C2EF98E-B6FF-4B4C-B348-1EB5D4EBDBF3}" type="slidenum">
              <a:rPr lang="en-US" smtClean="0"/>
              <a:t>57</a:t>
            </a:fld>
            <a:endParaRPr lang="en-US"/>
          </a:p>
        </p:txBody>
      </p:sp>
    </p:spTree>
    <p:extLst>
      <p:ext uri="{BB962C8B-B14F-4D97-AF65-F5344CB8AC3E}">
        <p14:creationId xmlns:p14="http://schemas.microsoft.com/office/powerpoint/2010/main" val="248253943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34F51F-2F22-53EE-E793-6CCDFA9FA4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121BFD-240B-E1CB-3424-6C5420B327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4C762B-55F7-02EE-DF54-91B745840A9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3493A2B-7F6D-C126-297D-1047E6E82726}"/>
              </a:ext>
            </a:extLst>
          </p:cNvPr>
          <p:cNvSpPr>
            <a:spLocks noGrp="1"/>
          </p:cNvSpPr>
          <p:nvPr>
            <p:ph type="sldNum" sz="quarter" idx="5"/>
          </p:nvPr>
        </p:nvSpPr>
        <p:spPr/>
        <p:txBody>
          <a:bodyPr/>
          <a:lstStyle/>
          <a:p>
            <a:fld id="{9C2EF98E-B6FF-4B4C-B348-1EB5D4EBDBF3}" type="slidenum">
              <a:rPr lang="en-US" smtClean="0"/>
              <a:t>58</a:t>
            </a:fld>
            <a:endParaRPr lang="en-US"/>
          </a:p>
        </p:txBody>
      </p:sp>
    </p:spTree>
    <p:extLst>
      <p:ext uri="{BB962C8B-B14F-4D97-AF65-F5344CB8AC3E}">
        <p14:creationId xmlns:p14="http://schemas.microsoft.com/office/powerpoint/2010/main" val="4201030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24649A-844D-46C1-42E7-85D8D909D0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5FCE92-2BD8-8B5F-04E2-60AEB43CA4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B94CB1-39F0-F5D9-EB2F-4A43815C070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4423965-436C-F9F3-7956-7291AE981412}"/>
              </a:ext>
            </a:extLst>
          </p:cNvPr>
          <p:cNvSpPr>
            <a:spLocks noGrp="1"/>
          </p:cNvSpPr>
          <p:nvPr>
            <p:ph type="sldNum" sz="quarter" idx="5"/>
          </p:nvPr>
        </p:nvSpPr>
        <p:spPr/>
        <p:txBody>
          <a:bodyPr/>
          <a:lstStyle/>
          <a:p>
            <a:fld id="{9C2EF98E-B6FF-4B4C-B348-1EB5D4EBDBF3}" type="slidenum">
              <a:rPr lang="en-US" smtClean="0"/>
              <a:t>59</a:t>
            </a:fld>
            <a:endParaRPr lang="en-US"/>
          </a:p>
        </p:txBody>
      </p:sp>
    </p:spTree>
    <p:extLst>
      <p:ext uri="{BB962C8B-B14F-4D97-AF65-F5344CB8AC3E}">
        <p14:creationId xmlns:p14="http://schemas.microsoft.com/office/powerpoint/2010/main" val="154157872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444FBE-287B-DAF7-A2C7-2E115A8FBE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7F30A4-4662-D9B5-B16E-E9BD54D561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82D253-409B-3A92-754F-E34518287509}"/>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1DC3A333-C680-951E-E95B-8A83F1439F0B}"/>
              </a:ext>
            </a:extLst>
          </p:cNvPr>
          <p:cNvSpPr>
            <a:spLocks noGrp="1"/>
          </p:cNvSpPr>
          <p:nvPr>
            <p:ph type="sldNum" sz="quarter" idx="5"/>
          </p:nvPr>
        </p:nvSpPr>
        <p:spPr/>
        <p:txBody>
          <a:bodyPr/>
          <a:lstStyle/>
          <a:p>
            <a:fld id="{9C2EF98E-B6FF-4B4C-B348-1EB5D4EBDBF3}" type="slidenum">
              <a:rPr lang="en-US" smtClean="0"/>
              <a:t>60</a:t>
            </a:fld>
            <a:endParaRPr lang="en-US"/>
          </a:p>
        </p:txBody>
      </p:sp>
    </p:spTree>
    <p:extLst>
      <p:ext uri="{BB962C8B-B14F-4D97-AF65-F5344CB8AC3E}">
        <p14:creationId xmlns:p14="http://schemas.microsoft.com/office/powerpoint/2010/main" val="1003112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216C33-62FB-8E38-BBB1-94020919A7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8C62F7-E0DC-DD4A-900D-1C44B2195E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F694F3-EAA6-8651-2925-E28B82ADB76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A1299D3-E348-BF13-2FAC-39E1E7AD44B2}"/>
              </a:ext>
            </a:extLst>
          </p:cNvPr>
          <p:cNvSpPr>
            <a:spLocks noGrp="1"/>
          </p:cNvSpPr>
          <p:nvPr>
            <p:ph type="sldNum" sz="quarter" idx="5"/>
          </p:nvPr>
        </p:nvSpPr>
        <p:spPr/>
        <p:txBody>
          <a:bodyPr/>
          <a:lstStyle/>
          <a:p>
            <a:fld id="{652F1279-6CE4-4169-83D3-4483097B6907}" type="slidenum">
              <a:rPr lang="en-US" smtClean="0"/>
              <a:t>6</a:t>
            </a:fld>
            <a:endParaRPr lang="en-US"/>
          </a:p>
        </p:txBody>
      </p:sp>
    </p:spTree>
    <p:extLst>
      <p:ext uri="{BB962C8B-B14F-4D97-AF65-F5344CB8AC3E}">
        <p14:creationId xmlns:p14="http://schemas.microsoft.com/office/powerpoint/2010/main" val="5794210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94D995-E5B1-E660-83BE-BA521D3CE8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DF5F07-3B7D-D2F5-62D4-67DF32FB17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70D4C6-E82A-83A9-D18E-FEB389A4A5B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B98FEDE-A713-8E7E-CF06-F6E0651277FB}"/>
              </a:ext>
            </a:extLst>
          </p:cNvPr>
          <p:cNvSpPr>
            <a:spLocks noGrp="1"/>
          </p:cNvSpPr>
          <p:nvPr>
            <p:ph type="sldNum" sz="quarter" idx="5"/>
          </p:nvPr>
        </p:nvSpPr>
        <p:spPr/>
        <p:txBody>
          <a:bodyPr/>
          <a:lstStyle/>
          <a:p>
            <a:fld id="{9C2EF98E-B6FF-4B4C-B348-1EB5D4EBDBF3}" type="slidenum">
              <a:rPr lang="en-US" smtClean="0"/>
              <a:t>61</a:t>
            </a:fld>
            <a:endParaRPr lang="en-US"/>
          </a:p>
        </p:txBody>
      </p:sp>
    </p:spTree>
    <p:extLst>
      <p:ext uri="{BB962C8B-B14F-4D97-AF65-F5344CB8AC3E}">
        <p14:creationId xmlns:p14="http://schemas.microsoft.com/office/powerpoint/2010/main" val="394171590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940FB9-56FB-F3CA-4A31-6BF7ABF9DA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CC498D-296B-72DC-16D9-6D6F9DADA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A4BA34-FCCF-4C98-7598-6DF31D36098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285838F-AAA0-E14A-2ACA-64FEB3CE82DB}"/>
              </a:ext>
            </a:extLst>
          </p:cNvPr>
          <p:cNvSpPr>
            <a:spLocks noGrp="1"/>
          </p:cNvSpPr>
          <p:nvPr>
            <p:ph type="sldNum" sz="quarter" idx="5"/>
          </p:nvPr>
        </p:nvSpPr>
        <p:spPr/>
        <p:txBody>
          <a:bodyPr/>
          <a:lstStyle/>
          <a:p>
            <a:fld id="{9C2EF98E-B6FF-4B4C-B348-1EB5D4EBDBF3}" type="slidenum">
              <a:rPr lang="en-US" smtClean="0"/>
              <a:t>62</a:t>
            </a:fld>
            <a:endParaRPr lang="en-US"/>
          </a:p>
        </p:txBody>
      </p:sp>
    </p:spTree>
    <p:extLst>
      <p:ext uri="{BB962C8B-B14F-4D97-AF65-F5344CB8AC3E}">
        <p14:creationId xmlns:p14="http://schemas.microsoft.com/office/powerpoint/2010/main" val="198146707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D7F3CE-7E9F-8C91-D340-040BA32C02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A6FD5E-96A0-D6B5-620F-251B5D1087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391D97-E248-C2C6-E172-C1C14B82543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A3A352A-DAC3-8A74-CF35-863018FA485E}"/>
              </a:ext>
            </a:extLst>
          </p:cNvPr>
          <p:cNvSpPr>
            <a:spLocks noGrp="1"/>
          </p:cNvSpPr>
          <p:nvPr>
            <p:ph type="sldNum" sz="quarter" idx="5"/>
          </p:nvPr>
        </p:nvSpPr>
        <p:spPr/>
        <p:txBody>
          <a:bodyPr/>
          <a:lstStyle/>
          <a:p>
            <a:fld id="{9C2EF98E-B6FF-4B4C-B348-1EB5D4EBDBF3}" type="slidenum">
              <a:rPr lang="en-US" smtClean="0"/>
              <a:t>63</a:t>
            </a:fld>
            <a:endParaRPr lang="en-US"/>
          </a:p>
        </p:txBody>
      </p:sp>
    </p:spTree>
    <p:extLst>
      <p:ext uri="{BB962C8B-B14F-4D97-AF65-F5344CB8AC3E}">
        <p14:creationId xmlns:p14="http://schemas.microsoft.com/office/powerpoint/2010/main" val="355958821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BBA89-3811-4172-BD2B-13311D81BA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921152-33D2-8235-D5A5-947C278DB2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821D1C-F525-BD35-6FE2-760B133BF8E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3A08E18-7CA3-C0A6-7354-934D40F95432}"/>
              </a:ext>
            </a:extLst>
          </p:cNvPr>
          <p:cNvSpPr>
            <a:spLocks noGrp="1"/>
          </p:cNvSpPr>
          <p:nvPr>
            <p:ph type="sldNum" sz="quarter" idx="5"/>
          </p:nvPr>
        </p:nvSpPr>
        <p:spPr/>
        <p:txBody>
          <a:bodyPr/>
          <a:lstStyle/>
          <a:p>
            <a:fld id="{9C2EF98E-B6FF-4B4C-B348-1EB5D4EBDBF3}" type="slidenum">
              <a:rPr lang="en-US" smtClean="0"/>
              <a:t>64</a:t>
            </a:fld>
            <a:endParaRPr lang="en-US"/>
          </a:p>
        </p:txBody>
      </p:sp>
    </p:spTree>
    <p:extLst>
      <p:ext uri="{BB962C8B-B14F-4D97-AF65-F5344CB8AC3E}">
        <p14:creationId xmlns:p14="http://schemas.microsoft.com/office/powerpoint/2010/main" val="297758463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8B4E7B-2A9C-806C-8767-B590251728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AA1CB5-26CF-9F5A-BFD6-294E9C2AB6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1674FE-8AB3-3A27-267D-746895F28BD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0AE45B4-81E5-DE18-6A6E-772F9723A215}"/>
              </a:ext>
            </a:extLst>
          </p:cNvPr>
          <p:cNvSpPr>
            <a:spLocks noGrp="1"/>
          </p:cNvSpPr>
          <p:nvPr>
            <p:ph type="sldNum" sz="quarter" idx="5"/>
          </p:nvPr>
        </p:nvSpPr>
        <p:spPr/>
        <p:txBody>
          <a:bodyPr/>
          <a:lstStyle/>
          <a:p>
            <a:fld id="{9C2EF98E-B6FF-4B4C-B348-1EB5D4EBDBF3}" type="slidenum">
              <a:rPr lang="en-US" smtClean="0"/>
              <a:t>65</a:t>
            </a:fld>
            <a:endParaRPr lang="en-US"/>
          </a:p>
        </p:txBody>
      </p:sp>
    </p:spTree>
    <p:extLst>
      <p:ext uri="{BB962C8B-B14F-4D97-AF65-F5344CB8AC3E}">
        <p14:creationId xmlns:p14="http://schemas.microsoft.com/office/powerpoint/2010/main" val="236774100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685C2-FD29-818A-E164-A05606ABF0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F6FAE6-EFC2-D344-7D72-CF68CC8505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5B5691-C3B6-C839-EF8B-9E981E760E6E}"/>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B0707FF5-B1CF-6AF8-A2B4-DC4451ED5361}"/>
              </a:ext>
            </a:extLst>
          </p:cNvPr>
          <p:cNvSpPr>
            <a:spLocks noGrp="1"/>
          </p:cNvSpPr>
          <p:nvPr>
            <p:ph type="sldNum" sz="quarter" idx="5"/>
          </p:nvPr>
        </p:nvSpPr>
        <p:spPr/>
        <p:txBody>
          <a:bodyPr/>
          <a:lstStyle/>
          <a:p>
            <a:fld id="{9C2EF98E-B6FF-4B4C-B348-1EB5D4EBDBF3}" type="slidenum">
              <a:rPr lang="en-US" smtClean="0"/>
              <a:t>66</a:t>
            </a:fld>
            <a:endParaRPr lang="en-US"/>
          </a:p>
        </p:txBody>
      </p:sp>
    </p:spTree>
    <p:extLst>
      <p:ext uri="{BB962C8B-B14F-4D97-AF65-F5344CB8AC3E}">
        <p14:creationId xmlns:p14="http://schemas.microsoft.com/office/powerpoint/2010/main" val="297351863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4DC22-FA96-BEB6-CE6B-5624D1F7AC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E4738C-4D7A-F554-F009-0024A7A22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1616AF-7083-9331-1368-E1B2CED3349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1D2D380-B12A-021C-79E1-A8C2534FF5B9}"/>
              </a:ext>
            </a:extLst>
          </p:cNvPr>
          <p:cNvSpPr>
            <a:spLocks noGrp="1"/>
          </p:cNvSpPr>
          <p:nvPr>
            <p:ph type="sldNum" sz="quarter" idx="5"/>
          </p:nvPr>
        </p:nvSpPr>
        <p:spPr/>
        <p:txBody>
          <a:bodyPr/>
          <a:lstStyle/>
          <a:p>
            <a:fld id="{9C2EF98E-B6FF-4B4C-B348-1EB5D4EBDBF3}" type="slidenum">
              <a:rPr lang="en-US" smtClean="0"/>
              <a:t>67</a:t>
            </a:fld>
            <a:endParaRPr lang="en-US"/>
          </a:p>
        </p:txBody>
      </p:sp>
    </p:spTree>
    <p:extLst>
      <p:ext uri="{BB962C8B-B14F-4D97-AF65-F5344CB8AC3E}">
        <p14:creationId xmlns:p14="http://schemas.microsoft.com/office/powerpoint/2010/main" val="122065162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F94EB-D161-B5D9-5A53-3181C12DA1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40C4C4-A2A2-1D90-4658-4F0F3AC249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322E60-A768-FC4F-6492-D52B2EC5AA8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9EECF0E-C06A-DCBB-EB60-7182AE8B13FE}"/>
              </a:ext>
            </a:extLst>
          </p:cNvPr>
          <p:cNvSpPr>
            <a:spLocks noGrp="1"/>
          </p:cNvSpPr>
          <p:nvPr>
            <p:ph type="sldNum" sz="quarter" idx="5"/>
          </p:nvPr>
        </p:nvSpPr>
        <p:spPr/>
        <p:txBody>
          <a:bodyPr/>
          <a:lstStyle/>
          <a:p>
            <a:fld id="{9C2EF98E-B6FF-4B4C-B348-1EB5D4EBDBF3}" type="slidenum">
              <a:rPr lang="en-US" smtClean="0"/>
              <a:t>68</a:t>
            </a:fld>
            <a:endParaRPr lang="en-US"/>
          </a:p>
        </p:txBody>
      </p:sp>
    </p:spTree>
    <p:extLst>
      <p:ext uri="{BB962C8B-B14F-4D97-AF65-F5344CB8AC3E}">
        <p14:creationId xmlns:p14="http://schemas.microsoft.com/office/powerpoint/2010/main" val="148167355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E2F27-5526-555D-7525-852AF00EAC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C6EA30-7982-0F9B-B33B-1771F457D5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9318A5-9C0C-9FFF-65B1-259A3AF176D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DE3E1F5-0FFC-F260-B84D-D6CE3B036A2D}"/>
              </a:ext>
            </a:extLst>
          </p:cNvPr>
          <p:cNvSpPr>
            <a:spLocks noGrp="1"/>
          </p:cNvSpPr>
          <p:nvPr>
            <p:ph type="sldNum" sz="quarter" idx="5"/>
          </p:nvPr>
        </p:nvSpPr>
        <p:spPr/>
        <p:txBody>
          <a:bodyPr/>
          <a:lstStyle/>
          <a:p>
            <a:fld id="{9C2EF98E-B6FF-4B4C-B348-1EB5D4EBDBF3}" type="slidenum">
              <a:rPr lang="en-US" smtClean="0"/>
              <a:t>69</a:t>
            </a:fld>
            <a:endParaRPr lang="en-US"/>
          </a:p>
        </p:txBody>
      </p:sp>
    </p:spTree>
    <p:extLst>
      <p:ext uri="{BB962C8B-B14F-4D97-AF65-F5344CB8AC3E}">
        <p14:creationId xmlns:p14="http://schemas.microsoft.com/office/powerpoint/2010/main" val="272740894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1A5CC6-DB21-D4E6-77EF-708CA6664F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B9B23-7A8B-AA56-0766-949DCAAEE1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5E3AC7-8A3F-6722-8EEF-58C36C6805A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B9C2D2C-982D-AD5F-73A6-C3A062F60E8D}"/>
              </a:ext>
            </a:extLst>
          </p:cNvPr>
          <p:cNvSpPr>
            <a:spLocks noGrp="1"/>
          </p:cNvSpPr>
          <p:nvPr>
            <p:ph type="sldNum" sz="quarter" idx="5"/>
          </p:nvPr>
        </p:nvSpPr>
        <p:spPr/>
        <p:txBody>
          <a:bodyPr/>
          <a:lstStyle/>
          <a:p>
            <a:fld id="{9C2EF98E-B6FF-4B4C-B348-1EB5D4EBDBF3}" type="slidenum">
              <a:rPr lang="en-US" smtClean="0"/>
              <a:t>70</a:t>
            </a:fld>
            <a:endParaRPr lang="en-US"/>
          </a:p>
        </p:txBody>
      </p:sp>
    </p:spTree>
    <p:extLst>
      <p:ext uri="{BB962C8B-B14F-4D97-AF65-F5344CB8AC3E}">
        <p14:creationId xmlns:p14="http://schemas.microsoft.com/office/powerpoint/2010/main" val="1652451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843C98-F4F8-E2BB-9EE6-3FBC58F660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940951-5C9F-0CD4-0FF7-9DB8464678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FC4078-4B3B-F903-011F-7E5090434C85}"/>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1A6AB664-AFD3-EB88-14B9-DD6E48037269}"/>
              </a:ext>
            </a:extLst>
          </p:cNvPr>
          <p:cNvSpPr>
            <a:spLocks noGrp="1"/>
          </p:cNvSpPr>
          <p:nvPr>
            <p:ph type="sldNum" sz="quarter" idx="5"/>
          </p:nvPr>
        </p:nvSpPr>
        <p:spPr/>
        <p:txBody>
          <a:bodyPr/>
          <a:lstStyle/>
          <a:p>
            <a:fld id="{652F1279-6CE4-4169-83D3-4483097B6907}" type="slidenum">
              <a:rPr lang="en-US" smtClean="0"/>
              <a:t>7</a:t>
            </a:fld>
            <a:endParaRPr lang="en-US"/>
          </a:p>
        </p:txBody>
      </p:sp>
    </p:spTree>
    <p:extLst>
      <p:ext uri="{BB962C8B-B14F-4D97-AF65-F5344CB8AC3E}">
        <p14:creationId xmlns:p14="http://schemas.microsoft.com/office/powerpoint/2010/main" val="361029130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BA08C-99F1-13FF-A151-8443E58271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6974C1-5BC6-3E0A-AD62-2B3E73ECA8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DEFD60-FE4C-61BA-5212-2192FE00F8E1}"/>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0DA711CE-D74C-0540-5EFA-6163FA93CC02}"/>
              </a:ext>
            </a:extLst>
          </p:cNvPr>
          <p:cNvSpPr>
            <a:spLocks noGrp="1"/>
          </p:cNvSpPr>
          <p:nvPr>
            <p:ph type="sldNum" sz="quarter" idx="5"/>
          </p:nvPr>
        </p:nvSpPr>
        <p:spPr/>
        <p:txBody>
          <a:bodyPr/>
          <a:lstStyle/>
          <a:p>
            <a:fld id="{9C2EF98E-B6FF-4B4C-B348-1EB5D4EBDBF3}" type="slidenum">
              <a:rPr lang="en-US" smtClean="0"/>
              <a:t>71</a:t>
            </a:fld>
            <a:endParaRPr lang="en-US"/>
          </a:p>
        </p:txBody>
      </p:sp>
    </p:spTree>
    <p:extLst>
      <p:ext uri="{BB962C8B-B14F-4D97-AF65-F5344CB8AC3E}">
        <p14:creationId xmlns:p14="http://schemas.microsoft.com/office/powerpoint/2010/main" val="366558534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9DB2F-7705-00A5-71FD-990AE7CF4A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83C624-C175-645C-FAB0-95CB2B6C97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BBC7B8-38E1-3BAD-9121-9AB861C830B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9EAE56E-20B9-0CEB-EFC4-3E3AF883048E}"/>
              </a:ext>
            </a:extLst>
          </p:cNvPr>
          <p:cNvSpPr>
            <a:spLocks noGrp="1"/>
          </p:cNvSpPr>
          <p:nvPr>
            <p:ph type="sldNum" sz="quarter" idx="5"/>
          </p:nvPr>
        </p:nvSpPr>
        <p:spPr/>
        <p:txBody>
          <a:bodyPr/>
          <a:lstStyle/>
          <a:p>
            <a:fld id="{9C2EF98E-B6FF-4B4C-B348-1EB5D4EBDBF3}" type="slidenum">
              <a:rPr lang="en-US" smtClean="0"/>
              <a:t>72</a:t>
            </a:fld>
            <a:endParaRPr lang="en-US"/>
          </a:p>
        </p:txBody>
      </p:sp>
    </p:spTree>
    <p:extLst>
      <p:ext uri="{BB962C8B-B14F-4D97-AF65-F5344CB8AC3E}">
        <p14:creationId xmlns:p14="http://schemas.microsoft.com/office/powerpoint/2010/main" val="121045506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35E3A-B5FC-25F5-894D-FEF0E2D76C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689B7C-6B07-F1EA-AFE5-4ACFE1B792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422C8E-A2A6-270D-89F4-92890730B39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F24B851-A025-5B01-6BF1-55A75518E5E1}"/>
              </a:ext>
            </a:extLst>
          </p:cNvPr>
          <p:cNvSpPr>
            <a:spLocks noGrp="1"/>
          </p:cNvSpPr>
          <p:nvPr>
            <p:ph type="sldNum" sz="quarter" idx="5"/>
          </p:nvPr>
        </p:nvSpPr>
        <p:spPr/>
        <p:txBody>
          <a:bodyPr/>
          <a:lstStyle/>
          <a:p>
            <a:fld id="{9C2EF98E-B6FF-4B4C-B348-1EB5D4EBDBF3}" type="slidenum">
              <a:rPr lang="en-US" smtClean="0"/>
              <a:t>73</a:t>
            </a:fld>
            <a:endParaRPr lang="en-US"/>
          </a:p>
        </p:txBody>
      </p:sp>
    </p:spTree>
    <p:extLst>
      <p:ext uri="{BB962C8B-B14F-4D97-AF65-F5344CB8AC3E}">
        <p14:creationId xmlns:p14="http://schemas.microsoft.com/office/powerpoint/2010/main" val="291199023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64D3E-BB53-235C-769E-790A6BC344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EDB7FF-7CF5-7D7C-4DC0-FE9DBE7C12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354E92-899C-EB14-70EF-EFCB306E2B7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C503155-3459-7F45-90B2-D87B821AB28E}"/>
              </a:ext>
            </a:extLst>
          </p:cNvPr>
          <p:cNvSpPr>
            <a:spLocks noGrp="1"/>
          </p:cNvSpPr>
          <p:nvPr>
            <p:ph type="sldNum" sz="quarter" idx="5"/>
          </p:nvPr>
        </p:nvSpPr>
        <p:spPr/>
        <p:txBody>
          <a:bodyPr/>
          <a:lstStyle/>
          <a:p>
            <a:fld id="{9C2EF98E-B6FF-4B4C-B348-1EB5D4EBDBF3}" type="slidenum">
              <a:rPr lang="en-US" smtClean="0"/>
              <a:t>74</a:t>
            </a:fld>
            <a:endParaRPr lang="en-US"/>
          </a:p>
        </p:txBody>
      </p:sp>
    </p:spTree>
    <p:extLst>
      <p:ext uri="{BB962C8B-B14F-4D97-AF65-F5344CB8AC3E}">
        <p14:creationId xmlns:p14="http://schemas.microsoft.com/office/powerpoint/2010/main" val="248190374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2320F-442C-2A5D-39B6-3E8DE05E9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7BC963-0A32-2D2B-BA66-11FA57E899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776360-D743-4CD9-38F0-14EC7B20A3C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80BC9A0-1EF5-B483-41BA-37B70CFB2250}"/>
              </a:ext>
            </a:extLst>
          </p:cNvPr>
          <p:cNvSpPr>
            <a:spLocks noGrp="1"/>
          </p:cNvSpPr>
          <p:nvPr>
            <p:ph type="sldNum" sz="quarter" idx="5"/>
          </p:nvPr>
        </p:nvSpPr>
        <p:spPr/>
        <p:txBody>
          <a:bodyPr/>
          <a:lstStyle/>
          <a:p>
            <a:fld id="{9C2EF98E-B6FF-4B4C-B348-1EB5D4EBDBF3}" type="slidenum">
              <a:rPr lang="en-US" smtClean="0"/>
              <a:t>75</a:t>
            </a:fld>
            <a:endParaRPr lang="en-US"/>
          </a:p>
        </p:txBody>
      </p:sp>
    </p:spTree>
    <p:extLst>
      <p:ext uri="{BB962C8B-B14F-4D97-AF65-F5344CB8AC3E}">
        <p14:creationId xmlns:p14="http://schemas.microsoft.com/office/powerpoint/2010/main" val="28053791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7051A-15B0-5598-AAB8-1ABBED31C4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83BDC8-4AFE-F2FA-B0D1-3C8ECB63B4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BFA64D-1008-342D-0A01-4865A871C31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5915F31-D84A-0A4D-F395-0C9BC60DC9E6}"/>
              </a:ext>
            </a:extLst>
          </p:cNvPr>
          <p:cNvSpPr>
            <a:spLocks noGrp="1"/>
          </p:cNvSpPr>
          <p:nvPr>
            <p:ph type="sldNum" sz="quarter" idx="5"/>
          </p:nvPr>
        </p:nvSpPr>
        <p:spPr/>
        <p:txBody>
          <a:bodyPr/>
          <a:lstStyle/>
          <a:p>
            <a:fld id="{9C2EF98E-B6FF-4B4C-B348-1EB5D4EBDBF3}" type="slidenum">
              <a:rPr lang="en-US" smtClean="0"/>
              <a:t>76</a:t>
            </a:fld>
            <a:endParaRPr lang="en-US"/>
          </a:p>
        </p:txBody>
      </p:sp>
    </p:spTree>
    <p:extLst>
      <p:ext uri="{BB962C8B-B14F-4D97-AF65-F5344CB8AC3E}">
        <p14:creationId xmlns:p14="http://schemas.microsoft.com/office/powerpoint/2010/main" val="19676838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9FE520-1A1D-CB40-64B4-A411EEDC65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084664-11BD-338E-678E-5973B0625E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3BA7EB-35AF-17E7-5D25-DAD3A05AAF76}"/>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0C0EF9A6-F214-C238-D2BF-9538168682ED}"/>
              </a:ext>
            </a:extLst>
          </p:cNvPr>
          <p:cNvSpPr>
            <a:spLocks noGrp="1"/>
          </p:cNvSpPr>
          <p:nvPr>
            <p:ph type="sldNum" sz="quarter" idx="5"/>
          </p:nvPr>
        </p:nvSpPr>
        <p:spPr/>
        <p:txBody>
          <a:bodyPr/>
          <a:lstStyle/>
          <a:p>
            <a:fld id="{9C2EF98E-B6FF-4B4C-B348-1EB5D4EBDBF3}" type="slidenum">
              <a:rPr lang="en-US" smtClean="0"/>
              <a:t>77</a:t>
            </a:fld>
            <a:endParaRPr lang="en-US"/>
          </a:p>
        </p:txBody>
      </p:sp>
    </p:spTree>
    <p:extLst>
      <p:ext uri="{BB962C8B-B14F-4D97-AF65-F5344CB8AC3E}">
        <p14:creationId xmlns:p14="http://schemas.microsoft.com/office/powerpoint/2010/main" val="370373569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E9F62-4436-35E8-301C-341213F6AF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4832BF-73DF-0EFD-00C1-760059E2B3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3A475F-5873-258A-F9B2-C076F937698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3BF4DF8-FDFF-B528-03AE-718F4F92DB77}"/>
              </a:ext>
            </a:extLst>
          </p:cNvPr>
          <p:cNvSpPr>
            <a:spLocks noGrp="1"/>
          </p:cNvSpPr>
          <p:nvPr>
            <p:ph type="sldNum" sz="quarter" idx="5"/>
          </p:nvPr>
        </p:nvSpPr>
        <p:spPr/>
        <p:txBody>
          <a:bodyPr/>
          <a:lstStyle/>
          <a:p>
            <a:fld id="{9C2EF98E-B6FF-4B4C-B348-1EB5D4EBDBF3}" type="slidenum">
              <a:rPr lang="en-US" smtClean="0"/>
              <a:t>78</a:t>
            </a:fld>
            <a:endParaRPr lang="en-US"/>
          </a:p>
        </p:txBody>
      </p:sp>
    </p:spTree>
    <p:extLst>
      <p:ext uri="{BB962C8B-B14F-4D97-AF65-F5344CB8AC3E}">
        <p14:creationId xmlns:p14="http://schemas.microsoft.com/office/powerpoint/2010/main" val="149972366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132D3C-BF91-1A4C-2887-AD8E2C0886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E4E1BC-9AB2-0E19-CBE0-CE92DBDD1D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F53F64-C35B-2577-6690-1BBB13DA447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83EC5BD-BB03-DED9-01D5-8C16549A1A6C}"/>
              </a:ext>
            </a:extLst>
          </p:cNvPr>
          <p:cNvSpPr>
            <a:spLocks noGrp="1"/>
          </p:cNvSpPr>
          <p:nvPr>
            <p:ph type="sldNum" sz="quarter" idx="5"/>
          </p:nvPr>
        </p:nvSpPr>
        <p:spPr/>
        <p:txBody>
          <a:bodyPr/>
          <a:lstStyle/>
          <a:p>
            <a:fld id="{9C2EF98E-B6FF-4B4C-B348-1EB5D4EBDBF3}" type="slidenum">
              <a:rPr lang="en-US" smtClean="0"/>
              <a:t>79</a:t>
            </a:fld>
            <a:endParaRPr lang="en-US"/>
          </a:p>
        </p:txBody>
      </p:sp>
    </p:spTree>
    <p:extLst>
      <p:ext uri="{BB962C8B-B14F-4D97-AF65-F5344CB8AC3E}">
        <p14:creationId xmlns:p14="http://schemas.microsoft.com/office/powerpoint/2010/main" val="134739088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E82D2-CA22-7316-6520-359AF86D02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3C2D15-D871-CE32-D23B-6409013CF3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552107-1F50-9464-A8B1-8C682C81486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6279EA7-17CA-EE00-9FAC-0845AA301A3B}"/>
              </a:ext>
            </a:extLst>
          </p:cNvPr>
          <p:cNvSpPr>
            <a:spLocks noGrp="1"/>
          </p:cNvSpPr>
          <p:nvPr>
            <p:ph type="sldNum" sz="quarter" idx="5"/>
          </p:nvPr>
        </p:nvSpPr>
        <p:spPr/>
        <p:txBody>
          <a:bodyPr/>
          <a:lstStyle/>
          <a:p>
            <a:fld id="{9C2EF98E-B6FF-4B4C-B348-1EB5D4EBDBF3}" type="slidenum">
              <a:rPr lang="en-US" smtClean="0"/>
              <a:t>80</a:t>
            </a:fld>
            <a:endParaRPr lang="en-US"/>
          </a:p>
        </p:txBody>
      </p:sp>
    </p:spTree>
    <p:extLst>
      <p:ext uri="{BB962C8B-B14F-4D97-AF65-F5344CB8AC3E}">
        <p14:creationId xmlns:p14="http://schemas.microsoft.com/office/powerpoint/2010/main" val="4171106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57AF6-3780-6010-60D6-9AC13FCE3B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3093D6-A532-A306-2E1D-4DC88B91DF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395F5F-09E4-DE31-E4A9-F15CA657C5E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269372D-060C-3807-CCF6-598D4A0F1B68}"/>
              </a:ext>
            </a:extLst>
          </p:cNvPr>
          <p:cNvSpPr>
            <a:spLocks noGrp="1"/>
          </p:cNvSpPr>
          <p:nvPr>
            <p:ph type="sldNum" sz="quarter" idx="5"/>
          </p:nvPr>
        </p:nvSpPr>
        <p:spPr/>
        <p:txBody>
          <a:bodyPr/>
          <a:lstStyle/>
          <a:p>
            <a:fld id="{9C2EF98E-B6FF-4B4C-B348-1EB5D4EBDBF3}" type="slidenum">
              <a:rPr lang="en-US" smtClean="0"/>
              <a:t>8</a:t>
            </a:fld>
            <a:endParaRPr lang="en-US"/>
          </a:p>
        </p:txBody>
      </p:sp>
    </p:spTree>
    <p:extLst>
      <p:ext uri="{BB962C8B-B14F-4D97-AF65-F5344CB8AC3E}">
        <p14:creationId xmlns:p14="http://schemas.microsoft.com/office/powerpoint/2010/main" val="280251383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EA82F-E965-7970-D031-326D86EE64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E15A57-E43A-BFC2-C655-A61D07E524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22822D-015E-9EFA-29C3-68097B99C52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555F9B9-897D-3570-1D51-23FFD8E38BFA}"/>
              </a:ext>
            </a:extLst>
          </p:cNvPr>
          <p:cNvSpPr>
            <a:spLocks noGrp="1"/>
          </p:cNvSpPr>
          <p:nvPr>
            <p:ph type="sldNum" sz="quarter" idx="5"/>
          </p:nvPr>
        </p:nvSpPr>
        <p:spPr/>
        <p:txBody>
          <a:bodyPr/>
          <a:lstStyle/>
          <a:p>
            <a:fld id="{9C2EF98E-B6FF-4B4C-B348-1EB5D4EBDBF3}" type="slidenum">
              <a:rPr lang="en-US" smtClean="0"/>
              <a:t>81</a:t>
            </a:fld>
            <a:endParaRPr lang="en-US"/>
          </a:p>
        </p:txBody>
      </p:sp>
    </p:spTree>
    <p:extLst>
      <p:ext uri="{BB962C8B-B14F-4D97-AF65-F5344CB8AC3E}">
        <p14:creationId xmlns:p14="http://schemas.microsoft.com/office/powerpoint/2010/main" val="206014695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A4EB5-2DC7-3F78-9877-DEBFEA99FE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418BBB-7EA7-CDA1-D46C-4582E9A84A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D5FCB8-E8E2-B1C1-D36B-F4F83FCB0D6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3941F58-0B1D-B54E-53E3-8555D61D1809}"/>
              </a:ext>
            </a:extLst>
          </p:cNvPr>
          <p:cNvSpPr>
            <a:spLocks noGrp="1"/>
          </p:cNvSpPr>
          <p:nvPr>
            <p:ph type="sldNum" sz="quarter" idx="5"/>
          </p:nvPr>
        </p:nvSpPr>
        <p:spPr/>
        <p:txBody>
          <a:bodyPr/>
          <a:lstStyle/>
          <a:p>
            <a:fld id="{9C2EF98E-B6FF-4B4C-B348-1EB5D4EBDBF3}" type="slidenum">
              <a:rPr lang="en-US" smtClean="0"/>
              <a:t>82</a:t>
            </a:fld>
            <a:endParaRPr lang="en-US"/>
          </a:p>
        </p:txBody>
      </p:sp>
    </p:spTree>
    <p:extLst>
      <p:ext uri="{BB962C8B-B14F-4D97-AF65-F5344CB8AC3E}">
        <p14:creationId xmlns:p14="http://schemas.microsoft.com/office/powerpoint/2010/main" val="368358288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79A7C-7048-9706-4BC1-EF83B487DA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C72D43-1FC1-B2E6-BA29-72BB34FD70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5DE305-C851-5B3C-21FC-A284CDD24AC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C195BB0-258B-574D-BDC4-F62C98D8B77D}"/>
              </a:ext>
            </a:extLst>
          </p:cNvPr>
          <p:cNvSpPr>
            <a:spLocks noGrp="1"/>
          </p:cNvSpPr>
          <p:nvPr>
            <p:ph type="sldNum" sz="quarter" idx="5"/>
          </p:nvPr>
        </p:nvSpPr>
        <p:spPr/>
        <p:txBody>
          <a:bodyPr/>
          <a:lstStyle/>
          <a:p>
            <a:fld id="{9C2EF98E-B6FF-4B4C-B348-1EB5D4EBDBF3}" type="slidenum">
              <a:rPr lang="en-US" smtClean="0"/>
              <a:t>83</a:t>
            </a:fld>
            <a:endParaRPr lang="en-US"/>
          </a:p>
        </p:txBody>
      </p:sp>
    </p:spTree>
    <p:extLst>
      <p:ext uri="{BB962C8B-B14F-4D97-AF65-F5344CB8AC3E}">
        <p14:creationId xmlns:p14="http://schemas.microsoft.com/office/powerpoint/2010/main" val="183601633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7E00BB-AE60-5A01-EF81-951C58A9D5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B6D358-3492-55ED-68E3-7CA7F28E2B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8B55B2-2851-2E1D-13E5-2CCA2A5FB8E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32F8A66-8239-9FBB-E4D2-8BAF1EDBE681}"/>
              </a:ext>
            </a:extLst>
          </p:cNvPr>
          <p:cNvSpPr>
            <a:spLocks noGrp="1"/>
          </p:cNvSpPr>
          <p:nvPr>
            <p:ph type="sldNum" sz="quarter" idx="5"/>
          </p:nvPr>
        </p:nvSpPr>
        <p:spPr/>
        <p:txBody>
          <a:bodyPr/>
          <a:lstStyle/>
          <a:p>
            <a:fld id="{9C2EF98E-B6FF-4B4C-B348-1EB5D4EBDBF3}" type="slidenum">
              <a:rPr lang="en-US" smtClean="0"/>
              <a:t>84</a:t>
            </a:fld>
            <a:endParaRPr lang="en-US"/>
          </a:p>
        </p:txBody>
      </p:sp>
    </p:spTree>
    <p:extLst>
      <p:ext uri="{BB962C8B-B14F-4D97-AF65-F5344CB8AC3E}">
        <p14:creationId xmlns:p14="http://schemas.microsoft.com/office/powerpoint/2010/main" val="37796586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39447-FB93-550D-58DF-56D8D599A2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DCC640-97AB-42A1-2C08-B83F2F82A8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68B0B2-710D-A69D-02D3-3CC6CBDC353B}"/>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68F5E232-FEDE-E0AD-F42B-1860DE60A724}"/>
              </a:ext>
            </a:extLst>
          </p:cNvPr>
          <p:cNvSpPr>
            <a:spLocks noGrp="1"/>
          </p:cNvSpPr>
          <p:nvPr>
            <p:ph type="sldNum" sz="quarter" idx="5"/>
          </p:nvPr>
        </p:nvSpPr>
        <p:spPr/>
        <p:txBody>
          <a:bodyPr/>
          <a:lstStyle/>
          <a:p>
            <a:fld id="{9C2EF98E-B6FF-4B4C-B348-1EB5D4EBDBF3}" type="slidenum">
              <a:rPr lang="en-US" smtClean="0"/>
              <a:t>85</a:t>
            </a:fld>
            <a:endParaRPr lang="en-US"/>
          </a:p>
        </p:txBody>
      </p:sp>
    </p:spTree>
    <p:extLst>
      <p:ext uri="{BB962C8B-B14F-4D97-AF65-F5344CB8AC3E}">
        <p14:creationId xmlns:p14="http://schemas.microsoft.com/office/powerpoint/2010/main" val="371865189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6EFC41-9FBC-EB68-F16C-4442ACAE2C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33F9A3-3D58-E7AC-B942-D932901A49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E15443-05F0-EF96-38B7-A5532A39DB7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2C1A300-532D-6268-388A-48E671DF450D}"/>
              </a:ext>
            </a:extLst>
          </p:cNvPr>
          <p:cNvSpPr>
            <a:spLocks noGrp="1"/>
          </p:cNvSpPr>
          <p:nvPr>
            <p:ph type="sldNum" sz="quarter" idx="5"/>
          </p:nvPr>
        </p:nvSpPr>
        <p:spPr/>
        <p:txBody>
          <a:bodyPr/>
          <a:lstStyle/>
          <a:p>
            <a:fld id="{9C2EF98E-B6FF-4B4C-B348-1EB5D4EBDBF3}" type="slidenum">
              <a:rPr lang="en-US" smtClean="0"/>
              <a:t>86</a:t>
            </a:fld>
            <a:endParaRPr lang="en-US"/>
          </a:p>
        </p:txBody>
      </p:sp>
    </p:spTree>
    <p:extLst>
      <p:ext uri="{BB962C8B-B14F-4D97-AF65-F5344CB8AC3E}">
        <p14:creationId xmlns:p14="http://schemas.microsoft.com/office/powerpoint/2010/main" val="4074669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2F5A1-6DEC-D2A6-7691-BA80E42805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BA58C0-5D47-CC3F-0D39-D16D58C7A6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1E2BE3-403F-DA09-D0B8-245399A72A6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CED6ECB-B6EB-8B62-24C4-17FFB7F7AA80}"/>
              </a:ext>
            </a:extLst>
          </p:cNvPr>
          <p:cNvSpPr>
            <a:spLocks noGrp="1"/>
          </p:cNvSpPr>
          <p:nvPr>
            <p:ph type="sldNum" sz="quarter" idx="5"/>
          </p:nvPr>
        </p:nvSpPr>
        <p:spPr/>
        <p:txBody>
          <a:bodyPr/>
          <a:lstStyle/>
          <a:p>
            <a:fld id="{9C2EF98E-B6FF-4B4C-B348-1EB5D4EBDBF3}" type="slidenum">
              <a:rPr lang="en-US" smtClean="0"/>
              <a:t>87</a:t>
            </a:fld>
            <a:endParaRPr lang="en-US"/>
          </a:p>
        </p:txBody>
      </p:sp>
    </p:spTree>
    <p:extLst>
      <p:ext uri="{BB962C8B-B14F-4D97-AF65-F5344CB8AC3E}">
        <p14:creationId xmlns:p14="http://schemas.microsoft.com/office/powerpoint/2010/main" val="320240410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86B919-FA9F-26A1-8F73-B3EA1BC9A0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96A3B6-9A93-9296-D3E3-C2DEE2686E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0C204A-EBD1-DC9F-A142-495D7F24CA3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3CEC7D3-AAE2-F507-4376-86DF857210D2}"/>
              </a:ext>
            </a:extLst>
          </p:cNvPr>
          <p:cNvSpPr>
            <a:spLocks noGrp="1"/>
          </p:cNvSpPr>
          <p:nvPr>
            <p:ph type="sldNum" sz="quarter" idx="5"/>
          </p:nvPr>
        </p:nvSpPr>
        <p:spPr/>
        <p:txBody>
          <a:bodyPr/>
          <a:lstStyle/>
          <a:p>
            <a:fld id="{9C2EF98E-B6FF-4B4C-B348-1EB5D4EBDBF3}" type="slidenum">
              <a:rPr lang="en-US" smtClean="0"/>
              <a:t>88</a:t>
            </a:fld>
            <a:endParaRPr lang="en-US"/>
          </a:p>
        </p:txBody>
      </p:sp>
    </p:spTree>
    <p:extLst>
      <p:ext uri="{BB962C8B-B14F-4D97-AF65-F5344CB8AC3E}">
        <p14:creationId xmlns:p14="http://schemas.microsoft.com/office/powerpoint/2010/main" val="225687904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B3C54D-350B-656D-ED9B-B316915987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23A58F-686A-DD77-FBB5-662239152A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7651AB-EC71-61E9-C5AB-E9A27A95E88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BAEC10E-AA64-560F-FABF-6501971A3451}"/>
              </a:ext>
            </a:extLst>
          </p:cNvPr>
          <p:cNvSpPr>
            <a:spLocks noGrp="1"/>
          </p:cNvSpPr>
          <p:nvPr>
            <p:ph type="sldNum" sz="quarter" idx="5"/>
          </p:nvPr>
        </p:nvSpPr>
        <p:spPr/>
        <p:txBody>
          <a:bodyPr/>
          <a:lstStyle/>
          <a:p>
            <a:fld id="{9C2EF98E-B6FF-4B4C-B348-1EB5D4EBDBF3}" type="slidenum">
              <a:rPr lang="en-US" smtClean="0"/>
              <a:t>89</a:t>
            </a:fld>
            <a:endParaRPr lang="en-US"/>
          </a:p>
        </p:txBody>
      </p:sp>
    </p:spTree>
    <p:extLst>
      <p:ext uri="{BB962C8B-B14F-4D97-AF65-F5344CB8AC3E}">
        <p14:creationId xmlns:p14="http://schemas.microsoft.com/office/powerpoint/2010/main" val="269166057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6FE37-7225-8865-77CD-0BC376A8F2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42F58A-3366-191E-BBDA-661CC8D29C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8E323E-42FA-42C9-603B-66B035F0155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7A560CE-A973-9643-F744-BD96F6709769}"/>
              </a:ext>
            </a:extLst>
          </p:cNvPr>
          <p:cNvSpPr>
            <a:spLocks noGrp="1"/>
          </p:cNvSpPr>
          <p:nvPr>
            <p:ph type="sldNum" sz="quarter" idx="5"/>
          </p:nvPr>
        </p:nvSpPr>
        <p:spPr/>
        <p:txBody>
          <a:bodyPr/>
          <a:lstStyle/>
          <a:p>
            <a:fld id="{9C2EF98E-B6FF-4B4C-B348-1EB5D4EBDBF3}" type="slidenum">
              <a:rPr lang="en-US" smtClean="0"/>
              <a:t>90</a:t>
            </a:fld>
            <a:endParaRPr lang="en-US"/>
          </a:p>
        </p:txBody>
      </p:sp>
    </p:spTree>
    <p:extLst>
      <p:ext uri="{BB962C8B-B14F-4D97-AF65-F5344CB8AC3E}">
        <p14:creationId xmlns:p14="http://schemas.microsoft.com/office/powerpoint/2010/main" val="21419882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6FF293-E9DF-073B-6DFF-3A6F01DAEE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01B68D-0A4A-4D17-DC1B-0BD6B2BE67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1D2E60-A65D-2716-9DD8-B499192619D6}"/>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DB729943-022C-CBAB-3B24-0A63426C87E7}"/>
              </a:ext>
            </a:extLst>
          </p:cNvPr>
          <p:cNvSpPr>
            <a:spLocks noGrp="1"/>
          </p:cNvSpPr>
          <p:nvPr>
            <p:ph type="sldNum" sz="quarter" idx="5"/>
          </p:nvPr>
        </p:nvSpPr>
        <p:spPr/>
        <p:txBody>
          <a:bodyPr/>
          <a:lstStyle/>
          <a:p>
            <a:fld id="{9C2EF98E-B6FF-4B4C-B348-1EB5D4EBDBF3}" type="slidenum">
              <a:rPr lang="en-US" smtClean="0"/>
              <a:t>9</a:t>
            </a:fld>
            <a:endParaRPr lang="en-US"/>
          </a:p>
        </p:txBody>
      </p:sp>
    </p:spTree>
    <p:extLst>
      <p:ext uri="{BB962C8B-B14F-4D97-AF65-F5344CB8AC3E}">
        <p14:creationId xmlns:p14="http://schemas.microsoft.com/office/powerpoint/2010/main" val="180350099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EEBC1C-6A2B-F772-698A-A3042F59E3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1C05AC-B0C4-FECA-0977-D0F62A18D1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DEE485-1CD2-5BF0-49F8-FFC0D9C3951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09E9F38-C154-10DC-6F3D-2ABD65DA18F0}"/>
              </a:ext>
            </a:extLst>
          </p:cNvPr>
          <p:cNvSpPr>
            <a:spLocks noGrp="1"/>
          </p:cNvSpPr>
          <p:nvPr>
            <p:ph type="sldNum" sz="quarter" idx="5"/>
          </p:nvPr>
        </p:nvSpPr>
        <p:spPr/>
        <p:txBody>
          <a:bodyPr/>
          <a:lstStyle/>
          <a:p>
            <a:fld id="{9C2EF98E-B6FF-4B4C-B348-1EB5D4EBDBF3}" type="slidenum">
              <a:rPr lang="en-US" smtClean="0"/>
              <a:t>91</a:t>
            </a:fld>
            <a:endParaRPr lang="en-US"/>
          </a:p>
        </p:txBody>
      </p:sp>
    </p:spTree>
    <p:extLst>
      <p:ext uri="{BB962C8B-B14F-4D97-AF65-F5344CB8AC3E}">
        <p14:creationId xmlns:p14="http://schemas.microsoft.com/office/powerpoint/2010/main" val="416423313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E8398-A313-8AF1-05CC-BA5C69DB68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0C413B-7DD6-BB1E-0A44-19DCC98ADF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D391BA-C405-421E-5023-ED87961CDFE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3F318CB-DD7F-4D7C-FEB2-E62DE474FA14}"/>
              </a:ext>
            </a:extLst>
          </p:cNvPr>
          <p:cNvSpPr>
            <a:spLocks noGrp="1"/>
          </p:cNvSpPr>
          <p:nvPr>
            <p:ph type="sldNum" sz="quarter" idx="5"/>
          </p:nvPr>
        </p:nvSpPr>
        <p:spPr/>
        <p:txBody>
          <a:bodyPr/>
          <a:lstStyle/>
          <a:p>
            <a:fld id="{9C2EF98E-B6FF-4B4C-B348-1EB5D4EBDBF3}" type="slidenum">
              <a:rPr lang="en-US" smtClean="0"/>
              <a:t>92</a:t>
            </a:fld>
            <a:endParaRPr lang="en-US"/>
          </a:p>
        </p:txBody>
      </p:sp>
    </p:spTree>
    <p:extLst>
      <p:ext uri="{BB962C8B-B14F-4D97-AF65-F5344CB8AC3E}">
        <p14:creationId xmlns:p14="http://schemas.microsoft.com/office/powerpoint/2010/main" val="1889952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DF08A-7C3E-68A1-7DC9-688E65A185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488817-75CD-2E9D-A6E5-D60602EA10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A1CCBE-E868-045B-9F97-DD69B3A0B848}"/>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1231CBBF-62F6-D7B0-850D-D46C8CF05655}"/>
              </a:ext>
            </a:extLst>
          </p:cNvPr>
          <p:cNvSpPr>
            <a:spLocks noGrp="1"/>
          </p:cNvSpPr>
          <p:nvPr>
            <p:ph type="sldNum" sz="quarter" idx="5"/>
          </p:nvPr>
        </p:nvSpPr>
        <p:spPr/>
        <p:txBody>
          <a:bodyPr/>
          <a:lstStyle/>
          <a:p>
            <a:fld id="{9C2EF98E-B6FF-4B4C-B348-1EB5D4EBDBF3}" type="slidenum">
              <a:rPr lang="en-US" smtClean="0"/>
              <a:t>93</a:t>
            </a:fld>
            <a:endParaRPr lang="en-US"/>
          </a:p>
        </p:txBody>
      </p:sp>
    </p:spTree>
    <p:extLst>
      <p:ext uri="{BB962C8B-B14F-4D97-AF65-F5344CB8AC3E}">
        <p14:creationId xmlns:p14="http://schemas.microsoft.com/office/powerpoint/2010/main" val="118523024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33B148-49B7-AE2F-9AB7-232AB905C5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B84CD2-5596-9AD2-8989-4B4A82BE58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F0B46C-CA8D-1ED6-4509-F1DB8D824E7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7518042-F000-8321-FDD3-923544A5244F}"/>
              </a:ext>
            </a:extLst>
          </p:cNvPr>
          <p:cNvSpPr>
            <a:spLocks noGrp="1"/>
          </p:cNvSpPr>
          <p:nvPr>
            <p:ph type="sldNum" sz="quarter" idx="5"/>
          </p:nvPr>
        </p:nvSpPr>
        <p:spPr/>
        <p:txBody>
          <a:bodyPr/>
          <a:lstStyle/>
          <a:p>
            <a:fld id="{9C2EF98E-B6FF-4B4C-B348-1EB5D4EBDBF3}" type="slidenum">
              <a:rPr lang="en-US" smtClean="0"/>
              <a:t>94</a:t>
            </a:fld>
            <a:endParaRPr lang="en-US"/>
          </a:p>
        </p:txBody>
      </p:sp>
    </p:spTree>
    <p:extLst>
      <p:ext uri="{BB962C8B-B14F-4D97-AF65-F5344CB8AC3E}">
        <p14:creationId xmlns:p14="http://schemas.microsoft.com/office/powerpoint/2010/main" val="252002893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B90CAA-31BA-0A9D-84F3-41A7C71218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674886-2362-77B9-8F01-2AEE7FB276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39DEC1-ABB4-D328-A92F-7DF54A66A42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3393088-E010-A948-31CF-099B01815A12}"/>
              </a:ext>
            </a:extLst>
          </p:cNvPr>
          <p:cNvSpPr>
            <a:spLocks noGrp="1"/>
          </p:cNvSpPr>
          <p:nvPr>
            <p:ph type="sldNum" sz="quarter" idx="5"/>
          </p:nvPr>
        </p:nvSpPr>
        <p:spPr/>
        <p:txBody>
          <a:bodyPr/>
          <a:lstStyle/>
          <a:p>
            <a:fld id="{9C2EF98E-B6FF-4B4C-B348-1EB5D4EBDBF3}" type="slidenum">
              <a:rPr lang="en-US" smtClean="0"/>
              <a:t>95</a:t>
            </a:fld>
            <a:endParaRPr lang="en-US"/>
          </a:p>
        </p:txBody>
      </p:sp>
    </p:spTree>
    <p:extLst>
      <p:ext uri="{BB962C8B-B14F-4D97-AF65-F5344CB8AC3E}">
        <p14:creationId xmlns:p14="http://schemas.microsoft.com/office/powerpoint/2010/main" val="32609020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814877-3AB7-C76E-2366-C91E63AF7E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FFAB61-B8B1-55B6-F394-DC0A81E498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46B21A-C29D-FC7A-39DE-62163D520D8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6D1D4C6-D503-530D-6D8A-3ED0714D090B}"/>
              </a:ext>
            </a:extLst>
          </p:cNvPr>
          <p:cNvSpPr>
            <a:spLocks noGrp="1"/>
          </p:cNvSpPr>
          <p:nvPr>
            <p:ph type="sldNum" sz="quarter" idx="5"/>
          </p:nvPr>
        </p:nvSpPr>
        <p:spPr/>
        <p:txBody>
          <a:bodyPr/>
          <a:lstStyle/>
          <a:p>
            <a:fld id="{9C2EF98E-B6FF-4B4C-B348-1EB5D4EBDBF3}" type="slidenum">
              <a:rPr lang="en-US" smtClean="0"/>
              <a:t>96</a:t>
            </a:fld>
            <a:endParaRPr lang="en-US"/>
          </a:p>
        </p:txBody>
      </p:sp>
    </p:spTree>
    <p:extLst>
      <p:ext uri="{BB962C8B-B14F-4D97-AF65-F5344CB8AC3E}">
        <p14:creationId xmlns:p14="http://schemas.microsoft.com/office/powerpoint/2010/main" val="419576567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5AF92-455A-517E-A6A5-E5E69368F8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AA60E3-6218-600B-9278-DDC2CB9ACD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B26B48-5473-C242-0BFB-5A99981C37A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065621F-E865-CB6B-CF4C-DE0B904506DB}"/>
              </a:ext>
            </a:extLst>
          </p:cNvPr>
          <p:cNvSpPr>
            <a:spLocks noGrp="1"/>
          </p:cNvSpPr>
          <p:nvPr>
            <p:ph type="sldNum" sz="quarter" idx="5"/>
          </p:nvPr>
        </p:nvSpPr>
        <p:spPr/>
        <p:txBody>
          <a:bodyPr/>
          <a:lstStyle/>
          <a:p>
            <a:fld id="{9C2EF98E-B6FF-4B4C-B348-1EB5D4EBDBF3}" type="slidenum">
              <a:rPr lang="en-US" smtClean="0"/>
              <a:t>97</a:t>
            </a:fld>
            <a:endParaRPr lang="en-US"/>
          </a:p>
        </p:txBody>
      </p:sp>
    </p:spTree>
    <p:extLst>
      <p:ext uri="{BB962C8B-B14F-4D97-AF65-F5344CB8AC3E}">
        <p14:creationId xmlns:p14="http://schemas.microsoft.com/office/powerpoint/2010/main" val="154266171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0ED4CD-EA16-5C95-493D-F079520CA3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DC13B3-3849-9560-55B9-009EDA3D61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E0CE12-76E5-EC7E-A313-AD790B3A163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3D80560-6A52-82EB-550B-B62CB5BA6359}"/>
              </a:ext>
            </a:extLst>
          </p:cNvPr>
          <p:cNvSpPr>
            <a:spLocks noGrp="1"/>
          </p:cNvSpPr>
          <p:nvPr>
            <p:ph type="sldNum" sz="quarter" idx="5"/>
          </p:nvPr>
        </p:nvSpPr>
        <p:spPr/>
        <p:txBody>
          <a:bodyPr/>
          <a:lstStyle/>
          <a:p>
            <a:fld id="{9C2EF98E-B6FF-4B4C-B348-1EB5D4EBDBF3}" type="slidenum">
              <a:rPr lang="en-US" smtClean="0"/>
              <a:t>98</a:t>
            </a:fld>
            <a:endParaRPr lang="en-US"/>
          </a:p>
        </p:txBody>
      </p:sp>
    </p:spTree>
    <p:extLst>
      <p:ext uri="{BB962C8B-B14F-4D97-AF65-F5344CB8AC3E}">
        <p14:creationId xmlns:p14="http://schemas.microsoft.com/office/powerpoint/2010/main" val="115438068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7F8DCA-A824-FD9C-3750-35F6AB2D5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2D618C-FD69-D5CA-BCC7-822A289EF2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223EBD-8068-73CD-09F1-0861FCE650D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1D508F4-AFDE-A833-BFB2-D6CB00DEA108}"/>
              </a:ext>
            </a:extLst>
          </p:cNvPr>
          <p:cNvSpPr>
            <a:spLocks noGrp="1"/>
          </p:cNvSpPr>
          <p:nvPr>
            <p:ph type="sldNum" sz="quarter" idx="5"/>
          </p:nvPr>
        </p:nvSpPr>
        <p:spPr/>
        <p:txBody>
          <a:bodyPr/>
          <a:lstStyle/>
          <a:p>
            <a:fld id="{9C2EF98E-B6FF-4B4C-B348-1EB5D4EBDBF3}" type="slidenum">
              <a:rPr lang="en-US" smtClean="0"/>
              <a:t>99</a:t>
            </a:fld>
            <a:endParaRPr lang="en-US"/>
          </a:p>
        </p:txBody>
      </p:sp>
    </p:spTree>
    <p:extLst>
      <p:ext uri="{BB962C8B-B14F-4D97-AF65-F5344CB8AC3E}">
        <p14:creationId xmlns:p14="http://schemas.microsoft.com/office/powerpoint/2010/main" val="192075255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3F019-029B-3BEC-7706-9016051E1F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3EE081-3CED-3735-EA36-08BC2DE9F4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3FD76C-0143-2054-28CA-FF83E5EC7383}"/>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0E00AD77-C49D-1969-17E5-61595800A834}"/>
              </a:ext>
            </a:extLst>
          </p:cNvPr>
          <p:cNvSpPr>
            <a:spLocks noGrp="1"/>
          </p:cNvSpPr>
          <p:nvPr>
            <p:ph type="sldNum" sz="quarter" idx="5"/>
          </p:nvPr>
        </p:nvSpPr>
        <p:spPr/>
        <p:txBody>
          <a:bodyPr/>
          <a:lstStyle/>
          <a:p>
            <a:fld id="{9C2EF98E-B6FF-4B4C-B348-1EB5D4EBDBF3}" type="slidenum">
              <a:rPr lang="en-US" smtClean="0"/>
              <a:t>100</a:t>
            </a:fld>
            <a:endParaRPr lang="en-US"/>
          </a:p>
        </p:txBody>
      </p:sp>
    </p:spTree>
    <p:extLst>
      <p:ext uri="{BB962C8B-B14F-4D97-AF65-F5344CB8AC3E}">
        <p14:creationId xmlns:p14="http://schemas.microsoft.com/office/powerpoint/2010/main" val="19373215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en-SA"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en-SA" sz="1600" b="0" i="0" smtClean="0">
                <a:solidFill>
                  <a:schemeClr val="bg1"/>
                </a:solidFill>
                <a:latin typeface="DIN Next LT Arabic" panose="020B0503020203050203" pitchFamily="34" charset="-78"/>
                <a:cs typeface="DIN Next LT Arabic" panose="020B0503020203050203" pitchFamily="34" charset="-78"/>
              </a:rPr>
              <a:pPr algn="ctr"/>
              <a:t>‹#›</a:t>
            </a:fld>
            <a:endParaRPr lang="en-SA"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97B8F-0A5F-80EB-D5D7-FCEBF28FCE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F4CD495-3DE3-1105-CC39-711D73B514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0594AE3-50F1-1B57-4313-13478566E467}"/>
              </a:ext>
            </a:extLst>
          </p:cNvPr>
          <p:cNvSpPr>
            <a:spLocks noGrp="1"/>
          </p:cNvSpPr>
          <p:nvPr>
            <p:ph type="dt" sz="half" idx="10"/>
          </p:nvPr>
        </p:nvSpPr>
        <p:spPr/>
        <p:txBody>
          <a:bodyPr/>
          <a:lstStyle/>
          <a:p>
            <a:fld id="{D38E35FC-C465-47F7-BE22-668E919D4D53}" type="datetimeFigureOut">
              <a:rPr lang="en-US" smtClean="0"/>
              <a:t>3/15/2026</a:t>
            </a:fld>
            <a:endParaRPr lang="en-US"/>
          </a:p>
        </p:txBody>
      </p:sp>
      <p:sp>
        <p:nvSpPr>
          <p:cNvPr id="5" name="Footer Placeholder 4">
            <a:extLst>
              <a:ext uri="{FF2B5EF4-FFF2-40B4-BE49-F238E27FC236}">
                <a16:creationId xmlns:a16="http://schemas.microsoft.com/office/drawing/2014/main" id="{579B47A2-B5DF-E9FE-8445-107CE1C8EF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349ECA-EC62-A6FE-2849-7B4AE63F4AD4}"/>
              </a:ext>
            </a:extLst>
          </p:cNvPr>
          <p:cNvSpPr>
            <a:spLocks noGrp="1"/>
          </p:cNvSpPr>
          <p:nvPr>
            <p:ph type="sldNum" sz="quarter" idx="12"/>
          </p:nvPr>
        </p:nvSpPr>
        <p:spPr/>
        <p:txBody>
          <a:bodyPr/>
          <a:lstStyle/>
          <a:p>
            <a:fld id="{BB971F20-A6BB-4F15-A400-6631C382F7CE}" type="slidenum">
              <a:rPr lang="en-US" smtClean="0"/>
              <a:t>‹#›</a:t>
            </a:fld>
            <a:endParaRPr lang="en-US"/>
          </a:p>
        </p:txBody>
      </p:sp>
    </p:spTree>
    <p:extLst>
      <p:ext uri="{BB962C8B-B14F-4D97-AF65-F5344CB8AC3E}">
        <p14:creationId xmlns:p14="http://schemas.microsoft.com/office/powerpoint/2010/main" val="7174878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32CE97B9-99A4-2270-9433-FFDCD865B53F}"/>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42157" y="6629186"/>
            <a:ext cx="1563559" cy="228814"/>
          </a:xfrm>
          <a:prstGeom prst="rect">
            <a:avLst/>
          </a:prstGeom>
        </p:spPr>
      </p:pic>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 id="2147483673"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0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75.png"/></Relationships>
</file>

<file path=ppt/slides/_rels/slide10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76.png"/></Relationships>
</file>

<file path=ppt/slides/_rels/slide10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77.png"/></Relationships>
</file>

<file path=ppt/slides/_rels/slide10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78.png"/></Relationships>
</file>

<file path=ppt/slides/_rels/slide10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79.png"/></Relationships>
</file>

<file path=ppt/slides/_rels/slide10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3.gif"/><Relationship Id="rId7" Type="http://schemas.openxmlformats.org/officeDocument/2006/relationships/image" Target="../media/image83.svg"/><Relationship Id="rId12" Type="http://schemas.openxmlformats.org/officeDocument/2006/relationships/image" Target="../media/image88.png"/><Relationship Id="rId2" Type="http://schemas.openxmlformats.org/officeDocument/2006/relationships/notesSlide" Target="../notesSlides/notesSlide105.xml"/><Relationship Id="rId1" Type="http://schemas.openxmlformats.org/officeDocument/2006/relationships/slideLayout" Target="../slideLayouts/slideLayout2.xml"/><Relationship Id="rId6" Type="http://schemas.openxmlformats.org/officeDocument/2006/relationships/image" Target="../media/image82.png"/><Relationship Id="rId11" Type="http://schemas.openxmlformats.org/officeDocument/2006/relationships/image" Target="../media/image87.svg"/><Relationship Id="rId5" Type="http://schemas.openxmlformats.org/officeDocument/2006/relationships/image" Target="../media/image81.svg"/><Relationship Id="rId10" Type="http://schemas.openxmlformats.org/officeDocument/2006/relationships/image" Target="../media/image86.png"/><Relationship Id="rId4" Type="http://schemas.openxmlformats.org/officeDocument/2006/relationships/image" Target="../media/image80.png"/><Relationship Id="rId9" Type="http://schemas.openxmlformats.org/officeDocument/2006/relationships/image" Target="../media/image85.svg"/></Relationships>
</file>

<file path=ppt/slides/_rels/slide10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90.png"/></Relationships>
</file>

<file path=ppt/slides/_rels/slide10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90.png"/></Relationships>
</file>

<file path=ppt/slides/_rels/slide10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91.png"/></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92.png"/></Relationships>
</file>

<file path=ppt/slides/_rels/slide1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93.png"/></Relationships>
</file>

<file path=ppt/slides/_rels/slide1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1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6.xml"/><Relationship Id="rId1" Type="http://schemas.openxmlformats.org/officeDocument/2006/relationships/slideLayout" Target="../slideLayouts/slideLayout2.xml"/><Relationship Id="rId5" Type="http://schemas.openxmlformats.org/officeDocument/2006/relationships/image" Target="../media/image95.png"/><Relationship Id="rId4" Type="http://schemas.openxmlformats.org/officeDocument/2006/relationships/image" Target="../media/image17.png"/></Relationships>
</file>

<file path=ppt/slides/_rels/slide1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7.xml"/><Relationship Id="rId1" Type="http://schemas.openxmlformats.org/officeDocument/2006/relationships/slideLayout" Target="../slideLayouts/slideLayout2.xml"/><Relationship Id="rId5" Type="http://schemas.openxmlformats.org/officeDocument/2006/relationships/image" Target="../media/image96.png"/><Relationship Id="rId4" Type="http://schemas.openxmlformats.org/officeDocument/2006/relationships/image" Target="../media/image17.png"/></Relationships>
</file>

<file path=ppt/slides/_rels/slide1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8.xml"/><Relationship Id="rId1" Type="http://schemas.openxmlformats.org/officeDocument/2006/relationships/slideLayout" Target="../slideLayouts/slideLayout2.xml"/><Relationship Id="rId5" Type="http://schemas.openxmlformats.org/officeDocument/2006/relationships/image" Target="../media/image97.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98.png"/></Relationships>
</file>

<file path=ppt/slides/_rels/slide1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99.png"/></Relationships>
</file>

<file path=ppt/slides/_rels/slide1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2.xml"/><Relationship Id="rId1" Type="http://schemas.openxmlformats.org/officeDocument/2006/relationships/slideLayout" Target="../slideLayouts/slideLayout2.xml"/><Relationship Id="rId6" Type="http://schemas.openxmlformats.org/officeDocument/2006/relationships/image" Target="../media/image17.png"/><Relationship Id="rId5" Type="http://schemas.microsoft.com/office/2007/relationships/hdphoto" Target="../media/hdphoto3.wdp"/><Relationship Id="rId4" Type="http://schemas.openxmlformats.org/officeDocument/2006/relationships/image" Target="../media/image100.png"/></Relationships>
</file>

<file path=ppt/slides/_rels/slide1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3.xml"/><Relationship Id="rId1" Type="http://schemas.openxmlformats.org/officeDocument/2006/relationships/slideLayout" Target="../slideLayouts/slideLayout2.xml"/><Relationship Id="rId6" Type="http://schemas.openxmlformats.org/officeDocument/2006/relationships/image" Target="../media/image17.png"/><Relationship Id="rId5" Type="http://schemas.microsoft.com/office/2007/relationships/hdphoto" Target="../media/hdphoto4.wdp"/><Relationship Id="rId4" Type="http://schemas.openxmlformats.org/officeDocument/2006/relationships/image" Target="../media/image101.png"/></Relationships>
</file>

<file path=ppt/slides/_rels/slide1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4.xml"/><Relationship Id="rId1" Type="http://schemas.openxmlformats.org/officeDocument/2006/relationships/slideLayout" Target="../slideLayouts/slideLayout2.xml"/><Relationship Id="rId6" Type="http://schemas.openxmlformats.org/officeDocument/2006/relationships/image" Target="../media/image17.png"/><Relationship Id="rId5" Type="http://schemas.microsoft.com/office/2007/relationships/hdphoto" Target="../media/hdphoto5.wdp"/><Relationship Id="rId4" Type="http://schemas.openxmlformats.org/officeDocument/2006/relationships/image" Target="../media/image102.png"/></Relationships>
</file>

<file path=ppt/slides/_rels/slide12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5.xml"/><Relationship Id="rId1" Type="http://schemas.openxmlformats.org/officeDocument/2006/relationships/slideLayout" Target="../slideLayouts/slideLayout2.xml"/><Relationship Id="rId6" Type="http://schemas.openxmlformats.org/officeDocument/2006/relationships/image" Target="../media/image17.png"/><Relationship Id="rId5" Type="http://schemas.microsoft.com/office/2007/relationships/hdphoto" Target="../media/hdphoto6.wdp"/><Relationship Id="rId4" Type="http://schemas.openxmlformats.org/officeDocument/2006/relationships/image" Target="../media/image103.png"/></Relationships>
</file>

<file path=ppt/slides/_rels/slide1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12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7.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1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05.png"/></Relationships>
</file>

<file path=ppt/slides/_rels/slide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9.png"/></Relationships>
</file>

<file path=ppt/slides/_rels/slide13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9.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3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image" Target="../media/image106.png"/></Relationships>
</file>

<file path=ppt/slides/_rels/slide1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07.png"/></Relationships>
</file>

<file path=ppt/slides/_rels/slide13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67.png"/></Relationships>
</file>

<file path=ppt/slides/_rels/slide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4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67.png"/></Relationships>
</file>

<file path=ppt/slides/_rels/slide141.xml.rels><?xml version="1.0" encoding="UTF-8" standalone="yes"?>
<Relationships xmlns="http://schemas.openxmlformats.org/package/2006/relationships"><Relationship Id="rId8" Type="http://schemas.openxmlformats.org/officeDocument/2006/relationships/image" Target="../media/image10.gif"/><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14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4.xml"/><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14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4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4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5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5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5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5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1.xml"/><Relationship Id="rId1" Type="http://schemas.openxmlformats.org/officeDocument/2006/relationships/slideLayout" Target="../slideLayouts/slideLayout2.xml"/><Relationship Id="rId5" Type="http://schemas.openxmlformats.org/officeDocument/2006/relationships/image" Target="../media/image108.png"/><Relationship Id="rId4" Type="http://schemas.openxmlformats.org/officeDocument/2006/relationships/image" Target="../media/image17.png"/></Relationships>
</file>

<file path=ppt/slides/_rels/slide15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2.xml"/><Relationship Id="rId1" Type="http://schemas.openxmlformats.org/officeDocument/2006/relationships/slideLayout" Target="../slideLayouts/slideLayout2.xml"/><Relationship Id="rId5" Type="http://schemas.openxmlformats.org/officeDocument/2006/relationships/image" Target="../media/image109.png"/><Relationship Id="rId4" Type="http://schemas.openxmlformats.org/officeDocument/2006/relationships/image" Target="../media/image17.png"/></Relationships>
</file>

<file path=ppt/slides/_rels/slide15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3.xml"/><Relationship Id="rId1" Type="http://schemas.openxmlformats.org/officeDocument/2006/relationships/slideLayout" Target="../slideLayouts/slideLayout2.xml"/><Relationship Id="rId5" Type="http://schemas.openxmlformats.org/officeDocument/2006/relationships/image" Target="../media/image110.png"/><Relationship Id="rId4" Type="http://schemas.openxmlformats.org/officeDocument/2006/relationships/image" Target="../media/image17.png"/></Relationships>
</file>

<file path=ppt/slides/_rels/slide15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4.xml"/><Relationship Id="rId1" Type="http://schemas.openxmlformats.org/officeDocument/2006/relationships/slideLayout" Target="../slideLayouts/slideLayout2.xml"/><Relationship Id="rId5" Type="http://schemas.openxmlformats.org/officeDocument/2006/relationships/image" Target="../media/image110.png"/><Relationship Id="rId4" Type="http://schemas.openxmlformats.org/officeDocument/2006/relationships/image" Target="../media/image17.png"/></Relationships>
</file>

<file path=ppt/slides/_rels/slide15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5.xml"/><Relationship Id="rId1" Type="http://schemas.openxmlformats.org/officeDocument/2006/relationships/slideLayout" Target="../slideLayouts/slideLayout2.xml"/><Relationship Id="rId5" Type="http://schemas.openxmlformats.org/officeDocument/2006/relationships/image" Target="../media/image111.png"/><Relationship Id="rId4" Type="http://schemas.openxmlformats.org/officeDocument/2006/relationships/image" Target="../media/image17.png"/></Relationships>
</file>

<file path=ppt/slides/_rels/slide15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6.xml"/><Relationship Id="rId1" Type="http://schemas.openxmlformats.org/officeDocument/2006/relationships/slideLayout" Target="../slideLayouts/slideLayout2.xml"/><Relationship Id="rId5" Type="http://schemas.openxmlformats.org/officeDocument/2006/relationships/image" Target="../media/image112.png"/><Relationship Id="rId4" Type="http://schemas.openxmlformats.org/officeDocument/2006/relationships/image" Target="../media/image17.png"/></Relationships>
</file>

<file path=ppt/slides/_rels/slide15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72.png"/></Relationships>
</file>

<file path=ppt/slides/_rels/slide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8.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6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3.png"/></Relationships>
</file>

<file path=ppt/slides/_rels/slide16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47.png"/></Relationships>
</file>

<file path=ppt/slides/_rels/slide16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8.png"/></Relationships>
</file>

<file path=ppt/slides/_rels/slide16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2.xml"/><Relationship Id="rId1" Type="http://schemas.openxmlformats.org/officeDocument/2006/relationships/slideLayout" Target="../slideLayouts/slideLayout2.xml"/><Relationship Id="rId5" Type="http://schemas.openxmlformats.org/officeDocument/2006/relationships/image" Target="../media/image114.png"/><Relationship Id="rId4" Type="http://schemas.openxmlformats.org/officeDocument/2006/relationships/image" Target="../media/image17.png"/></Relationships>
</file>

<file path=ppt/slides/_rels/slide16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5.png"/></Relationships>
</file>

<file path=ppt/slides/_rels/slide16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4.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6.png"/></Relationships>
</file>

<file path=ppt/slides/_rels/slide16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6.png"/></Relationships>
</file>

<file path=ppt/slides/_rels/slide16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7.png"/></Relationships>
</file>

<file path=ppt/slides/_rels/slide16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7.png"/></Relationships>
</file>

<file path=ppt/slides/_rels/slide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7.png"/></Relationships>
</file>

<file path=ppt/slides/_rels/slide17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7.png"/></Relationships>
</file>

<file path=ppt/slides/_rels/slide17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8.png"/></Relationships>
</file>

<file path=ppt/slides/_rels/slide17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8.png"/></Relationships>
</file>

<file path=ppt/slides/_rels/slide17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8.png"/></Relationships>
</file>

<file path=ppt/slides/_rels/slide17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8.png"/></Relationships>
</file>

<file path=ppt/slides/_rels/slide17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4.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8.png"/></Relationships>
</file>

<file path=ppt/slides/_rels/slide17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9.png"/></Relationships>
</file>

<file path=ppt/slides/_rels/slide17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9.png"/></Relationships>
</file>

<file path=ppt/slides/_rels/slide17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9.png"/></Relationships>
</file>

<file path=ppt/slides/_rels/slide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9.png"/></Relationships>
</file>

<file path=ppt/slides/_rels/slide18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20.png"/></Relationships>
</file>

<file path=ppt/slides/_rels/slide18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21.png"/></Relationships>
</file>

<file path=ppt/slides/_rels/slide18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22.png"/></Relationships>
</file>

<file path=ppt/slides/_rels/slide18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23.png"/></Relationships>
</file>

<file path=ppt/slides/_rels/slide18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24.png"/></Relationships>
</file>

<file path=ppt/slides/_rels/slide18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4.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24.png"/></Relationships>
</file>

<file path=ppt/slides/_rels/slide18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25.png"/></Relationships>
</file>

<file path=ppt/slides/_rels/slide18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26.png"/></Relationships>
</file>

<file path=ppt/slides/_rels/slide18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27.png"/></Relationships>
</file>

<file path=ppt/slides/_rels/slide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28.png"/></Relationships>
</file>

<file path=ppt/slides/_rels/slide19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29.png"/></Relationships>
</file>

<file path=ppt/slides/_rels/slide19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30.png"/></Relationships>
</file>

<file path=ppt/slides/_rels/slide19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31.png"/></Relationships>
</file>

<file path=ppt/slides/_rels/slide19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32.png"/></Relationships>
</file>

<file path=ppt/slides/_rels/slide19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3.xml"/><Relationship Id="rId1" Type="http://schemas.openxmlformats.org/officeDocument/2006/relationships/slideLayout" Target="../slideLayouts/slideLayout2.xml"/><Relationship Id="rId4" Type="http://schemas.openxmlformats.org/officeDocument/2006/relationships/image" Target="../media/image133.png"/></Relationships>
</file>

<file path=ppt/slides/_rels/slide196.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137.png"/><Relationship Id="rId2" Type="http://schemas.openxmlformats.org/officeDocument/2006/relationships/notesSlide" Target="../notesSlides/notesSlide194.xml"/><Relationship Id="rId1" Type="http://schemas.openxmlformats.org/officeDocument/2006/relationships/slideLayout" Target="../slideLayouts/slideLayout2.xml"/><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image" Target="../media/image134.png"/></Relationships>
</file>

<file path=ppt/slides/_rels/slide19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5.xml"/><Relationship Id="rId1" Type="http://schemas.openxmlformats.org/officeDocument/2006/relationships/slideLayout" Target="../slideLayouts/slideLayout2.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138.png"/></Relationships>
</file>

<file path=ppt/slides/_rels/slide19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6.xml"/><Relationship Id="rId1" Type="http://schemas.openxmlformats.org/officeDocument/2006/relationships/slideLayout" Target="../slideLayouts/slideLayout2.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png"/></Relationships>
</file>

<file path=ppt/slides/_rels/slide19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7.xml"/><Relationship Id="rId1" Type="http://schemas.openxmlformats.org/officeDocument/2006/relationships/slideLayout" Target="../slideLayouts/slideLayout2.xml"/><Relationship Id="rId4" Type="http://schemas.openxmlformats.org/officeDocument/2006/relationships/image" Target="../media/image144.pn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9.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3.gif"/><Relationship Id="rId7" Type="http://schemas.openxmlformats.org/officeDocument/2006/relationships/image" Target="../media/image148.png"/><Relationship Id="rId2" Type="http://schemas.openxmlformats.org/officeDocument/2006/relationships/notesSlide" Target="../notesSlides/notesSlide200.xml"/><Relationship Id="rId1" Type="http://schemas.openxmlformats.org/officeDocument/2006/relationships/slideLayout" Target="../slideLayouts/slideLayout2.xml"/><Relationship Id="rId6" Type="http://schemas.openxmlformats.org/officeDocument/2006/relationships/image" Target="../media/image147.png"/><Relationship Id="rId5" Type="http://schemas.openxmlformats.org/officeDocument/2006/relationships/image" Target="../media/image146.png"/><Relationship Id="rId10" Type="http://schemas.microsoft.com/office/2007/relationships/hdphoto" Target="../media/hdphoto8.wdp"/><Relationship Id="rId4" Type="http://schemas.openxmlformats.org/officeDocument/2006/relationships/image" Target="../media/image145.png"/><Relationship Id="rId9" Type="http://schemas.openxmlformats.org/officeDocument/2006/relationships/image" Target="../media/image149.png"/></Relationships>
</file>

<file path=ppt/slides/_rels/slide20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2.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3.xml"/><Relationship Id="rId1" Type="http://schemas.openxmlformats.org/officeDocument/2006/relationships/slideLayout" Target="../slideLayouts/slideLayout2.xml"/><Relationship Id="rId4" Type="http://schemas.openxmlformats.org/officeDocument/2006/relationships/image" Target="../media/image150.png"/></Relationships>
</file>

<file path=ppt/slides/_rels/slide206.xml.rels><?xml version="1.0" encoding="UTF-8" standalone="yes"?>
<Relationships xmlns="http://schemas.openxmlformats.org/package/2006/relationships"><Relationship Id="rId8" Type="http://schemas.openxmlformats.org/officeDocument/2006/relationships/image" Target="../media/image153.png"/><Relationship Id="rId3" Type="http://schemas.openxmlformats.org/officeDocument/2006/relationships/image" Target="../media/image3.gif"/><Relationship Id="rId7" Type="http://schemas.microsoft.com/office/2007/relationships/hdphoto" Target="../media/hdphoto10.wdp"/><Relationship Id="rId2" Type="http://schemas.openxmlformats.org/officeDocument/2006/relationships/notesSlide" Target="../notesSlides/notesSlide204.xml"/><Relationship Id="rId1" Type="http://schemas.openxmlformats.org/officeDocument/2006/relationships/slideLayout" Target="../slideLayouts/slideLayout2.xml"/><Relationship Id="rId6" Type="http://schemas.openxmlformats.org/officeDocument/2006/relationships/image" Target="../media/image152.png"/><Relationship Id="rId5" Type="http://schemas.microsoft.com/office/2007/relationships/hdphoto" Target="../media/hdphoto9.wdp"/><Relationship Id="rId4" Type="http://schemas.openxmlformats.org/officeDocument/2006/relationships/image" Target="../media/image151.png"/><Relationship Id="rId9" Type="http://schemas.microsoft.com/office/2007/relationships/hdphoto" Target="../media/hdphoto11.wdp"/></Relationships>
</file>

<file path=ppt/slides/_rels/slide20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5.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6.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26.png"/></Relationships>
</file>

<file path=ppt/slides/_rels/slide2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8.xml"/><Relationship Id="rId1" Type="http://schemas.openxmlformats.org/officeDocument/2006/relationships/slideLayout" Target="../slideLayouts/slideLayout2.xml"/><Relationship Id="rId4" Type="http://schemas.openxmlformats.org/officeDocument/2006/relationships/image" Target="../media/image154.png"/></Relationships>
</file>

<file path=ppt/slides/_rels/slide2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9.xml"/><Relationship Id="rId1" Type="http://schemas.openxmlformats.org/officeDocument/2006/relationships/slideLayout" Target="../slideLayouts/slideLayout2.xml"/><Relationship Id="rId4" Type="http://schemas.openxmlformats.org/officeDocument/2006/relationships/image" Target="../media/image155.png"/></Relationships>
</file>

<file path=ppt/slides/_rels/slide2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56.png"/></Relationships>
</file>

<file path=ppt/slides/_rels/slide2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57.png"/></Relationships>
</file>

<file path=ppt/slides/_rels/slide2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57.png"/></Relationships>
</file>

<file path=ppt/slides/_rels/slide2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57.png"/></Relationships>
</file>

<file path=ppt/slides/_rels/slide2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4.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58.png"/></Relationships>
</file>

<file path=ppt/slides/_rels/slide2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59.png"/></Relationships>
</file>

<file path=ppt/slides/_rels/slide2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59.png"/></Relationships>
</file>

<file path=ppt/slides/_rels/slide2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27.png"/></Relationships>
</file>

<file path=ppt/slides/_rels/slide2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8.xml"/><Relationship Id="rId1" Type="http://schemas.openxmlformats.org/officeDocument/2006/relationships/slideLayout" Target="../slideLayouts/slideLayout2.xml"/><Relationship Id="rId6" Type="http://schemas.openxmlformats.org/officeDocument/2006/relationships/image" Target="../media/image162.png"/><Relationship Id="rId5" Type="http://schemas.openxmlformats.org/officeDocument/2006/relationships/image" Target="../media/image161.png"/><Relationship Id="rId4" Type="http://schemas.openxmlformats.org/officeDocument/2006/relationships/image" Target="../media/image160.png"/></Relationships>
</file>

<file path=ppt/slides/_rels/slide2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9.xml"/><Relationship Id="rId1" Type="http://schemas.openxmlformats.org/officeDocument/2006/relationships/slideLayout" Target="../slideLayouts/slideLayout2.xml"/><Relationship Id="rId4" Type="http://schemas.openxmlformats.org/officeDocument/2006/relationships/image" Target="../media/image163.png"/></Relationships>
</file>

<file path=ppt/slides/_rels/slide2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0.xml"/><Relationship Id="rId1" Type="http://schemas.openxmlformats.org/officeDocument/2006/relationships/slideLayout" Target="../slideLayouts/slideLayout2.xml"/><Relationship Id="rId4" Type="http://schemas.openxmlformats.org/officeDocument/2006/relationships/image" Target="../media/image164.png"/></Relationships>
</file>

<file path=ppt/slides/_rels/slide2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1.xml"/><Relationship Id="rId1" Type="http://schemas.openxmlformats.org/officeDocument/2006/relationships/slideLayout" Target="../slideLayouts/slideLayout2.xml"/><Relationship Id="rId4" Type="http://schemas.openxmlformats.org/officeDocument/2006/relationships/image" Target="../media/image165.png"/></Relationships>
</file>

<file path=ppt/slides/_rels/slide2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2.xml"/><Relationship Id="rId1" Type="http://schemas.openxmlformats.org/officeDocument/2006/relationships/slideLayout" Target="../slideLayouts/slideLayout2.xml"/><Relationship Id="rId4" Type="http://schemas.openxmlformats.org/officeDocument/2006/relationships/image" Target="../media/image166.png"/></Relationships>
</file>

<file path=ppt/slides/_rels/slide2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3.xml"/><Relationship Id="rId1" Type="http://schemas.openxmlformats.org/officeDocument/2006/relationships/slideLayout" Target="../slideLayouts/slideLayout2.xml"/><Relationship Id="rId4" Type="http://schemas.openxmlformats.org/officeDocument/2006/relationships/image" Target="../media/image167.png"/></Relationships>
</file>

<file path=ppt/slides/_rels/slide22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4.xml"/><Relationship Id="rId1" Type="http://schemas.openxmlformats.org/officeDocument/2006/relationships/slideLayout" Target="../slideLayouts/slideLayout2.xml"/><Relationship Id="rId4" Type="http://schemas.openxmlformats.org/officeDocument/2006/relationships/image" Target="../media/image168.png"/></Relationships>
</file>

<file path=ppt/slides/_rels/slide2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5.xml"/><Relationship Id="rId1" Type="http://schemas.openxmlformats.org/officeDocument/2006/relationships/slideLayout" Target="../slideLayouts/slideLayout2.xml"/><Relationship Id="rId4" Type="http://schemas.openxmlformats.org/officeDocument/2006/relationships/image" Target="../media/image169.png"/></Relationships>
</file>

<file path=ppt/slides/_rels/slide22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6.xml"/><Relationship Id="rId1" Type="http://schemas.openxmlformats.org/officeDocument/2006/relationships/slideLayout" Target="../slideLayouts/slideLayout2.xml"/><Relationship Id="rId4" Type="http://schemas.openxmlformats.org/officeDocument/2006/relationships/image" Target="../media/image170.png"/></Relationships>
</file>

<file path=ppt/slides/_rels/slide2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7.xml"/><Relationship Id="rId1" Type="http://schemas.openxmlformats.org/officeDocument/2006/relationships/slideLayout" Target="../slideLayouts/slideLayout2.xml"/><Relationship Id="rId4" Type="http://schemas.openxmlformats.org/officeDocument/2006/relationships/image" Target="../media/image171.png"/></Relationships>
</file>

<file path=ppt/slides/_rels/slide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28.png"/></Relationships>
</file>

<file path=ppt/slides/_rels/slide23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8.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3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9.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0.xml"/><Relationship Id="rId1" Type="http://schemas.openxmlformats.org/officeDocument/2006/relationships/slideLayout" Target="../slideLayouts/slideLayout2.xml"/><Relationship Id="rId4" Type="http://schemas.openxmlformats.org/officeDocument/2006/relationships/image" Target="../media/image172.png"/></Relationships>
</file>

<file path=ppt/slides/_rels/slide23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1.xml"/><Relationship Id="rId1" Type="http://schemas.openxmlformats.org/officeDocument/2006/relationships/slideLayout" Target="../slideLayouts/slideLayout2.xml"/><Relationship Id="rId4" Type="http://schemas.openxmlformats.org/officeDocument/2006/relationships/image" Target="../media/image173.png"/></Relationships>
</file>

<file path=ppt/slides/_rels/slide23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2.xml"/><Relationship Id="rId1" Type="http://schemas.openxmlformats.org/officeDocument/2006/relationships/slideLayout" Target="../slideLayouts/slideLayout2.xml"/><Relationship Id="rId4" Type="http://schemas.openxmlformats.org/officeDocument/2006/relationships/image" Target="../media/image173.png"/></Relationships>
</file>

<file path=ppt/slides/_rels/slide23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3.xml"/><Relationship Id="rId1" Type="http://schemas.openxmlformats.org/officeDocument/2006/relationships/slideLayout" Target="../slideLayouts/slideLayout2.xml"/><Relationship Id="rId4" Type="http://schemas.openxmlformats.org/officeDocument/2006/relationships/image" Target="../media/image173.png"/></Relationships>
</file>

<file path=ppt/slides/_rels/slide23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4.xml"/><Relationship Id="rId1" Type="http://schemas.openxmlformats.org/officeDocument/2006/relationships/slideLayout" Target="../slideLayouts/slideLayout2.xml"/><Relationship Id="rId4" Type="http://schemas.openxmlformats.org/officeDocument/2006/relationships/image" Target="../media/image174.png"/></Relationships>
</file>

<file path=ppt/slides/_rels/slide23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5.xml"/><Relationship Id="rId1" Type="http://schemas.openxmlformats.org/officeDocument/2006/relationships/slideLayout" Target="../slideLayouts/slideLayout2.xml"/><Relationship Id="rId4" Type="http://schemas.openxmlformats.org/officeDocument/2006/relationships/image" Target="../media/image175.png"/></Relationships>
</file>

<file path=ppt/slides/_rels/slide23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6.xml"/><Relationship Id="rId1" Type="http://schemas.openxmlformats.org/officeDocument/2006/relationships/slideLayout" Target="../slideLayouts/slideLayout2.xml"/><Relationship Id="rId4" Type="http://schemas.openxmlformats.org/officeDocument/2006/relationships/image" Target="../media/image176.png"/></Relationships>
</file>

<file path=ppt/slides/_rels/slide23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7.xml"/><Relationship Id="rId1" Type="http://schemas.openxmlformats.org/officeDocument/2006/relationships/slideLayout" Target="../slideLayouts/slideLayout2.xml"/><Relationship Id="rId4" Type="http://schemas.openxmlformats.org/officeDocument/2006/relationships/image" Target="../media/image176.png"/></Relationships>
</file>

<file path=ppt/slides/_rels/slide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29.png"/></Relationships>
</file>

<file path=ppt/slides/_rels/slide24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8.xml"/><Relationship Id="rId1" Type="http://schemas.openxmlformats.org/officeDocument/2006/relationships/slideLayout" Target="../slideLayouts/slideLayout2.xml"/><Relationship Id="rId4" Type="http://schemas.openxmlformats.org/officeDocument/2006/relationships/image" Target="../media/image177.png"/></Relationships>
</file>

<file path=ppt/slides/_rels/slide24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9.xml"/><Relationship Id="rId1" Type="http://schemas.openxmlformats.org/officeDocument/2006/relationships/slideLayout" Target="../slideLayouts/slideLayout2.xml"/><Relationship Id="rId4" Type="http://schemas.openxmlformats.org/officeDocument/2006/relationships/image" Target="../media/image177.png"/></Relationships>
</file>

<file path=ppt/slides/_rels/slide24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0.xml"/><Relationship Id="rId1" Type="http://schemas.openxmlformats.org/officeDocument/2006/relationships/slideLayout" Target="../slideLayouts/slideLayout2.xml"/><Relationship Id="rId4" Type="http://schemas.openxmlformats.org/officeDocument/2006/relationships/image" Target="../media/image178.png"/></Relationships>
</file>

<file path=ppt/slides/_rels/slide24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1.xml"/><Relationship Id="rId1" Type="http://schemas.openxmlformats.org/officeDocument/2006/relationships/slideLayout" Target="../slideLayouts/slideLayout2.xml"/><Relationship Id="rId4" Type="http://schemas.openxmlformats.org/officeDocument/2006/relationships/image" Target="../media/image179.png"/></Relationships>
</file>

<file path=ppt/slides/_rels/slide24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2.xml"/><Relationship Id="rId1" Type="http://schemas.openxmlformats.org/officeDocument/2006/relationships/slideLayout" Target="../slideLayouts/slideLayout2.xml"/><Relationship Id="rId4" Type="http://schemas.openxmlformats.org/officeDocument/2006/relationships/image" Target="../media/image180.png"/></Relationships>
</file>

<file path=ppt/slides/_rels/slide24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3.xml"/><Relationship Id="rId1" Type="http://schemas.openxmlformats.org/officeDocument/2006/relationships/slideLayout" Target="../slideLayouts/slideLayout2.xml"/><Relationship Id="rId4" Type="http://schemas.openxmlformats.org/officeDocument/2006/relationships/image" Target="../media/image180.png"/></Relationships>
</file>

<file path=ppt/slides/_rels/slide24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4.xml"/><Relationship Id="rId1" Type="http://schemas.openxmlformats.org/officeDocument/2006/relationships/slideLayout" Target="../slideLayouts/slideLayout2.xml"/><Relationship Id="rId4" Type="http://schemas.openxmlformats.org/officeDocument/2006/relationships/image" Target="../media/image181.png"/></Relationships>
</file>

<file path=ppt/slides/_rels/slide24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5.xml"/><Relationship Id="rId1" Type="http://schemas.openxmlformats.org/officeDocument/2006/relationships/slideLayout" Target="../slideLayouts/slideLayout2.xml"/><Relationship Id="rId4" Type="http://schemas.openxmlformats.org/officeDocument/2006/relationships/image" Target="../media/image182.png"/></Relationships>
</file>

<file path=ppt/slides/_rels/slide24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6.xml"/><Relationship Id="rId1" Type="http://schemas.openxmlformats.org/officeDocument/2006/relationships/slideLayout" Target="../slideLayouts/slideLayout2.xml"/><Relationship Id="rId4" Type="http://schemas.openxmlformats.org/officeDocument/2006/relationships/image" Target="../media/image183.png"/></Relationships>
</file>

<file path=ppt/slides/_rels/slide24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7.xml"/><Relationship Id="rId1" Type="http://schemas.openxmlformats.org/officeDocument/2006/relationships/slideLayout" Target="../slideLayouts/slideLayout2.xml"/><Relationship Id="rId4" Type="http://schemas.openxmlformats.org/officeDocument/2006/relationships/image" Target="../media/image183.png"/></Relationships>
</file>

<file path=ppt/slides/_rels/slide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30.png"/></Relationships>
</file>

<file path=ppt/slides/_rels/slide25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8.xml"/><Relationship Id="rId1" Type="http://schemas.openxmlformats.org/officeDocument/2006/relationships/slideLayout" Target="../slideLayouts/slideLayout2.xml"/><Relationship Id="rId4" Type="http://schemas.openxmlformats.org/officeDocument/2006/relationships/image" Target="../media/image184.png"/></Relationships>
</file>

<file path=ppt/slides/_rels/slide25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9.xml"/><Relationship Id="rId1" Type="http://schemas.openxmlformats.org/officeDocument/2006/relationships/slideLayout" Target="../slideLayouts/slideLayout2.xml"/><Relationship Id="rId4" Type="http://schemas.openxmlformats.org/officeDocument/2006/relationships/image" Target="../media/image184.png"/></Relationships>
</file>

<file path=ppt/slides/_rels/slide25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0.xml"/><Relationship Id="rId1" Type="http://schemas.openxmlformats.org/officeDocument/2006/relationships/slideLayout" Target="../slideLayouts/slideLayout2.xml"/><Relationship Id="rId4" Type="http://schemas.openxmlformats.org/officeDocument/2006/relationships/image" Target="../media/image184.png"/></Relationships>
</file>

<file path=ppt/slides/_rels/slide25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1.xml"/><Relationship Id="rId1" Type="http://schemas.openxmlformats.org/officeDocument/2006/relationships/slideLayout" Target="../slideLayouts/slideLayout2.xml"/><Relationship Id="rId4" Type="http://schemas.openxmlformats.org/officeDocument/2006/relationships/image" Target="../media/image184.png"/></Relationships>
</file>

<file path=ppt/slides/_rels/slide25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2.xml"/><Relationship Id="rId1" Type="http://schemas.openxmlformats.org/officeDocument/2006/relationships/slideLayout" Target="../slideLayouts/slideLayout2.xml"/><Relationship Id="rId4" Type="http://schemas.openxmlformats.org/officeDocument/2006/relationships/image" Target="../media/image185.png"/></Relationships>
</file>

<file path=ppt/slides/_rels/slide25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3.xml"/><Relationship Id="rId1" Type="http://schemas.openxmlformats.org/officeDocument/2006/relationships/slideLayout" Target="../slideLayouts/slideLayout2.xml"/><Relationship Id="rId4" Type="http://schemas.openxmlformats.org/officeDocument/2006/relationships/image" Target="../media/image186.png"/></Relationships>
</file>

<file path=ppt/slides/_rels/slide25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4.xml"/><Relationship Id="rId1" Type="http://schemas.openxmlformats.org/officeDocument/2006/relationships/slideLayout" Target="../slideLayouts/slideLayout2.xml"/><Relationship Id="rId4" Type="http://schemas.openxmlformats.org/officeDocument/2006/relationships/image" Target="../media/image186.png"/></Relationships>
</file>

<file path=ppt/slides/_rels/slide25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5.xml"/><Relationship Id="rId1" Type="http://schemas.openxmlformats.org/officeDocument/2006/relationships/slideLayout" Target="../slideLayouts/slideLayout2.xml"/><Relationship Id="rId4" Type="http://schemas.openxmlformats.org/officeDocument/2006/relationships/image" Target="../media/image187.png"/></Relationships>
</file>

<file path=ppt/slides/_rels/slide25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6.xml"/><Relationship Id="rId1" Type="http://schemas.openxmlformats.org/officeDocument/2006/relationships/slideLayout" Target="../slideLayouts/slideLayout2.xml"/><Relationship Id="rId4" Type="http://schemas.openxmlformats.org/officeDocument/2006/relationships/image" Target="../media/image188.png"/></Relationships>
</file>

<file path=ppt/slides/_rels/slide25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7.xml"/><Relationship Id="rId1" Type="http://schemas.openxmlformats.org/officeDocument/2006/relationships/slideLayout" Target="../slideLayouts/slideLayout2.xml"/><Relationship Id="rId4" Type="http://schemas.openxmlformats.org/officeDocument/2006/relationships/image" Target="../media/image188.png"/></Relationships>
</file>

<file path=ppt/slides/_rels/slide2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31.png"/></Relationships>
</file>

<file path=ppt/slides/_rels/slide26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8.xml"/><Relationship Id="rId1" Type="http://schemas.openxmlformats.org/officeDocument/2006/relationships/slideLayout" Target="../slideLayouts/slideLayout2.xml"/><Relationship Id="rId4" Type="http://schemas.openxmlformats.org/officeDocument/2006/relationships/image" Target="../media/image189.png"/></Relationships>
</file>

<file path=ppt/slides/_rels/slide26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9.xml"/><Relationship Id="rId1" Type="http://schemas.openxmlformats.org/officeDocument/2006/relationships/slideLayout" Target="../slideLayouts/slideLayout2.xml"/><Relationship Id="rId4" Type="http://schemas.openxmlformats.org/officeDocument/2006/relationships/image" Target="../media/image190.png"/></Relationships>
</file>

<file path=ppt/slides/_rels/slide26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0.xml"/><Relationship Id="rId1" Type="http://schemas.openxmlformats.org/officeDocument/2006/relationships/slideLayout" Target="../slideLayouts/slideLayout2.xml"/><Relationship Id="rId4" Type="http://schemas.openxmlformats.org/officeDocument/2006/relationships/image" Target="../media/image190.png"/></Relationships>
</file>

<file path=ppt/slides/_rels/slide26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1.xml"/><Relationship Id="rId1" Type="http://schemas.openxmlformats.org/officeDocument/2006/relationships/slideLayout" Target="../slideLayouts/slideLayout2.xml"/><Relationship Id="rId4" Type="http://schemas.openxmlformats.org/officeDocument/2006/relationships/image" Target="../media/image191.png"/></Relationships>
</file>

<file path=ppt/slides/_rels/slide26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2.xml"/><Relationship Id="rId1" Type="http://schemas.openxmlformats.org/officeDocument/2006/relationships/slideLayout" Target="../slideLayouts/slideLayout2.xml"/><Relationship Id="rId4" Type="http://schemas.openxmlformats.org/officeDocument/2006/relationships/image" Target="../media/image192.png"/></Relationships>
</file>

<file path=ppt/slides/_rels/slide26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3.xml"/><Relationship Id="rId1" Type="http://schemas.openxmlformats.org/officeDocument/2006/relationships/slideLayout" Target="../slideLayouts/slideLayout2.xml"/><Relationship Id="rId4" Type="http://schemas.openxmlformats.org/officeDocument/2006/relationships/image" Target="../media/image193.png"/></Relationships>
</file>

<file path=ppt/slides/_rels/slide26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4.xml"/><Relationship Id="rId1" Type="http://schemas.openxmlformats.org/officeDocument/2006/relationships/slideLayout" Target="../slideLayouts/slideLayout2.xml"/><Relationship Id="rId4" Type="http://schemas.openxmlformats.org/officeDocument/2006/relationships/image" Target="../media/image194.png"/></Relationships>
</file>

<file path=ppt/slides/_rels/slide26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5.xml"/><Relationship Id="rId1" Type="http://schemas.openxmlformats.org/officeDocument/2006/relationships/slideLayout" Target="../slideLayouts/slideLayout2.xml"/><Relationship Id="rId4" Type="http://schemas.openxmlformats.org/officeDocument/2006/relationships/image" Target="../media/image195.png"/></Relationships>
</file>

<file path=ppt/slides/_rels/slide26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6.xml"/><Relationship Id="rId1" Type="http://schemas.openxmlformats.org/officeDocument/2006/relationships/slideLayout" Target="../slideLayouts/slideLayout2.xml"/><Relationship Id="rId4" Type="http://schemas.openxmlformats.org/officeDocument/2006/relationships/image" Target="../media/image196.png"/></Relationships>
</file>

<file path=ppt/slides/_rels/slide26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7.xml"/><Relationship Id="rId1" Type="http://schemas.openxmlformats.org/officeDocument/2006/relationships/slideLayout" Target="../slideLayouts/slideLayout2.xml"/><Relationship Id="rId4" Type="http://schemas.openxmlformats.org/officeDocument/2006/relationships/image" Target="../media/image197.png"/></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32.png"/></Relationships>
</file>

<file path=ppt/slides/_rels/slide27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8.xml"/><Relationship Id="rId1" Type="http://schemas.openxmlformats.org/officeDocument/2006/relationships/slideLayout" Target="../slideLayouts/slideLayout2.xml"/><Relationship Id="rId4" Type="http://schemas.openxmlformats.org/officeDocument/2006/relationships/image" Target="../media/image197.png"/></Relationships>
</file>

<file path=ppt/slides/_rels/slide27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9.xml"/><Relationship Id="rId1" Type="http://schemas.openxmlformats.org/officeDocument/2006/relationships/slideLayout" Target="../slideLayouts/slideLayout2.xml"/><Relationship Id="rId4" Type="http://schemas.openxmlformats.org/officeDocument/2006/relationships/image" Target="../media/image198.png"/></Relationships>
</file>

<file path=ppt/slides/_rels/slide27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0.xml"/><Relationship Id="rId1" Type="http://schemas.openxmlformats.org/officeDocument/2006/relationships/slideLayout" Target="../slideLayouts/slideLayout2.xml"/><Relationship Id="rId4" Type="http://schemas.openxmlformats.org/officeDocument/2006/relationships/image" Target="../media/image199.png"/></Relationships>
</file>

<file path=ppt/slides/_rels/slide27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1.xml"/><Relationship Id="rId1" Type="http://schemas.openxmlformats.org/officeDocument/2006/relationships/slideLayout" Target="../slideLayouts/slideLayout2.xml"/><Relationship Id="rId4" Type="http://schemas.openxmlformats.org/officeDocument/2006/relationships/image" Target="../media/image199.png"/></Relationships>
</file>

<file path=ppt/slides/_rels/slide27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2.xml"/><Relationship Id="rId1" Type="http://schemas.openxmlformats.org/officeDocument/2006/relationships/slideLayout" Target="../slideLayouts/slideLayout2.xml"/><Relationship Id="rId4" Type="http://schemas.openxmlformats.org/officeDocument/2006/relationships/image" Target="../media/image200.png"/></Relationships>
</file>

<file path=ppt/slides/_rels/slide27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3.xml"/><Relationship Id="rId1" Type="http://schemas.openxmlformats.org/officeDocument/2006/relationships/slideLayout" Target="../slideLayouts/slideLayout2.xml"/><Relationship Id="rId4" Type="http://schemas.openxmlformats.org/officeDocument/2006/relationships/image" Target="../media/image201.png"/></Relationships>
</file>

<file path=ppt/slides/_rels/slide27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4.xml"/><Relationship Id="rId1" Type="http://schemas.openxmlformats.org/officeDocument/2006/relationships/slideLayout" Target="../slideLayouts/slideLayout2.xml"/><Relationship Id="rId4" Type="http://schemas.openxmlformats.org/officeDocument/2006/relationships/image" Target="../media/image202.png"/></Relationships>
</file>

<file path=ppt/slides/_rels/slide27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5.xml"/><Relationship Id="rId1" Type="http://schemas.openxmlformats.org/officeDocument/2006/relationships/slideLayout" Target="../slideLayouts/slideLayout2.xml"/><Relationship Id="rId4" Type="http://schemas.openxmlformats.org/officeDocument/2006/relationships/image" Target="../media/image203.png"/></Relationships>
</file>

<file path=ppt/slides/_rels/slide27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276.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10.gif"/></Relationships>
</file>

<file path=ppt/slides/_rels/slide27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7.xml"/><Relationship Id="rId1" Type="http://schemas.openxmlformats.org/officeDocument/2006/relationships/slideLayout" Target="../slideLayouts/slideLayout2.xml"/><Relationship Id="rId6" Type="http://schemas.openxmlformats.org/officeDocument/2006/relationships/image" Target="../media/image206.png"/><Relationship Id="rId5" Type="http://schemas.openxmlformats.org/officeDocument/2006/relationships/image" Target="../media/image205.png"/><Relationship Id="rId4" Type="http://schemas.openxmlformats.org/officeDocument/2006/relationships/image" Target="../media/image204.png"/></Relationships>
</file>

<file path=ppt/slides/_rels/slide2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33.png"/></Relationships>
</file>

<file path=ppt/slides/_rels/slide28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8.xml"/><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17.png"/><Relationship Id="rId2" Type="http://schemas.openxmlformats.org/officeDocument/2006/relationships/notesSlide" Target="../notesSlides/notesSlide279.xml"/><Relationship Id="rId1" Type="http://schemas.openxmlformats.org/officeDocument/2006/relationships/slideLayout" Target="../slideLayouts/slideLayout2.xml"/><Relationship Id="rId6" Type="http://schemas.openxmlformats.org/officeDocument/2006/relationships/image" Target="../media/image206.png"/><Relationship Id="rId5" Type="http://schemas.openxmlformats.org/officeDocument/2006/relationships/image" Target="../media/image208.jpg"/><Relationship Id="rId4" Type="http://schemas.openxmlformats.org/officeDocument/2006/relationships/image" Target="../media/image207.png"/></Relationships>
</file>

<file path=ppt/slides/_rels/slide28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0.xml"/><Relationship Id="rId1" Type="http://schemas.openxmlformats.org/officeDocument/2006/relationships/slideLayout" Target="../slideLayouts/slideLayout2.xml"/><Relationship Id="rId6" Type="http://schemas.openxmlformats.org/officeDocument/2006/relationships/image" Target="../media/image206.png"/><Relationship Id="rId5" Type="http://schemas.openxmlformats.org/officeDocument/2006/relationships/image" Target="../media/image210.jpg"/><Relationship Id="rId4" Type="http://schemas.openxmlformats.org/officeDocument/2006/relationships/image" Target="../media/image209.png"/></Relationships>
</file>

<file path=ppt/slides/_rels/slide28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1.xml"/><Relationship Id="rId1" Type="http://schemas.openxmlformats.org/officeDocument/2006/relationships/slideLayout" Target="../slideLayouts/slideLayout2.xml"/><Relationship Id="rId6" Type="http://schemas.openxmlformats.org/officeDocument/2006/relationships/image" Target="../media/image213.png"/><Relationship Id="rId5" Type="http://schemas.openxmlformats.org/officeDocument/2006/relationships/image" Target="../media/image212.jpg"/><Relationship Id="rId4" Type="http://schemas.openxmlformats.org/officeDocument/2006/relationships/image" Target="../media/image211.png"/></Relationships>
</file>

<file path=ppt/slides/_rels/slide284.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17.png"/><Relationship Id="rId2" Type="http://schemas.openxmlformats.org/officeDocument/2006/relationships/notesSlide" Target="../notesSlides/notesSlide282.xml"/><Relationship Id="rId1" Type="http://schemas.openxmlformats.org/officeDocument/2006/relationships/slideLayout" Target="../slideLayouts/slideLayout2.xml"/><Relationship Id="rId6" Type="http://schemas.openxmlformats.org/officeDocument/2006/relationships/image" Target="../media/image216.png"/><Relationship Id="rId5" Type="http://schemas.openxmlformats.org/officeDocument/2006/relationships/image" Target="../media/image215.png"/><Relationship Id="rId4" Type="http://schemas.openxmlformats.org/officeDocument/2006/relationships/image" Target="../media/image214.png"/></Relationships>
</file>

<file path=ppt/slides/_rels/slide28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3.xml"/><Relationship Id="rId1" Type="http://schemas.openxmlformats.org/officeDocument/2006/relationships/slideLayout" Target="../slideLayouts/slideLayout2.xml"/><Relationship Id="rId6" Type="http://schemas.openxmlformats.org/officeDocument/2006/relationships/image" Target="../media/image216.png"/><Relationship Id="rId5" Type="http://schemas.openxmlformats.org/officeDocument/2006/relationships/image" Target="../media/image218.png"/><Relationship Id="rId4" Type="http://schemas.openxmlformats.org/officeDocument/2006/relationships/image" Target="../media/image217.png"/></Relationships>
</file>

<file path=ppt/slides/_rels/slide28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4.xml"/><Relationship Id="rId1" Type="http://schemas.openxmlformats.org/officeDocument/2006/relationships/slideLayout" Target="../slideLayouts/slideLayout2.xml"/><Relationship Id="rId6" Type="http://schemas.openxmlformats.org/officeDocument/2006/relationships/image" Target="../media/image206.png"/><Relationship Id="rId5" Type="http://schemas.openxmlformats.org/officeDocument/2006/relationships/image" Target="../media/image220.png"/><Relationship Id="rId4" Type="http://schemas.openxmlformats.org/officeDocument/2006/relationships/image" Target="../media/image219.png"/></Relationships>
</file>

<file path=ppt/slides/_rels/slide28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5.xml"/><Relationship Id="rId1" Type="http://schemas.openxmlformats.org/officeDocument/2006/relationships/slideLayout" Target="../slideLayouts/slideLayout2.xml"/><Relationship Id="rId6" Type="http://schemas.openxmlformats.org/officeDocument/2006/relationships/image" Target="../media/image223.png"/><Relationship Id="rId5" Type="http://schemas.openxmlformats.org/officeDocument/2006/relationships/image" Target="../media/image222.png"/><Relationship Id="rId4" Type="http://schemas.openxmlformats.org/officeDocument/2006/relationships/image" Target="../media/image221.png"/></Relationships>
</file>

<file path=ppt/slides/_rels/slide28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6.xml"/><Relationship Id="rId1" Type="http://schemas.openxmlformats.org/officeDocument/2006/relationships/slideLayout" Target="../slideLayouts/slideLayout2.xml"/><Relationship Id="rId6" Type="http://schemas.openxmlformats.org/officeDocument/2006/relationships/image" Target="../media/image226.png"/><Relationship Id="rId5" Type="http://schemas.openxmlformats.org/officeDocument/2006/relationships/image" Target="../media/image225.png"/><Relationship Id="rId4" Type="http://schemas.openxmlformats.org/officeDocument/2006/relationships/image" Target="../media/image224.png"/></Relationships>
</file>

<file path=ppt/slides/_rels/slide28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7.xml"/><Relationship Id="rId1" Type="http://schemas.openxmlformats.org/officeDocument/2006/relationships/slideLayout" Target="../slideLayouts/slideLayout2.xml"/><Relationship Id="rId6" Type="http://schemas.openxmlformats.org/officeDocument/2006/relationships/image" Target="../media/image229.png"/><Relationship Id="rId5" Type="http://schemas.openxmlformats.org/officeDocument/2006/relationships/image" Target="../media/image228.png"/><Relationship Id="rId4" Type="http://schemas.openxmlformats.org/officeDocument/2006/relationships/image" Target="../media/image227.png"/></Relationships>
</file>

<file path=ppt/slides/_rels/slide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34.png"/></Relationships>
</file>

<file path=ppt/slides/_rels/slide29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8.xml"/><Relationship Id="rId1" Type="http://schemas.openxmlformats.org/officeDocument/2006/relationships/slideLayout" Target="../slideLayouts/slideLayout2.xml"/><Relationship Id="rId6" Type="http://schemas.openxmlformats.org/officeDocument/2006/relationships/image" Target="../media/image229.png"/><Relationship Id="rId5" Type="http://schemas.openxmlformats.org/officeDocument/2006/relationships/image" Target="../media/image231.png"/><Relationship Id="rId4" Type="http://schemas.openxmlformats.org/officeDocument/2006/relationships/image" Target="../media/image230.png"/></Relationships>
</file>

<file path=ppt/slides/_rels/slide29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9.xml"/><Relationship Id="rId1" Type="http://schemas.openxmlformats.org/officeDocument/2006/relationships/slideLayout" Target="../slideLayouts/slideLayout2.xml"/><Relationship Id="rId6" Type="http://schemas.openxmlformats.org/officeDocument/2006/relationships/image" Target="../media/image229.png"/><Relationship Id="rId5" Type="http://schemas.openxmlformats.org/officeDocument/2006/relationships/image" Target="../media/image233.png"/><Relationship Id="rId4" Type="http://schemas.openxmlformats.org/officeDocument/2006/relationships/image" Target="../media/image232.png"/></Relationships>
</file>

<file path=ppt/slides/_rels/slide29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0.xml"/><Relationship Id="rId1" Type="http://schemas.openxmlformats.org/officeDocument/2006/relationships/slideLayout" Target="../slideLayouts/slideLayout2.xml"/><Relationship Id="rId6" Type="http://schemas.openxmlformats.org/officeDocument/2006/relationships/image" Target="../media/image229.png"/><Relationship Id="rId5" Type="http://schemas.openxmlformats.org/officeDocument/2006/relationships/image" Target="../media/image233.png"/><Relationship Id="rId4" Type="http://schemas.openxmlformats.org/officeDocument/2006/relationships/image" Target="../media/image232.png"/></Relationships>
</file>

<file path=ppt/slides/_rels/slide293.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37.png"/><Relationship Id="rId2" Type="http://schemas.openxmlformats.org/officeDocument/2006/relationships/notesSlide" Target="../notesSlides/notesSlide291.xml"/><Relationship Id="rId1" Type="http://schemas.openxmlformats.org/officeDocument/2006/relationships/slideLayout" Target="../slideLayouts/slideLayout2.xml"/><Relationship Id="rId6" Type="http://schemas.openxmlformats.org/officeDocument/2006/relationships/image" Target="../media/image236.png"/><Relationship Id="rId5" Type="http://schemas.openxmlformats.org/officeDocument/2006/relationships/image" Target="../media/image235.png"/><Relationship Id="rId4" Type="http://schemas.openxmlformats.org/officeDocument/2006/relationships/image" Target="../media/image234.png"/></Relationships>
</file>

<file path=ppt/slides/_rels/slide29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2.xml"/><Relationship Id="rId1" Type="http://schemas.openxmlformats.org/officeDocument/2006/relationships/slideLayout" Target="../slideLayouts/slideLayout2.xml"/><Relationship Id="rId6" Type="http://schemas.openxmlformats.org/officeDocument/2006/relationships/image" Target="../media/image240.png"/><Relationship Id="rId5" Type="http://schemas.openxmlformats.org/officeDocument/2006/relationships/image" Target="../media/image239.png"/><Relationship Id="rId4" Type="http://schemas.openxmlformats.org/officeDocument/2006/relationships/image" Target="../media/image238.png"/></Relationships>
</file>

<file path=ppt/slides/_rels/slide295.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3.gif"/><Relationship Id="rId7" Type="http://schemas.openxmlformats.org/officeDocument/2006/relationships/image" Target="../media/image244.png"/><Relationship Id="rId2" Type="http://schemas.openxmlformats.org/officeDocument/2006/relationships/notesSlide" Target="../notesSlides/notesSlide293.xml"/><Relationship Id="rId1" Type="http://schemas.openxmlformats.org/officeDocument/2006/relationships/slideLayout" Target="../slideLayouts/slideLayout2.xml"/><Relationship Id="rId6" Type="http://schemas.openxmlformats.org/officeDocument/2006/relationships/image" Target="../media/image243.png"/><Relationship Id="rId5" Type="http://schemas.openxmlformats.org/officeDocument/2006/relationships/image" Target="../media/image242.png"/><Relationship Id="rId4" Type="http://schemas.openxmlformats.org/officeDocument/2006/relationships/image" Target="../media/image241.png"/></Relationships>
</file>

<file path=ppt/slides/_rels/slide296.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48.png"/><Relationship Id="rId2" Type="http://schemas.openxmlformats.org/officeDocument/2006/relationships/notesSlide" Target="../notesSlides/notesSlide294.xml"/><Relationship Id="rId1" Type="http://schemas.openxmlformats.org/officeDocument/2006/relationships/slideLayout" Target="../slideLayouts/slideLayout2.xml"/><Relationship Id="rId6" Type="http://schemas.openxmlformats.org/officeDocument/2006/relationships/image" Target="../media/image243.png"/><Relationship Id="rId5" Type="http://schemas.openxmlformats.org/officeDocument/2006/relationships/image" Target="../media/image247.png"/><Relationship Id="rId4" Type="http://schemas.openxmlformats.org/officeDocument/2006/relationships/image" Target="../media/image246.png"/></Relationships>
</file>

<file path=ppt/slides/_rels/slide297.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51.png"/><Relationship Id="rId2" Type="http://schemas.openxmlformats.org/officeDocument/2006/relationships/notesSlide" Target="../notesSlides/notesSlide295.xml"/><Relationship Id="rId1" Type="http://schemas.openxmlformats.org/officeDocument/2006/relationships/slideLayout" Target="../slideLayouts/slideLayout2.xml"/><Relationship Id="rId6" Type="http://schemas.openxmlformats.org/officeDocument/2006/relationships/image" Target="../media/image243.png"/><Relationship Id="rId5" Type="http://schemas.openxmlformats.org/officeDocument/2006/relationships/image" Target="../media/image250.png"/><Relationship Id="rId4" Type="http://schemas.openxmlformats.org/officeDocument/2006/relationships/image" Target="../media/image249.png"/></Relationships>
</file>

<file path=ppt/slides/_rels/slide298.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54.png"/><Relationship Id="rId2" Type="http://schemas.openxmlformats.org/officeDocument/2006/relationships/notesSlide" Target="../notesSlides/notesSlide296.xml"/><Relationship Id="rId1" Type="http://schemas.openxmlformats.org/officeDocument/2006/relationships/slideLayout" Target="../slideLayouts/slideLayout2.xml"/><Relationship Id="rId6" Type="http://schemas.openxmlformats.org/officeDocument/2006/relationships/image" Target="../media/image243.png"/><Relationship Id="rId5" Type="http://schemas.openxmlformats.org/officeDocument/2006/relationships/image" Target="../media/image253.png"/><Relationship Id="rId4" Type="http://schemas.openxmlformats.org/officeDocument/2006/relationships/image" Target="../media/image252.png"/></Relationships>
</file>

<file path=ppt/slides/_rels/slide299.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56.png"/><Relationship Id="rId2" Type="http://schemas.openxmlformats.org/officeDocument/2006/relationships/notesSlide" Target="../notesSlides/notesSlide297.xml"/><Relationship Id="rId1" Type="http://schemas.openxmlformats.org/officeDocument/2006/relationships/slideLayout" Target="../slideLayouts/slideLayout2.xml"/><Relationship Id="rId6" Type="http://schemas.openxmlformats.org/officeDocument/2006/relationships/image" Target="../media/image243.png"/><Relationship Id="rId5" Type="http://schemas.openxmlformats.org/officeDocument/2006/relationships/image" Target="../media/image255.png"/><Relationship Id="rId4" Type="http://schemas.openxmlformats.org/officeDocument/2006/relationships/image" Target="../media/image252.png"/></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3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35.png"/></Relationships>
</file>

<file path=ppt/slides/_rels/slide300.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59.png"/><Relationship Id="rId2" Type="http://schemas.openxmlformats.org/officeDocument/2006/relationships/notesSlide" Target="../notesSlides/notesSlide298.xml"/><Relationship Id="rId1" Type="http://schemas.openxmlformats.org/officeDocument/2006/relationships/slideLayout" Target="../slideLayouts/slideLayout2.xml"/><Relationship Id="rId6" Type="http://schemas.openxmlformats.org/officeDocument/2006/relationships/image" Target="../media/image243.png"/><Relationship Id="rId5" Type="http://schemas.openxmlformats.org/officeDocument/2006/relationships/image" Target="../media/image258.png"/><Relationship Id="rId4" Type="http://schemas.openxmlformats.org/officeDocument/2006/relationships/image" Target="../media/image257.png"/></Relationships>
</file>

<file path=ppt/slides/_rels/slide301.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63.png"/><Relationship Id="rId2" Type="http://schemas.openxmlformats.org/officeDocument/2006/relationships/notesSlide" Target="../notesSlides/notesSlide299.xml"/><Relationship Id="rId1" Type="http://schemas.openxmlformats.org/officeDocument/2006/relationships/slideLayout" Target="../slideLayouts/slideLayout2.xml"/><Relationship Id="rId6" Type="http://schemas.openxmlformats.org/officeDocument/2006/relationships/image" Target="../media/image262.png"/><Relationship Id="rId5" Type="http://schemas.openxmlformats.org/officeDocument/2006/relationships/image" Target="../media/image261.png"/><Relationship Id="rId4" Type="http://schemas.openxmlformats.org/officeDocument/2006/relationships/image" Target="../media/image260.png"/></Relationships>
</file>

<file path=ppt/slides/_rels/slide302.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66.png"/><Relationship Id="rId2" Type="http://schemas.openxmlformats.org/officeDocument/2006/relationships/notesSlide" Target="../notesSlides/notesSlide300.xml"/><Relationship Id="rId1" Type="http://schemas.openxmlformats.org/officeDocument/2006/relationships/slideLayout" Target="../slideLayouts/slideLayout2.xml"/><Relationship Id="rId6" Type="http://schemas.openxmlformats.org/officeDocument/2006/relationships/image" Target="../media/image262.png"/><Relationship Id="rId5" Type="http://schemas.openxmlformats.org/officeDocument/2006/relationships/image" Target="../media/image265.png"/><Relationship Id="rId4" Type="http://schemas.openxmlformats.org/officeDocument/2006/relationships/image" Target="../media/image264.png"/></Relationships>
</file>

<file path=ppt/slides/_rels/slide303.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69.png"/><Relationship Id="rId2" Type="http://schemas.openxmlformats.org/officeDocument/2006/relationships/notesSlide" Target="../notesSlides/notesSlide301.xml"/><Relationship Id="rId1" Type="http://schemas.openxmlformats.org/officeDocument/2006/relationships/slideLayout" Target="../slideLayouts/slideLayout2.xml"/><Relationship Id="rId6" Type="http://schemas.openxmlformats.org/officeDocument/2006/relationships/image" Target="../media/image262.png"/><Relationship Id="rId5" Type="http://schemas.openxmlformats.org/officeDocument/2006/relationships/image" Target="../media/image268.png"/><Relationship Id="rId4" Type="http://schemas.openxmlformats.org/officeDocument/2006/relationships/image" Target="../media/image267.png"/></Relationships>
</file>

<file path=ppt/slides/_rels/slide304.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72.png"/><Relationship Id="rId2" Type="http://schemas.openxmlformats.org/officeDocument/2006/relationships/notesSlide" Target="../notesSlides/notesSlide302.xml"/><Relationship Id="rId1" Type="http://schemas.openxmlformats.org/officeDocument/2006/relationships/slideLayout" Target="../slideLayouts/slideLayout2.xml"/><Relationship Id="rId6" Type="http://schemas.openxmlformats.org/officeDocument/2006/relationships/image" Target="../media/image262.png"/><Relationship Id="rId5" Type="http://schemas.openxmlformats.org/officeDocument/2006/relationships/image" Target="../media/image271.png"/><Relationship Id="rId4" Type="http://schemas.openxmlformats.org/officeDocument/2006/relationships/image" Target="../media/image270.png"/></Relationships>
</file>

<file path=ppt/slides/_rels/slide305.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75.png"/><Relationship Id="rId2" Type="http://schemas.openxmlformats.org/officeDocument/2006/relationships/notesSlide" Target="../notesSlides/notesSlide303.xml"/><Relationship Id="rId1" Type="http://schemas.openxmlformats.org/officeDocument/2006/relationships/slideLayout" Target="../slideLayouts/slideLayout2.xml"/><Relationship Id="rId6" Type="http://schemas.openxmlformats.org/officeDocument/2006/relationships/image" Target="../media/image262.png"/><Relationship Id="rId5" Type="http://schemas.openxmlformats.org/officeDocument/2006/relationships/image" Target="../media/image274.png"/><Relationship Id="rId4" Type="http://schemas.openxmlformats.org/officeDocument/2006/relationships/image" Target="../media/image273.png"/></Relationships>
</file>

<file path=ppt/slides/_rels/slide306.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79.png"/><Relationship Id="rId2" Type="http://schemas.openxmlformats.org/officeDocument/2006/relationships/notesSlide" Target="../notesSlides/notesSlide304.xml"/><Relationship Id="rId1" Type="http://schemas.openxmlformats.org/officeDocument/2006/relationships/slideLayout" Target="../slideLayouts/slideLayout2.xml"/><Relationship Id="rId6" Type="http://schemas.openxmlformats.org/officeDocument/2006/relationships/image" Target="../media/image278.png"/><Relationship Id="rId5" Type="http://schemas.openxmlformats.org/officeDocument/2006/relationships/image" Target="../media/image277.png"/><Relationship Id="rId4" Type="http://schemas.openxmlformats.org/officeDocument/2006/relationships/image" Target="../media/image276.png"/></Relationships>
</file>

<file path=ppt/slides/_rels/slide307.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83.png"/><Relationship Id="rId2" Type="http://schemas.openxmlformats.org/officeDocument/2006/relationships/notesSlide" Target="../notesSlides/notesSlide305.xml"/><Relationship Id="rId1" Type="http://schemas.openxmlformats.org/officeDocument/2006/relationships/slideLayout" Target="../slideLayouts/slideLayout2.xml"/><Relationship Id="rId6" Type="http://schemas.openxmlformats.org/officeDocument/2006/relationships/image" Target="../media/image282.png"/><Relationship Id="rId5" Type="http://schemas.openxmlformats.org/officeDocument/2006/relationships/image" Target="../media/image281.png"/><Relationship Id="rId4" Type="http://schemas.openxmlformats.org/officeDocument/2006/relationships/image" Target="../media/image280.png"/></Relationships>
</file>

<file path=ppt/slides/_rels/slide308.xml.rels><?xml version="1.0" encoding="UTF-8" standalone="yes"?>
<Relationships xmlns="http://schemas.openxmlformats.org/package/2006/relationships"><Relationship Id="rId8" Type="http://schemas.openxmlformats.org/officeDocument/2006/relationships/image" Target="../media/image285.png"/><Relationship Id="rId3" Type="http://schemas.openxmlformats.org/officeDocument/2006/relationships/image" Target="../media/image3.gif"/><Relationship Id="rId7" Type="http://schemas.openxmlformats.org/officeDocument/2006/relationships/image" Target="../media/image283.png"/><Relationship Id="rId2" Type="http://schemas.openxmlformats.org/officeDocument/2006/relationships/notesSlide" Target="../notesSlides/notesSlide306.xml"/><Relationship Id="rId1" Type="http://schemas.openxmlformats.org/officeDocument/2006/relationships/slideLayout" Target="../slideLayouts/slideLayout2.xml"/><Relationship Id="rId6" Type="http://schemas.openxmlformats.org/officeDocument/2006/relationships/image" Target="../media/image278.png"/><Relationship Id="rId5" Type="http://schemas.openxmlformats.org/officeDocument/2006/relationships/image" Target="../media/image284.png"/><Relationship Id="rId4" Type="http://schemas.openxmlformats.org/officeDocument/2006/relationships/image" Target="../media/image280.png"/></Relationships>
</file>

<file path=ppt/slides/_rels/slide309.xml.rels><?xml version="1.0" encoding="UTF-8" standalone="yes"?>
<Relationships xmlns="http://schemas.openxmlformats.org/package/2006/relationships"><Relationship Id="rId8" Type="http://schemas.openxmlformats.org/officeDocument/2006/relationships/image" Target="../media/image285.png"/><Relationship Id="rId3" Type="http://schemas.openxmlformats.org/officeDocument/2006/relationships/image" Target="../media/image3.gif"/><Relationship Id="rId7" Type="http://schemas.openxmlformats.org/officeDocument/2006/relationships/image" Target="../media/image283.png"/><Relationship Id="rId2" Type="http://schemas.openxmlformats.org/officeDocument/2006/relationships/notesSlide" Target="../notesSlides/notesSlide307.xml"/><Relationship Id="rId1" Type="http://schemas.openxmlformats.org/officeDocument/2006/relationships/slideLayout" Target="../slideLayouts/slideLayout2.xml"/><Relationship Id="rId6" Type="http://schemas.openxmlformats.org/officeDocument/2006/relationships/image" Target="../media/image278.png"/><Relationship Id="rId5" Type="http://schemas.openxmlformats.org/officeDocument/2006/relationships/image" Target="../media/image284.png"/><Relationship Id="rId4" Type="http://schemas.openxmlformats.org/officeDocument/2006/relationships/image" Target="../media/image280.png"/></Relationships>
</file>

<file path=ppt/slides/_rels/slide3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36.png"/></Relationships>
</file>

<file path=ppt/slides/_rels/slide310.xml.rels><?xml version="1.0" encoding="UTF-8" standalone="yes"?>
<Relationships xmlns="http://schemas.openxmlformats.org/package/2006/relationships"><Relationship Id="rId8" Type="http://schemas.openxmlformats.org/officeDocument/2006/relationships/image" Target="../media/image285.png"/><Relationship Id="rId3" Type="http://schemas.openxmlformats.org/officeDocument/2006/relationships/image" Target="../media/image3.gif"/><Relationship Id="rId7" Type="http://schemas.openxmlformats.org/officeDocument/2006/relationships/image" Target="../media/image283.png"/><Relationship Id="rId2" Type="http://schemas.openxmlformats.org/officeDocument/2006/relationships/notesSlide" Target="../notesSlides/notesSlide308.xml"/><Relationship Id="rId1" Type="http://schemas.openxmlformats.org/officeDocument/2006/relationships/slideLayout" Target="../slideLayouts/slideLayout2.xml"/><Relationship Id="rId6" Type="http://schemas.openxmlformats.org/officeDocument/2006/relationships/image" Target="../media/image278.png"/><Relationship Id="rId5" Type="http://schemas.openxmlformats.org/officeDocument/2006/relationships/image" Target="../media/image284.png"/><Relationship Id="rId4" Type="http://schemas.openxmlformats.org/officeDocument/2006/relationships/image" Target="../media/image280.png"/></Relationships>
</file>

<file path=ppt/slides/_rels/slide311.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89.png"/><Relationship Id="rId2" Type="http://schemas.openxmlformats.org/officeDocument/2006/relationships/notesSlide" Target="../notesSlides/notesSlide309.xml"/><Relationship Id="rId1" Type="http://schemas.openxmlformats.org/officeDocument/2006/relationships/slideLayout" Target="../slideLayouts/slideLayout2.xml"/><Relationship Id="rId6" Type="http://schemas.openxmlformats.org/officeDocument/2006/relationships/image" Target="../media/image288.png"/><Relationship Id="rId5" Type="http://schemas.openxmlformats.org/officeDocument/2006/relationships/image" Target="../media/image287.png"/><Relationship Id="rId4" Type="http://schemas.openxmlformats.org/officeDocument/2006/relationships/image" Target="../media/image286.png"/></Relationships>
</file>

<file path=ppt/slides/_rels/slide312.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89.png"/><Relationship Id="rId2" Type="http://schemas.openxmlformats.org/officeDocument/2006/relationships/notesSlide" Target="../notesSlides/notesSlide310.xml"/><Relationship Id="rId1" Type="http://schemas.openxmlformats.org/officeDocument/2006/relationships/slideLayout" Target="../slideLayouts/slideLayout2.xml"/><Relationship Id="rId6" Type="http://schemas.openxmlformats.org/officeDocument/2006/relationships/image" Target="../media/image288.png"/><Relationship Id="rId5" Type="http://schemas.openxmlformats.org/officeDocument/2006/relationships/image" Target="../media/image287.png"/><Relationship Id="rId4" Type="http://schemas.openxmlformats.org/officeDocument/2006/relationships/image" Target="../media/image286.png"/></Relationships>
</file>

<file path=ppt/slides/_rels/slide313.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93.png"/><Relationship Id="rId2" Type="http://schemas.openxmlformats.org/officeDocument/2006/relationships/notesSlide" Target="../notesSlides/notesSlide311.xml"/><Relationship Id="rId1" Type="http://schemas.openxmlformats.org/officeDocument/2006/relationships/slideLayout" Target="../slideLayouts/slideLayout2.xml"/><Relationship Id="rId6" Type="http://schemas.openxmlformats.org/officeDocument/2006/relationships/image" Target="../media/image292.png"/><Relationship Id="rId5" Type="http://schemas.openxmlformats.org/officeDocument/2006/relationships/image" Target="../media/image291.png"/><Relationship Id="rId4" Type="http://schemas.openxmlformats.org/officeDocument/2006/relationships/image" Target="../media/image290.png"/></Relationships>
</file>

<file path=ppt/slides/_rels/slide314.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93.png"/><Relationship Id="rId2" Type="http://schemas.openxmlformats.org/officeDocument/2006/relationships/notesSlide" Target="../notesSlides/notesSlide312.xml"/><Relationship Id="rId1" Type="http://schemas.openxmlformats.org/officeDocument/2006/relationships/slideLayout" Target="../slideLayouts/slideLayout2.xml"/><Relationship Id="rId6" Type="http://schemas.openxmlformats.org/officeDocument/2006/relationships/image" Target="../media/image292.png"/><Relationship Id="rId5" Type="http://schemas.openxmlformats.org/officeDocument/2006/relationships/image" Target="../media/image291.png"/><Relationship Id="rId4" Type="http://schemas.openxmlformats.org/officeDocument/2006/relationships/image" Target="../media/image290.png"/></Relationships>
</file>

<file path=ppt/slides/_rels/slide315.xml.rels><?xml version="1.0" encoding="UTF-8" standalone="yes"?>
<Relationships xmlns="http://schemas.openxmlformats.org/package/2006/relationships"><Relationship Id="rId8" Type="http://schemas.openxmlformats.org/officeDocument/2006/relationships/image" Target="../media/image298.png"/><Relationship Id="rId3" Type="http://schemas.openxmlformats.org/officeDocument/2006/relationships/image" Target="../media/image3.gif"/><Relationship Id="rId7" Type="http://schemas.openxmlformats.org/officeDocument/2006/relationships/image" Target="../media/image297.png"/><Relationship Id="rId2" Type="http://schemas.openxmlformats.org/officeDocument/2006/relationships/notesSlide" Target="../notesSlides/notesSlide313.xml"/><Relationship Id="rId1" Type="http://schemas.openxmlformats.org/officeDocument/2006/relationships/slideLayout" Target="../slideLayouts/slideLayout2.xml"/><Relationship Id="rId6" Type="http://schemas.openxmlformats.org/officeDocument/2006/relationships/image" Target="../media/image296.png"/><Relationship Id="rId5" Type="http://schemas.openxmlformats.org/officeDocument/2006/relationships/image" Target="../media/image295.png"/><Relationship Id="rId4" Type="http://schemas.openxmlformats.org/officeDocument/2006/relationships/image" Target="../media/image294.png"/></Relationships>
</file>

<file path=ppt/slides/_rels/slide316.xml.rels><?xml version="1.0" encoding="UTF-8" standalone="yes"?>
<Relationships xmlns="http://schemas.openxmlformats.org/package/2006/relationships"><Relationship Id="rId8" Type="http://schemas.openxmlformats.org/officeDocument/2006/relationships/image" Target="../media/image303.png"/><Relationship Id="rId3" Type="http://schemas.openxmlformats.org/officeDocument/2006/relationships/image" Target="../media/image3.gif"/><Relationship Id="rId7" Type="http://schemas.openxmlformats.org/officeDocument/2006/relationships/image" Target="../media/image302.png"/><Relationship Id="rId2" Type="http://schemas.openxmlformats.org/officeDocument/2006/relationships/notesSlide" Target="../notesSlides/notesSlide314.xml"/><Relationship Id="rId1" Type="http://schemas.openxmlformats.org/officeDocument/2006/relationships/slideLayout" Target="../slideLayouts/slideLayout2.xml"/><Relationship Id="rId6" Type="http://schemas.openxmlformats.org/officeDocument/2006/relationships/image" Target="../media/image301.png"/><Relationship Id="rId5" Type="http://schemas.openxmlformats.org/officeDocument/2006/relationships/image" Target="../media/image300.png"/><Relationship Id="rId4" Type="http://schemas.openxmlformats.org/officeDocument/2006/relationships/image" Target="../media/image299.png"/></Relationships>
</file>

<file path=ppt/slides/_rels/slide317.xml.rels><?xml version="1.0" encoding="UTF-8" standalone="yes"?>
<Relationships xmlns="http://schemas.openxmlformats.org/package/2006/relationships"><Relationship Id="rId8" Type="http://schemas.openxmlformats.org/officeDocument/2006/relationships/image" Target="../media/image308.png"/><Relationship Id="rId3" Type="http://schemas.openxmlformats.org/officeDocument/2006/relationships/image" Target="../media/image3.gif"/><Relationship Id="rId7" Type="http://schemas.openxmlformats.org/officeDocument/2006/relationships/image" Target="../media/image307.png"/><Relationship Id="rId2" Type="http://schemas.openxmlformats.org/officeDocument/2006/relationships/notesSlide" Target="../notesSlides/notesSlide315.xml"/><Relationship Id="rId1" Type="http://schemas.openxmlformats.org/officeDocument/2006/relationships/slideLayout" Target="../slideLayouts/slideLayout2.xml"/><Relationship Id="rId6" Type="http://schemas.openxmlformats.org/officeDocument/2006/relationships/image" Target="../media/image306.png"/><Relationship Id="rId5" Type="http://schemas.openxmlformats.org/officeDocument/2006/relationships/image" Target="../media/image305.png"/><Relationship Id="rId4" Type="http://schemas.openxmlformats.org/officeDocument/2006/relationships/image" Target="../media/image304.png"/></Relationships>
</file>

<file path=ppt/slides/_rels/slide318.xml.rels><?xml version="1.0" encoding="UTF-8" standalone="yes"?>
<Relationships xmlns="http://schemas.openxmlformats.org/package/2006/relationships"><Relationship Id="rId8" Type="http://schemas.openxmlformats.org/officeDocument/2006/relationships/image" Target="../media/image313.png"/><Relationship Id="rId3" Type="http://schemas.openxmlformats.org/officeDocument/2006/relationships/image" Target="../media/image3.gif"/><Relationship Id="rId7" Type="http://schemas.openxmlformats.org/officeDocument/2006/relationships/image" Target="../media/image312.png"/><Relationship Id="rId2" Type="http://schemas.openxmlformats.org/officeDocument/2006/relationships/notesSlide" Target="../notesSlides/notesSlide316.xml"/><Relationship Id="rId1" Type="http://schemas.openxmlformats.org/officeDocument/2006/relationships/slideLayout" Target="../slideLayouts/slideLayout2.xml"/><Relationship Id="rId6" Type="http://schemas.openxmlformats.org/officeDocument/2006/relationships/image" Target="../media/image311.png"/><Relationship Id="rId5" Type="http://schemas.openxmlformats.org/officeDocument/2006/relationships/image" Target="../media/image310.png"/><Relationship Id="rId4" Type="http://schemas.openxmlformats.org/officeDocument/2006/relationships/image" Target="../media/image309.png"/></Relationships>
</file>

<file path=ppt/slides/_rels/slide319.xml.rels><?xml version="1.0" encoding="UTF-8" standalone="yes"?>
<Relationships xmlns="http://schemas.openxmlformats.org/package/2006/relationships"><Relationship Id="rId8" Type="http://schemas.openxmlformats.org/officeDocument/2006/relationships/image" Target="../media/image318.png"/><Relationship Id="rId3" Type="http://schemas.openxmlformats.org/officeDocument/2006/relationships/image" Target="../media/image3.gif"/><Relationship Id="rId7" Type="http://schemas.openxmlformats.org/officeDocument/2006/relationships/image" Target="../media/image317.png"/><Relationship Id="rId2" Type="http://schemas.openxmlformats.org/officeDocument/2006/relationships/notesSlide" Target="../notesSlides/notesSlide317.xml"/><Relationship Id="rId1" Type="http://schemas.openxmlformats.org/officeDocument/2006/relationships/slideLayout" Target="../slideLayouts/slideLayout2.xml"/><Relationship Id="rId6" Type="http://schemas.openxmlformats.org/officeDocument/2006/relationships/image" Target="../media/image316.png"/><Relationship Id="rId5" Type="http://schemas.openxmlformats.org/officeDocument/2006/relationships/image" Target="../media/image315.png"/><Relationship Id="rId4" Type="http://schemas.openxmlformats.org/officeDocument/2006/relationships/image" Target="../media/image314.png"/></Relationships>
</file>

<file path=ppt/slides/_rels/slide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37.png"/></Relationships>
</file>

<file path=ppt/slides/_rels/slide320.xml.rels><?xml version="1.0" encoding="UTF-8" standalone="yes"?>
<Relationships xmlns="http://schemas.openxmlformats.org/package/2006/relationships"><Relationship Id="rId8" Type="http://schemas.openxmlformats.org/officeDocument/2006/relationships/image" Target="../media/image323.png"/><Relationship Id="rId3" Type="http://schemas.openxmlformats.org/officeDocument/2006/relationships/image" Target="../media/image3.gif"/><Relationship Id="rId7" Type="http://schemas.openxmlformats.org/officeDocument/2006/relationships/image" Target="../media/image322.png"/><Relationship Id="rId2" Type="http://schemas.openxmlformats.org/officeDocument/2006/relationships/notesSlide" Target="../notesSlides/notesSlide318.xml"/><Relationship Id="rId1" Type="http://schemas.openxmlformats.org/officeDocument/2006/relationships/slideLayout" Target="../slideLayouts/slideLayout2.xml"/><Relationship Id="rId6" Type="http://schemas.openxmlformats.org/officeDocument/2006/relationships/image" Target="../media/image321.png"/><Relationship Id="rId5" Type="http://schemas.openxmlformats.org/officeDocument/2006/relationships/image" Target="../media/image320.png"/><Relationship Id="rId4" Type="http://schemas.openxmlformats.org/officeDocument/2006/relationships/image" Target="../media/image319.png"/><Relationship Id="rId9" Type="http://schemas.openxmlformats.org/officeDocument/2006/relationships/image" Target="../media/image324.png"/></Relationships>
</file>

<file path=ppt/slides/_rels/slide321.xml.rels><?xml version="1.0" encoding="UTF-8" standalone="yes"?>
<Relationships xmlns="http://schemas.openxmlformats.org/package/2006/relationships"><Relationship Id="rId8" Type="http://schemas.openxmlformats.org/officeDocument/2006/relationships/image" Target="../media/image323.png"/><Relationship Id="rId3" Type="http://schemas.openxmlformats.org/officeDocument/2006/relationships/image" Target="../media/image3.gif"/><Relationship Id="rId7" Type="http://schemas.openxmlformats.org/officeDocument/2006/relationships/image" Target="../media/image328.png"/><Relationship Id="rId2" Type="http://schemas.openxmlformats.org/officeDocument/2006/relationships/notesSlide" Target="../notesSlides/notesSlide319.xml"/><Relationship Id="rId1" Type="http://schemas.openxmlformats.org/officeDocument/2006/relationships/slideLayout" Target="../slideLayouts/slideLayout2.xml"/><Relationship Id="rId6" Type="http://schemas.openxmlformats.org/officeDocument/2006/relationships/image" Target="../media/image327.png"/><Relationship Id="rId5" Type="http://schemas.openxmlformats.org/officeDocument/2006/relationships/image" Target="../media/image326.png"/><Relationship Id="rId4" Type="http://schemas.openxmlformats.org/officeDocument/2006/relationships/image" Target="../media/image325.png"/><Relationship Id="rId9" Type="http://schemas.openxmlformats.org/officeDocument/2006/relationships/image" Target="../media/image329.png"/></Relationships>
</file>

<file path=ppt/slides/_rels/slide322.xml.rels><?xml version="1.0" encoding="UTF-8" standalone="yes"?>
<Relationships xmlns="http://schemas.openxmlformats.org/package/2006/relationships"><Relationship Id="rId8" Type="http://schemas.openxmlformats.org/officeDocument/2006/relationships/image" Target="../media/image312.png"/><Relationship Id="rId3" Type="http://schemas.openxmlformats.org/officeDocument/2006/relationships/image" Target="../media/image3.gif"/><Relationship Id="rId7" Type="http://schemas.openxmlformats.org/officeDocument/2006/relationships/image" Target="../media/image333.png"/><Relationship Id="rId2" Type="http://schemas.openxmlformats.org/officeDocument/2006/relationships/notesSlide" Target="../notesSlides/notesSlide320.xml"/><Relationship Id="rId1" Type="http://schemas.openxmlformats.org/officeDocument/2006/relationships/slideLayout" Target="../slideLayouts/slideLayout2.xml"/><Relationship Id="rId6" Type="http://schemas.openxmlformats.org/officeDocument/2006/relationships/image" Target="../media/image332.png"/><Relationship Id="rId5" Type="http://schemas.openxmlformats.org/officeDocument/2006/relationships/image" Target="../media/image331.png"/><Relationship Id="rId4" Type="http://schemas.openxmlformats.org/officeDocument/2006/relationships/image" Target="../media/image330.png"/><Relationship Id="rId9" Type="http://schemas.openxmlformats.org/officeDocument/2006/relationships/image" Target="../media/image334.png"/></Relationships>
</file>

<file path=ppt/slides/_rels/slide323.xml.rels><?xml version="1.0" encoding="UTF-8" standalone="yes"?>
<Relationships xmlns="http://schemas.openxmlformats.org/package/2006/relationships"><Relationship Id="rId8" Type="http://schemas.openxmlformats.org/officeDocument/2006/relationships/image" Target="../media/image323.png"/><Relationship Id="rId3" Type="http://schemas.openxmlformats.org/officeDocument/2006/relationships/image" Target="../media/image3.gif"/><Relationship Id="rId7" Type="http://schemas.openxmlformats.org/officeDocument/2006/relationships/image" Target="../media/image338.png"/><Relationship Id="rId2" Type="http://schemas.openxmlformats.org/officeDocument/2006/relationships/notesSlide" Target="../notesSlides/notesSlide321.xml"/><Relationship Id="rId1" Type="http://schemas.openxmlformats.org/officeDocument/2006/relationships/slideLayout" Target="../slideLayouts/slideLayout2.xml"/><Relationship Id="rId6" Type="http://schemas.openxmlformats.org/officeDocument/2006/relationships/image" Target="../media/image337.png"/><Relationship Id="rId5" Type="http://schemas.openxmlformats.org/officeDocument/2006/relationships/image" Target="../media/image336.png"/><Relationship Id="rId4" Type="http://schemas.openxmlformats.org/officeDocument/2006/relationships/image" Target="../media/image335.png"/><Relationship Id="rId9" Type="http://schemas.openxmlformats.org/officeDocument/2006/relationships/image" Target="../media/image339.png"/></Relationships>
</file>

<file path=ppt/slides/_rels/slide324.xml.rels><?xml version="1.0" encoding="UTF-8" standalone="yes"?>
<Relationships xmlns="http://schemas.openxmlformats.org/package/2006/relationships"><Relationship Id="rId8" Type="http://schemas.openxmlformats.org/officeDocument/2006/relationships/image" Target="../media/image323.png"/><Relationship Id="rId3" Type="http://schemas.openxmlformats.org/officeDocument/2006/relationships/image" Target="../media/image3.gif"/><Relationship Id="rId7" Type="http://schemas.openxmlformats.org/officeDocument/2006/relationships/image" Target="../media/image343.png"/><Relationship Id="rId2" Type="http://schemas.openxmlformats.org/officeDocument/2006/relationships/notesSlide" Target="../notesSlides/notesSlide322.xml"/><Relationship Id="rId1" Type="http://schemas.openxmlformats.org/officeDocument/2006/relationships/slideLayout" Target="../slideLayouts/slideLayout2.xml"/><Relationship Id="rId6" Type="http://schemas.openxmlformats.org/officeDocument/2006/relationships/image" Target="../media/image342.png"/><Relationship Id="rId5" Type="http://schemas.openxmlformats.org/officeDocument/2006/relationships/image" Target="../media/image341.png"/><Relationship Id="rId4" Type="http://schemas.openxmlformats.org/officeDocument/2006/relationships/image" Target="../media/image340.png"/><Relationship Id="rId9" Type="http://schemas.openxmlformats.org/officeDocument/2006/relationships/image" Target="../media/image344.png"/></Relationships>
</file>

<file path=ppt/slides/_rels/slide325.xml.rels><?xml version="1.0" encoding="UTF-8" standalone="yes"?>
<Relationships xmlns="http://schemas.openxmlformats.org/package/2006/relationships"><Relationship Id="rId8" Type="http://schemas.openxmlformats.org/officeDocument/2006/relationships/image" Target="../media/image323.png"/><Relationship Id="rId3" Type="http://schemas.openxmlformats.org/officeDocument/2006/relationships/image" Target="../media/image3.gif"/><Relationship Id="rId7" Type="http://schemas.openxmlformats.org/officeDocument/2006/relationships/image" Target="../media/image343.png"/><Relationship Id="rId2" Type="http://schemas.openxmlformats.org/officeDocument/2006/relationships/notesSlide" Target="../notesSlides/notesSlide323.xml"/><Relationship Id="rId1" Type="http://schemas.openxmlformats.org/officeDocument/2006/relationships/slideLayout" Target="../slideLayouts/slideLayout2.xml"/><Relationship Id="rId6" Type="http://schemas.openxmlformats.org/officeDocument/2006/relationships/image" Target="../media/image342.png"/><Relationship Id="rId5" Type="http://schemas.openxmlformats.org/officeDocument/2006/relationships/image" Target="../media/image341.png"/><Relationship Id="rId4" Type="http://schemas.openxmlformats.org/officeDocument/2006/relationships/image" Target="../media/image340.png"/><Relationship Id="rId9" Type="http://schemas.openxmlformats.org/officeDocument/2006/relationships/image" Target="../media/image344.png"/></Relationships>
</file>

<file path=ppt/slides/_rels/slide326.xml.rels><?xml version="1.0" encoding="UTF-8" standalone="yes"?>
<Relationships xmlns="http://schemas.openxmlformats.org/package/2006/relationships"><Relationship Id="rId8" Type="http://schemas.openxmlformats.org/officeDocument/2006/relationships/image" Target="../media/image323.png"/><Relationship Id="rId3" Type="http://schemas.openxmlformats.org/officeDocument/2006/relationships/image" Target="../media/image3.gif"/><Relationship Id="rId7" Type="http://schemas.openxmlformats.org/officeDocument/2006/relationships/image" Target="../media/image348.png"/><Relationship Id="rId2" Type="http://schemas.openxmlformats.org/officeDocument/2006/relationships/notesSlide" Target="../notesSlides/notesSlide324.xml"/><Relationship Id="rId1" Type="http://schemas.openxmlformats.org/officeDocument/2006/relationships/slideLayout" Target="../slideLayouts/slideLayout2.xml"/><Relationship Id="rId6" Type="http://schemas.openxmlformats.org/officeDocument/2006/relationships/image" Target="../media/image347.png"/><Relationship Id="rId5" Type="http://schemas.openxmlformats.org/officeDocument/2006/relationships/image" Target="../media/image346.png"/><Relationship Id="rId10" Type="http://schemas.openxmlformats.org/officeDocument/2006/relationships/image" Target="../media/image17.png"/><Relationship Id="rId4" Type="http://schemas.openxmlformats.org/officeDocument/2006/relationships/image" Target="../media/image345.png"/><Relationship Id="rId9" Type="http://schemas.openxmlformats.org/officeDocument/2006/relationships/image" Target="../media/image349.png"/></Relationships>
</file>

<file path=ppt/slides/_rels/slide327.xml.rels><?xml version="1.0" encoding="UTF-8" standalone="yes"?>
<Relationships xmlns="http://schemas.openxmlformats.org/package/2006/relationships"><Relationship Id="rId8" Type="http://schemas.openxmlformats.org/officeDocument/2006/relationships/image" Target="../media/image298.png"/><Relationship Id="rId3" Type="http://schemas.openxmlformats.org/officeDocument/2006/relationships/image" Target="../media/image3.gif"/><Relationship Id="rId7" Type="http://schemas.openxmlformats.org/officeDocument/2006/relationships/image" Target="../media/image351.png"/><Relationship Id="rId2" Type="http://schemas.openxmlformats.org/officeDocument/2006/relationships/notesSlide" Target="../notesSlides/notesSlide325.xml"/><Relationship Id="rId1" Type="http://schemas.openxmlformats.org/officeDocument/2006/relationships/slideLayout" Target="../slideLayouts/slideLayout2.xml"/><Relationship Id="rId6" Type="http://schemas.openxmlformats.org/officeDocument/2006/relationships/image" Target="../media/image350.png"/><Relationship Id="rId5" Type="http://schemas.openxmlformats.org/officeDocument/2006/relationships/image" Target="../media/image294.png"/><Relationship Id="rId4" Type="http://schemas.openxmlformats.org/officeDocument/2006/relationships/image" Target="../media/image17.png"/></Relationships>
</file>

<file path=ppt/slides/_rels/slide328.xml.rels><?xml version="1.0" encoding="UTF-8" standalone="yes"?>
<Relationships xmlns="http://schemas.openxmlformats.org/package/2006/relationships"><Relationship Id="rId8" Type="http://schemas.openxmlformats.org/officeDocument/2006/relationships/image" Target="../media/image298.png"/><Relationship Id="rId3" Type="http://schemas.openxmlformats.org/officeDocument/2006/relationships/image" Target="../media/image3.gif"/><Relationship Id="rId7" Type="http://schemas.openxmlformats.org/officeDocument/2006/relationships/image" Target="../media/image351.png"/><Relationship Id="rId2" Type="http://schemas.openxmlformats.org/officeDocument/2006/relationships/notesSlide" Target="../notesSlides/notesSlide326.xml"/><Relationship Id="rId1" Type="http://schemas.openxmlformats.org/officeDocument/2006/relationships/slideLayout" Target="../slideLayouts/slideLayout2.xml"/><Relationship Id="rId6" Type="http://schemas.openxmlformats.org/officeDocument/2006/relationships/image" Target="../media/image350.png"/><Relationship Id="rId5" Type="http://schemas.openxmlformats.org/officeDocument/2006/relationships/image" Target="../media/image294.png"/><Relationship Id="rId4" Type="http://schemas.openxmlformats.org/officeDocument/2006/relationships/image" Target="../media/image17.png"/></Relationships>
</file>

<file path=ppt/slides/_rels/slide329.xml.rels><?xml version="1.0" encoding="UTF-8" standalone="yes"?>
<Relationships xmlns="http://schemas.openxmlformats.org/package/2006/relationships"><Relationship Id="rId8" Type="http://schemas.openxmlformats.org/officeDocument/2006/relationships/image" Target="../media/image356.png"/><Relationship Id="rId3" Type="http://schemas.openxmlformats.org/officeDocument/2006/relationships/image" Target="../media/image3.gif"/><Relationship Id="rId7" Type="http://schemas.openxmlformats.org/officeDocument/2006/relationships/image" Target="../media/image355.png"/><Relationship Id="rId2" Type="http://schemas.openxmlformats.org/officeDocument/2006/relationships/notesSlide" Target="../notesSlides/notesSlide327.xml"/><Relationship Id="rId1" Type="http://schemas.openxmlformats.org/officeDocument/2006/relationships/slideLayout" Target="../slideLayouts/slideLayout2.xml"/><Relationship Id="rId6" Type="http://schemas.openxmlformats.org/officeDocument/2006/relationships/image" Target="../media/image354.png"/><Relationship Id="rId5" Type="http://schemas.openxmlformats.org/officeDocument/2006/relationships/image" Target="../media/image353.png"/><Relationship Id="rId4" Type="http://schemas.openxmlformats.org/officeDocument/2006/relationships/image" Target="../media/image352.png"/></Relationships>
</file>

<file path=ppt/slides/_rels/slide3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8.gif"/></Relationships>
</file>

<file path=ppt/slides/_rels/slide330.xml.rels><?xml version="1.0" encoding="UTF-8" standalone="yes"?>
<Relationships xmlns="http://schemas.openxmlformats.org/package/2006/relationships"><Relationship Id="rId8" Type="http://schemas.openxmlformats.org/officeDocument/2006/relationships/image" Target="../media/image361.png"/><Relationship Id="rId3" Type="http://schemas.openxmlformats.org/officeDocument/2006/relationships/image" Target="../media/image3.gif"/><Relationship Id="rId7" Type="http://schemas.openxmlformats.org/officeDocument/2006/relationships/image" Target="../media/image360.png"/><Relationship Id="rId2" Type="http://schemas.openxmlformats.org/officeDocument/2006/relationships/notesSlide" Target="../notesSlides/notesSlide328.xml"/><Relationship Id="rId1" Type="http://schemas.openxmlformats.org/officeDocument/2006/relationships/slideLayout" Target="../slideLayouts/slideLayout2.xml"/><Relationship Id="rId6" Type="http://schemas.openxmlformats.org/officeDocument/2006/relationships/image" Target="../media/image359.png"/><Relationship Id="rId5" Type="http://schemas.openxmlformats.org/officeDocument/2006/relationships/image" Target="../media/image358.png"/><Relationship Id="rId4" Type="http://schemas.openxmlformats.org/officeDocument/2006/relationships/image" Target="../media/image357.png"/></Relationships>
</file>

<file path=ppt/slides/_rels/slide331.xml.rels><?xml version="1.0" encoding="UTF-8" standalone="yes"?>
<Relationships xmlns="http://schemas.openxmlformats.org/package/2006/relationships"><Relationship Id="rId8" Type="http://schemas.openxmlformats.org/officeDocument/2006/relationships/image" Target="../media/image366.png"/><Relationship Id="rId3" Type="http://schemas.openxmlformats.org/officeDocument/2006/relationships/image" Target="../media/image3.gif"/><Relationship Id="rId7" Type="http://schemas.openxmlformats.org/officeDocument/2006/relationships/image" Target="../media/image365.png"/><Relationship Id="rId2" Type="http://schemas.openxmlformats.org/officeDocument/2006/relationships/notesSlide" Target="../notesSlides/notesSlide329.xml"/><Relationship Id="rId1" Type="http://schemas.openxmlformats.org/officeDocument/2006/relationships/slideLayout" Target="../slideLayouts/slideLayout2.xml"/><Relationship Id="rId6" Type="http://schemas.openxmlformats.org/officeDocument/2006/relationships/image" Target="../media/image364.png"/><Relationship Id="rId5" Type="http://schemas.openxmlformats.org/officeDocument/2006/relationships/image" Target="../media/image363.png"/><Relationship Id="rId4" Type="http://schemas.openxmlformats.org/officeDocument/2006/relationships/image" Target="../media/image362.png"/></Relationships>
</file>

<file path=ppt/slides/_rels/slide332.xml.rels><?xml version="1.0" encoding="UTF-8" standalone="yes"?>
<Relationships xmlns="http://schemas.openxmlformats.org/package/2006/relationships"><Relationship Id="rId8" Type="http://schemas.openxmlformats.org/officeDocument/2006/relationships/image" Target="../media/image370.png"/><Relationship Id="rId3" Type="http://schemas.openxmlformats.org/officeDocument/2006/relationships/image" Target="../media/image3.gif"/><Relationship Id="rId7" Type="http://schemas.openxmlformats.org/officeDocument/2006/relationships/image" Target="../media/image360.png"/><Relationship Id="rId2" Type="http://schemas.openxmlformats.org/officeDocument/2006/relationships/notesSlide" Target="../notesSlides/notesSlide330.xml"/><Relationship Id="rId1" Type="http://schemas.openxmlformats.org/officeDocument/2006/relationships/slideLayout" Target="../slideLayouts/slideLayout2.xml"/><Relationship Id="rId6" Type="http://schemas.openxmlformats.org/officeDocument/2006/relationships/image" Target="../media/image369.png"/><Relationship Id="rId5" Type="http://schemas.openxmlformats.org/officeDocument/2006/relationships/image" Target="../media/image368.png"/><Relationship Id="rId4" Type="http://schemas.openxmlformats.org/officeDocument/2006/relationships/image" Target="../media/image367.png"/></Relationships>
</file>

<file path=ppt/slides/_rels/slide333.xml.rels><?xml version="1.0" encoding="UTF-8" standalone="yes"?>
<Relationships xmlns="http://schemas.openxmlformats.org/package/2006/relationships"><Relationship Id="rId8" Type="http://schemas.openxmlformats.org/officeDocument/2006/relationships/image" Target="../media/image374.png"/><Relationship Id="rId3" Type="http://schemas.openxmlformats.org/officeDocument/2006/relationships/image" Target="../media/image3.gif"/><Relationship Id="rId7" Type="http://schemas.openxmlformats.org/officeDocument/2006/relationships/image" Target="../media/image355.png"/><Relationship Id="rId2" Type="http://schemas.openxmlformats.org/officeDocument/2006/relationships/notesSlide" Target="../notesSlides/notesSlide331.xml"/><Relationship Id="rId1" Type="http://schemas.openxmlformats.org/officeDocument/2006/relationships/slideLayout" Target="../slideLayouts/slideLayout2.xml"/><Relationship Id="rId6" Type="http://schemas.openxmlformats.org/officeDocument/2006/relationships/image" Target="../media/image373.png"/><Relationship Id="rId5" Type="http://schemas.openxmlformats.org/officeDocument/2006/relationships/image" Target="../media/image372.png"/><Relationship Id="rId4" Type="http://schemas.openxmlformats.org/officeDocument/2006/relationships/image" Target="../media/image371.png"/><Relationship Id="rId9" Type="http://schemas.openxmlformats.org/officeDocument/2006/relationships/image" Target="../media/image17.png"/></Relationships>
</file>

<file path=ppt/slides/_rels/slide334.xml.rels><?xml version="1.0" encoding="UTF-8" standalone="yes"?>
<Relationships xmlns="http://schemas.openxmlformats.org/package/2006/relationships"><Relationship Id="rId8" Type="http://schemas.openxmlformats.org/officeDocument/2006/relationships/image" Target="../media/image379.png"/><Relationship Id="rId3" Type="http://schemas.openxmlformats.org/officeDocument/2006/relationships/image" Target="../media/image3.gif"/><Relationship Id="rId7" Type="http://schemas.openxmlformats.org/officeDocument/2006/relationships/image" Target="../media/image378.png"/><Relationship Id="rId2" Type="http://schemas.openxmlformats.org/officeDocument/2006/relationships/notesSlide" Target="../notesSlides/notesSlide332.xml"/><Relationship Id="rId1" Type="http://schemas.openxmlformats.org/officeDocument/2006/relationships/slideLayout" Target="../slideLayouts/slideLayout2.xml"/><Relationship Id="rId6" Type="http://schemas.openxmlformats.org/officeDocument/2006/relationships/image" Target="../media/image377.png"/><Relationship Id="rId5" Type="http://schemas.openxmlformats.org/officeDocument/2006/relationships/image" Target="../media/image376.png"/><Relationship Id="rId4" Type="http://schemas.openxmlformats.org/officeDocument/2006/relationships/image" Target="../media/image375.png"/></Relationships>
</file>

<file path=ppt/slides/_rels/slide335.xml.rels><?xml version="1.0" encoding="UTF-8" standalone="yes"?>
<Relationships xmlns="http://schemas.openxmlformats.org/package/2006/relationships"><Relationship Id="rId8" Type="http://schemas.openxmlformats.org/officeDocument/2006/relationships/image" Target="../media/image383.png"/><Relationship Id="rId3" Type="http://schemas.openxmlformats.org/officeDocument/2006/relationships/image" Target="../media/image3.gif"/><Relationship Id="rId7" Type="http://schemas.openxmlformats.org/officeDocument/2006/relationships/image" Target="../media/image382.png"/><Relationship Id="rId2" Type="http://schemas.openxmlformats.org/officeDocument/2006/relationships/notesSlide" Target="../notesSlides/notesSlide333.xml"/><Relationship Id="rId1" Type="http://schemas.openxmlformats.org/officeDocument/2006/relationships/slideLayout" Target="../slideLayouts/slideLayout2.xml"/><Relationship Id="rId6" Type="http://schemas.openxmlformats.org/officeDocument/2006/relationships/image" Target="../media/image381.png"/><Relationship Id="rId5" Type="http://schemas.openxmlformats.org/officeDocument/2006/relationships/image" Target="../media/image380.png"/><Relationship Id="rId4" Type="http://schemas.openxmlformats.org/officeDocument/2006/relationships/image" Target="../media/image17.png"/><Relationship Id="rId9" Type="http://schemas.openxmlformats.org/officeDocument/2006/relationships/image" Target="../media/image384.png"/></Relationships>
</file>

<file path=ppt/slides/_rels/slide336.xml.rels><?xml version="1.0" encoding="UTF-8" standalone="yes"?>
<Relationships xmlns="http://schemas.openxmlformats.org/package/2006/relationships"><Relationship Id="rId8" Type="http://schemas.openxmlformats.org/officeDocument/2006/relationships/image" Target="../media/image389.png"/><Relationship Id="rId3" Type="http://schemas.openxmlformats.org/officeDocument/2006/relationships/image" Target="../media/image3.gif"/><Relationship Id="rId7" Type="http://schemas.openxmlformats.org/officeDocument/2006/relationships/image" Target="../media/image388.png"/><Relationship Id="rId2" Type="http://schemas.openxmlformats.org/officeDocument/2006/relationships/notesSlide" Target="../notesSlides/notesSlide334.xml"/><Relationship Id="rId1" Type="http://schemas.openxmlformats.org/officeDocument/2006/relationships/slideLayout" Target="../slideLayouts/slideLayout2.xml"/><Relationship Id="rId6" Type="http://schemas.openxmlformats.org/officeDocument/2006/relationships/image" Target="../media/image387.png"/><Relationship Id="rId5" Type="http://schemas.openxmlformats.org/officeDocument/2006/relationships/image" Target="../media/image386.png"/><Relationship Id="rId4" Type="http://schemas.openxmlformats.org/officeDocument/2006/relationships/image" Target="../media/image385.png"/></Relationships>
</file>

<file path=ppt/slides/_rels/slide337.xml.rels><?xml version="1.0" encoding="UTF-8" standalone="yes"?>
<Relationships xmlns="http://schemas.openxmlformats.org/package/2006/relationships"><Relationship Id="rId8" Type="http://schemas.openxmlformats.org/officeDocument/2006/relationships/image" Target="../media/image394.png"/><Relationship Id="rId3" Type="http://schemas.openxmlformats.org/officeDocument/2006/relationships/image" Target="../media/image3.gif"/><Relationship Id="rId7" Type="http://schemas.openxmlformats.org/officeDocument/2006/relationships/image" Target="../media/image393.png"/><Relationship Id="rId2" Type="http://schemas.openxmlformats.org/officeDocument/2006/relationships/notesSlide" Target="../notesSlides/notesSlide335.xml"/><Relationship Id="rId1" Type="http://schemas.openxmlformats.org/officeDocument/2006/relationships/slideLayout" Target="../slideLayouts/slideLayout2.xml"/><Relationship Id="rId6" Type="http://schemas.openxmlformats.org/officeDocument/2006/relationships/image" Target="../media/image392.png"/><Relationship Id="rId5" Type="http://schemas.openxmlformats.org/officeDocument/2006/relationships/image" Target="../media/image391.png"/><Relationship Id="rId4" Type="http://schemas.openxmlformats.org/officeDocument/2006/relationships/image" Target="../media/image390.png"/></Relationships>
</file>

<file path=ppt/slides/_rels/slide338.xml.rels><?xml version="1.0" encoding="UTF-8" standalone="yes"?>
<Relationships xmlns="http://schemas.openxmlformats.org/package/2006/relationships"><Relationship Id="rId2" Type="http://schemas.openxmlformats.org/officeDocument/2006/relationships/notesSlide" Target="../notesSlides/notesSlide336.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3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10.gif"/></Relationships>
</file>

<file path=ppt/slides/_rels/slide4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4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4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4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44.xml.rels><?xml version="1.0" encoding="UTF-8" standalone="yes"?>
<Relationships xmlns="http://schemas.openxmlformats.org/package/2006/relationships"><Relationship Id="rId8" Type="http://schemas.openxmlformats.org/officeDocument/2006/relationships/image" Target="../media/image10.gif"/><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4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hyperlink" Target="https://youtu.be/D1i82QWqHME?si=5iXk8SNavSgilhLV"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4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4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5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5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5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5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5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5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5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5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5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5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hyperlink" Target="https://youtu.be/A2HFusWQIeE?si=GjoCC8ky9NCfyvba"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6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43.png"/></Relationships>
</file>

<file path=ppt/slides/_rels/slide6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6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6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6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6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6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6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7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7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7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51.png"/></Relationships>
</file>

<file path=ppt/slides/_rels/slide7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52.png"/></Relationships>
</file>

<file path=ppt/slides/_rels/slide7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53.png"/></Relationships>
</file>

<file path=ppt/slides/_rels/slide7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54.png"/></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55.png"/></Relationships>
</file>

<file path=ppt/slides/_rels/slide8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8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1.xml"/><Relationship Id="rId1" Type="http://schemas.openxmlformats.org/officeDocument/2006/relationships/slideLayout" Target="../slideLayouts/slideLayout2.xml"/><Relationship Id="rId5" Type="http://schemas.openxmlformats.org/officeDocument/2006/relationships/image" Target="../media/image58.svg"/><Relationship Id="rId4" Type="http://schemas.openxmlformats.org/officeDocument/2006/relationships/image" Target="../media/image57.png"/></Relationships>
</file>

<file path=ppt/slides/_rels/slide8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8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4.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60.png"/></Relationships>
</file>

<file path=ppt/slides/_rels/slide8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61.png"/></Relationships>
</file>

<file path=ppt/slides/_rels/slide8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62.png"/></Relationships>
</file>

<file path=ppt/slides/_rels/slide8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63.png"/></Relationships>
</file>

<file path=ppt/slides/_rels/slide8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64.png"/></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9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65.png"/></Relationships>
</file>

<file path=ppt/slides/_rels/slide9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66.png"/></Relationships>
</file>

<file path=ppt/slides/_rels/slide9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9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9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99.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3.gif"/><Relationship Id="rId7" Type="http://schemas.openxmlformats.org/officeDocument/2006/relationships/image" Target="../media/image73.png"/><Relationship Id="rId2" Type="http://schemas.openxmlformats.org/officeDocument/2006/relationships/notesSlide" Target="../notesSlides/notesSlide98.xm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F3302F-3BF8-0B6B-CB7B-ECAFDF46C216}"/>
              </a:ext>
            </a:extLst>
          </p:cNvPr>
          <p:cNvPicPr>
            <a:picLocks noChangeAspect="1"/>
          </p:cNvPicPr>
          <p:nvPr/>
        </p:nvPicPr>
        <p:blipFill rotWithShape="1">
          <a:blip r:embed="rId3">
            <a:extLst>
              <a:ext uri="{28A0092B-C50C-407E-A947-70E740481C1C}">
                <a14:useLocalDpi xmlns:a14="http://schemas.microsoft.com/office/drawing/2010/main" val="0"/>
              </a:ext>
            </a:extLst>
          </a:blip>
          <a:srcRect t="7813" b="7813"/>
          <a:stretch/>
        </p:blipFill>
        <p:spPr>
          <a:xfrm>
            <a:off x="0" y="0"/>
            <a:ext cx="12192000" cy="6858000"/>
          </a:xfrm>
          <a:prstGeom prst="rect">
            <a:avLst/>
          </a:prstGeom>
        </p:spPr>
      </p:pic>
      <p:sp>
        <p:nvSpPr>
          <p:cNvPr id="5" name="TextBox 4">
            <a:extLst>
              <a:ext uri="{FF2B5EF4-FFF2-40B4-BE49-F238E27FC236}">
                <a16:creationId xmlns:a16="http://schemas.microsoft.com/office/drawing/2014/main" id="{367AB022-6222-B05F-1046-685931E4CDF8}"/>
              </a:ext>
            </a:extLst>
          </p:cNvPr>
          <p:cNvSpPr txBox="1"/>
          <p:nvPr/>
        </p:nvSpPr>
        <p:spPr>
          <a:xfrm>
            <a:off x="5496926" y="4509021"/>
            <a:ext cx="6093500" cy="2181366"/>
          </a:xfrm>
          <a:prstGeom prst="rect">
            <a:avLst/>
          </a:prstGeom>
          <a:noFill/>
        </p:spPr>
        <p:txBody>
          <a:bodyPr wrap="square">
            <a:spAutoFit/>
          </a:bodyPr>
          <a:lstStyle/>
          <a:p>
            <a:pPr algn="ctr" rtl="0">
              <a:lnSpc>
                <a:spcPct val="115000"/>
              </a:lnSpc>
            </a:pPr>
            <a:r>
              <a:rPr lang="ar-SY" sz="6000" b="1" dirty="0">
                <a:solidFill>
                  <a:schemeClr val="bg1"/>
                </a:solidFill>
                <a:effectLst>
                  <a:outerShdw blurRad="38100" dist="38100" dir="2700000" algn="tl">
                    <a:srgbClr val="000000">
                      <a:alpha val="43137"/>
                    </a:srgbClr>
                  </a:outerShdw>
                </a:effectLst>
                <a:latin typeface="Times New Roman" panose="02020603050405020304" pitchFamily="18" charset="0"/>
                <a:cs typeface="Adobe Arabic" panose="02040503050201020203" pitchFamily="18" charset="-78"/>
              </a:rPr>
              <a:t>تطبيقات الحاسب الالي في إدارة الموارد البشرية</a:t>
            </a:r>
            <a:endParaRPr lang="en-US" sz="6000" b="1" dirty="0">
              <a:solidFill>
                <a:schemeClr val="bg1"/>
              </a:solidFill>
              <a:effectLst>
                <a:outerShdw blurRad="38100" dist="38100" dir="2700000" algn="tl">
                  <a:srgbClr val="000000">
                    <a:alpha val="43137"/>
                  </a:srgbClr>
                </a:outerShdw>
              </a:effectLst>
              <a:latin typeface="Times New Roman" panose="02020603050405020304" pitchFamily="18" charset="0"/>
              <a:cs typeface="Adobe Arabic" panose="02040503050201020203" pitchFamily="18" charset="-78"/>
            </a:endParaRPr>
          </a:p>
        </p:txBody>
      </p:sp>
    </p:spTree>
    <p:extLst>
      <p:ext uri="{BB962C8B-B14F-4D97-AF65-F5344CB8AC3E}">
        <p14:creationId xmlns:p14="http://schemas.microsoft.com/office/powerpoint/2010/main" val="2345629806"/>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11E64-CBF1-315C-ACFA-196391D5085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845F9E6-B1F0-53FB-2E3A-505C36C01A72}"/>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6CC2C14-C94E-31BB-12A0-794FC9110F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8F766A58-F491-C1F1-9E59-0B3F1B1E0A7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18E0BDE3-378D-1E0F-12F2-A82AF5D89265}"/>
              </a:ext>
            </a:extLst>
          </p:cNvPr>
          <p:cNvSpPr txBox="1"/>
          <p:nvPr/>
        </p:nvSpPr>
        <p:spPr>
          <a:xfrm>
            <a:off x="5435453" y="1227647"/>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تقليص الوقت المستغرق في إنجاز العمليات الروتينية (مثل: إصدار التقارير، معالجة طلبات الإجازات)</a:t>
            </a:r>
            <a:endParaRPr lang="en-US" dirty="0"/>
          </a:p>
        </p:txBody>
      </p:sp>
      <p:sp>
        <p:nvSpPr>
          <p:cNvPr id="6" name="TextBox 5">
            <a:extLst>
              <a:ext uri="{FF2B5EF4-FFF2-40B4-BE49-F238E27FC236}">
                <a16:creationId xmlns:a16="http://schemas.microsoft.com/office/drawing/2014/main" id="{DC3633C4-236F-B68B-1ACE-07C29F49DCBB}"/>
              </a:ext>
            </a:extLst>
          </p:cNvPr>
          <p:cNvSpPr txBox="1"/>
          <p:nvPr/>
        </p:nvSpPr>
        <p:spPr>
          <a:xfrm>
            <a:off x="5435453" y="256377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تحسّن مستوى رضا الموظّفين عن خدمات الموارد البشرية</a:t>
            </a:r>
            <a:endParaRPr lang="en-US" dirty="0"/>
          </a:p>
        </p:txBody>
      </p:sp>
      <p:sp>
        <p:nvSpPr>
          <p:cNvPr id="10" name="TextBox 9">
            <a:extLst>
              <a:ext uri="{FF2B5EF4-FFF2-40B4-BE49-F238E27FC236}">
                <a16:creationId xmlns:a16="http://schemas.microsoft.com/office/drawing/2014/main" id="{4C5FAA49-8DC7-45D0-DDE8-26DF490DBF85}"/>
              </a:ext>
            </a:extLst>
          </p:cNvPr>
          <p:cNvSpPr txBox="1"/>
          <p:nvPr/>
        </p:nvSpPr>
        <p:spPr>
          <a:xfrm>
            <a:off x="5435453" y="3438873"/>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انخفاض نسبة الأخطاء في معالجة بيانات الموظّفين وحساب المستحقّات</a:t>
            </a:r>
            <a:endParaRPr lang="en-US" dirty="0"/>
          </a:p>
        </p:txBody>
      </p:sp>
      <p:sp>
        <p:nvSpPr>
          <p:cNvPr id="11" name="TextBox 10">
            <a:extLst>
              <a:ext uri="{FF2B5EF4-FFF2-40B4-BE49-F238E27FC236}">
                <a16:creationId xmlns:a16="http://schemas.microsoft.com/office/drawing/2014/main" id="{7B166280-6DC6-BC0D-0F19-91DD9FBCE14D}"/>
              </a:ext>
            </a:extLst>
          </p:cNvPr>
          <p:cNvSpPr txBox="1"/>
          <p:nvPr/>
        </p:nvSpPr>
        <p:spPr>
          <a:xfrm>
            <a:off x="5435453" y="4774998"/>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تقليل التكاليف التشغيلية لإدارة الموارد البشرية</a:t>
            </a:r>
            <a:endParaRPr lang="en-US" dirty="0"/>
          </a:p>
        </p:txBody>
      </p:sp>
      <p:sp>
        <p:nvSpPr>
          <p:cNvPr id="3" name="TextBox 2">
            <a:extLst>
              <a:ext uri="{FF2B5EF4-FFF2-40B4-BE49-F238E27FC236}">
                <a16:creationId xmlns:a16="http://schemas.microsoft.com/office/drawing/2014/main" id="{C4D9949C-C09D-31F5-9F20-D913A8F582D7}"/>
              </a:ext>
            </a:extLst>
          </p:cNvPr>
          <p:cNvSpPr txBox="1"/>
          <p:nvPr/>
        </p:nvSpPr>
        <p:spPr>
          <a:xfrm>
            <a:off x="5435453" y="565009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زيادة دقّة التقارير والإحصائيات المقدّمة للإدارة العليا</a:t>
            </a:r>
            <a:endParaRPr lang="en-US" dirty="0"/>
          </a:p>
        </p:txBody>
      </p:sp>
    </p:spTree>
    <p:extLst>
      <p:ext uri="{BB962C8B-B14F-4D97-AF65-F5344CB8AC3E}">
        <p14:creationId xmlns:p14="http://schemas.microsoft.com/office/powerpoint/2010/main" val="283280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P spid="11" grpId="0"/>
      <p:bldP spid="3"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40C38-A9DA-4F26-688C-24FCA849A70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3C93C2C-1E39-1C74-9E0C-80EC5606DCEC}"/>
              </a:ext>
            </a:extLst>
          </p:cNvPr>
          <p:cNvSpPr txBox="1"/>
          <p:nvPr/>
        </p:nvSpPr>
        <p:spPr>
          <a:xfrm>
            <a:off x="1915886" y="-140005"/>
            <a:ext cx="83312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أنواع مؤشّرات الأداء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6F2FF16-BC76-ABF6-30CE-B21346FF05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Performance ">
            <a:extLst>
              <a:ext uri="{FF2B5EF4-FFF2-40B4-BE49-F238E27FC236}">
                <a16:creationId xmlns:a16="http://schemas.microsoft.com/office/drawing/2014/main" id="{FB850ADA-32A2-7E47-4D6B-8719700EDCB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76350" y="2028960"/>
            <a:ext cx="3562350" cy="3562350"/>
          </a:xfrm>
          <a:prstGeom prst="rect">
            <a:avLst/>
          </a:prstGeom>
          <a:noFill/>
          <a:ln>
            <a:noFill/>
          </a:ln>
        </p:spPr>
      </p:pic>
      <p:sp>
        <p:nvSpPr>
          <p:cNvPr id="6" name="TextBox 5">
            <a:extLst>
              <a:ext uri="{FF2B5EF4-FFF2-40B4-BE49-F238E27FC236}">
                <a16:creationId xmlns:a16="http://schemas.microsoft.com/office/drawing/2014/main" id="{914FFE1C-0397-B734-8E77-43AFE63CEE6B}"/>
              </a:ext>
            </a:extLst>
          </p:cNvPr>
          <p:cNvSpPr txBox="1"/>
          <p:nvPr/>
        </p:nvSpPr>
        <p:spPr>
          <a:xfrm>
            <a:off x="5535526" y="1002823"/>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EG"/>
              <a:t>مؤشّرات كمّية</a:t>
            </a:r>
            <a:r>
              <a:rPr lang="en-US"/>
              <a:t>: </a:t>
            </a:r>
          </a:p>
        </p:txBody>
      </p:sp>
      <p:sp>
        <p:nvSpPr>
          <p:cNvPr id="7" name="TextBox 6">
            <a:extLst>
              <a:ext uri="{FF2B5EF4-FFF2-40B4-BE49-F238E27FC236}">
                <a16:creationId xmlns:a16="http://schemas.microsoft.com/office/drawing/2014/main" id="{028568A1-3918-9122-1F72-F990D4D9E622}"/>
              </a:ext>
            </a:extLst>
          </p:cNvPr>
          <p:cNvSpPr txBox="1"/>
          <p:nvPr/>
        </p:nvSpPr>
        <p:spPr>
          <a:xfrm>
            <a:off x="5014452" y="1767350"/>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b="0">
                <a:solidFill>
                  <a:schemeClr val="tx1"/>
                </a:solidFill>
              </a:rPr>
              <a:t>يُمكن قياسها بالأرقام، مثل</a:t>
            </a:r>
            <a:r>
              <a:rPr lang="en-US" b="0">
                <a:solidFill>
                  <a:schemeClr val="tx1"/>
                </a:solidFill>
              </a:rPr>
              <a:t>:</a:t>
            </a:r>
          </a:p>
        </p:txBody>
      </p:sp>
      <p:sp>
        <p:nvSpPr>
          <p:cNvPr id="10" name="TextBox 9">
            <a:extLst>
              <a:ext uri="{FF2B5EF4-FFF2-40B4-BE49-F238E27FC236}">
                <a16:creationId xmlns:a16="http://schemas.microsoft.com/office/drawing/2014/main" id="{0A9933DF-2A18-A488-0AC1-4EDFFE01BBF7}"/>
              </a:ext>
            </a:extLst>
          </p:cNvPr>
          <p:cNvSpPr txBox="1"/>
          <p:nvPr/>
        </p:nvSpPr>
        <p:spPr>
          <a:xfrm>
            <a:off x="5014452" y="253187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عدد المبيعات المُحقّقة</a:t>
            </a:r>
            <a:endParaRPr lang="en-US" b="1" dirty="0"/>
          </a:p>
        </p:txBody>
      </p:sp>
      <p:sp>
        <p:nvSpPr>
          <p:cNvPr id="48" name="TextBox 47">
            <a:extLst>
              <a:ext uri="{FF2B5EF4-FFF2-40B4-BE49-F238E27FC236}">
                <a16:creationId xmlns:a16="http://schemas.microsoft.com/office/drawing/2014/main" id="{E154779D-231D-DA2E-1746-DAC2DEBD3C40}"/>
              </a:ext>
            </a:extLst>
          </p:cNvPr>
          <p:cNvSpPr txBox="1"/>
          <p:nvPr/>
        </p:nvSpPr>
        <p:spPr>
          <a:xfrm>
            <a:off x="5014452" y="33265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نسبة الإنجاز من المشاريع</a:t>
            </a:r>
            <a:endParaRPr lang="en-US" b="1"/>
          </a:p>
        </p:txBody>
      </p:sp>
      <p:sp>
        <p:nvSpPr>
          <p:cNvPr id="49" name="TextBox 48">
            <a:extLst>
              <a:ext uri="{FF2B5EF4-FFF2-40B4-BE49-F238E27FC236}">
                <a16:creationId xmlns:a16="http://schemas.microsoft.com/office/drawing/2014/main" id="{A7DA0506-AFE3-3728-EFCF-6CE70744AE05}"/>
              </a:ext>
            </a:extLst>
          </p:cNvPr>
          <p:cNvSpPr txBox="1"/>
          <p:nvPr/>
        </p:nvSpPr>
        <p:spPr>
          <a:xfrm>
            <a:off x="5014452" y="412120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عدد العملاء الجدد</a:t>
            </a:r>
            <a:endParaRPr lang="en-US" b="1"/>
          </a:p>
        </p:txBody>
      </p:sp>
      <p:sp>
        <p:nvSpPr>
          <p:cNvPr id="50" name="TextBox 49">
            <a:extLst>
              <a:ext uri="{FF2B5EF4-FFF2-40B4-BE49-F238E27FC236}">
                <a16:creationId xmlns:a16="http://schemas.microsoft.com/office/drawing/2014/main" id="{A04F4C6E-D472-A869-ACDA-FDC8DC5E7B07}"/>
              </a:ext>
            </a:extLst>
          </p:cNvPr>
          <p:cNvSpPr txBox="1"/>
          <p:nvPr/>
        </p:nvSpPr>
        <p:spPr>
          <a:xfrm>
            <a:off x="5014452" y="491586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نسبة تحقيق الأهداف</a:t>
            </a:r>
            <a:endParaRPr lang="en-US" dirty="0"/>
          </a:p>
        </p:txBody>
      </p:sp>
      <p:sp>
        <p:nvSpPr>
          <p:cNvPr id="51" name="TextBox 50">
            <a:extLst>
              <a:ext uri="{FF2B5EF4-FFF2-40B4-BE49-F238E27FC236}">
                <a16:creationId xmlns:a16="http://schemas.microsoft.com/office/drawing/2014/main" id="{9A6C05C7-3DA6-35D7-06C9-90984C116F5B}"/>
              </a:ext>
            </a:extLst>
          </p:cNvPr>
          <p:cNvSpPr txBox="1"/>
          <p:nvPr/>
        </p:nvSpPr>
        <p:spPr>
          <a:xfrm>
            <a:off x="5014452" y="571053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معدّل الخطأ أو العيوب</a:t>
            </a:r>
            <a:endParaRPr lang="en-US" dirty="0"/>
          </a:p>
        </p:txBody>
      </p:sp>
    </p:spTree>
    <p:extLst>
      <p:ext uri="{BB962C8B-B14F-4D97-AF65-F5344CB8AC3E}">
        <p14:creationId xmlns:p14="http://schemas.microsoft.com/office/powerpoint/2010/main" val="3337906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0"/>
                                        <p:tgtEl>
                                          <p:spTgt spid="48"/>
                                        </p:tgtEl>
                                      </p:cBhvr>
                                    </p:animEffect>
                                    <p:anim calcmode="lin" valueType="num">
                                      <p:cBhvr>
                                        <p:cTn id="28" dur="1000" fill="hold"/>
                                        <p:tgtEl>
                                          <p:spTgt spid="48"/>
                                        </p:tgtEl>
                                        <p:attrNameLst>
                                          <p:attrName>ppt_x</p:attrName>
                                        </p:attrNameLst>
                                      </p:cBhvr>
                                      <p:tavLst>
                                        <p:tav tm="0">
                                          <p:val>
                                            <p:strVal val="#ppt_x"/>
                                          </p:val>
                                        </p:tav>
                                        <p:tav tm="100000">
                                          <p:val>
                                            <p:strVal val="#ppt_x"/>
                                          </p:val>
                                        </p:tav>
                                      </p:tavLst>
                                    </p:anim>
                                    <p:anim calcmode="lin" valueType="num">
                                      <p:cBhvr>
                                        <p:cTn id="2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0"/>
                                        <p:tgtEl>
                                          <p:spTgt spid="49"/>
                                        </p:tgtEl>
                                      </p:cBhvr>
                                    </p:animEffect>
                                    <p:anim calcmode="lin" valueType="num">
                                      <p:cBhvr>
                                        <p:cTn id="35" dur="1000" fill="hold"/>
                                        <p:tgtEl>
                                          <p:spTgt spid="49"/>
                                        </p:tgtEl>
                                        <p:attrNameLst>
                                          <p:attrName>ppt_x</p:attrName>
                                        </p:attrNameLst>
                                      </p:cBhvr>
                                      <p:tavLst>
                                        <p:tav tm="0">
                                          <p:val>
                                            <p:strVal val="#ppt_x"/>
                                          </p:val>
                                        </p:tav>
                                        <p:tav tm="100000">
                                          <p:val>
                                            <p:strVal val="#ppt_x"/>
                                          </p:val>
                                        </p:tav>
                                      </p:tavLst>
                                    </p:anim>
                                    <p:anim calcmode="lin" valueType="num">
                                      <p:cBhvr>
                                        <p:cTn id="3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0"/>
                                        <p:tgtEl>
                                          <p:spTgt spid="50"/>
                                        </p:tgtEl>
                                      </p:cBhvr>
                                    </p:animEffect>
                                    <p:anim calcmode="lin" valueType="num">
                                      <p:cBhvr>
                                        <p:cTn id="42" dur="1000" fill="hold"/>
                                        <p:tgtEl>
                                          <p:spTgt spid="50"/>
                                        </p:tgtEl>
                                        <p:attrNameLst>
                                          <p:attrName>ppt_x</p:attrName>
                                        </p:attrNameLst>
                                      </p:cBhvr>
                                      <p:tavLst>
                                        <p:tav tm="0">
                                          <p:val>
                                            <p:strVal val="#ppt_x"/>
                                          </p:val>
                                        </p:tav>
                                        <p:tav tm="100000">
                                          <p:val>
                                            <p:strVal val="#ppt_x"/>
                                          </p:val>
                                        </p:tav>
                                      </p:tavLst>
                                    </p:anim>
                                    <p:anim calcmode="lin" valueType="num">
                                      <p:cBhvr>
                                        <p:cTn id="43"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0"/>
                                        <p:tgtEl>
                                          <p:spTgt spid="51"/>
                                        </p:tgtEl>
                                      </p:cBhvr>
                                    </p:animEffect>
                                    <p:anim calcmode="lin" valueType="num">
                                      <p:cBhvr>
                                        <p:cTn id="49" dur="1000" fill="hold"/>
                                        <p:tgtEl>
                                          <p:spTgt spid="51"/>
                                        </p:tgtEl>
                                        <p:attrNameLst>
                                          <p:attrName>ppt_x</p:attrName>
                                        </p:attrNameLst>
                                      </p:cBhvr>
                                      <p:tavLst>
                                        <p:tav tm="0">
                                          <p:val>
                                            <p:strVal val="#ppt_x"/>
                                          </p:val>
                                        </p:tav>
                                        <p:tav tm="100000">
                                          <p:val>
                                            <p:strVal val="#ppt_x"/>
                                          </p:val>
                                        </p:tav>
                                      </p:tavLst>
                                    </p:anim>
                                    <p:anim calcmode="lin" valueType="num">
                                      <p:cBhvr>
                                        <p:cTn id="5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48" grpId="0"/>
      <p:bldP spid="49" grpId="0"/>
      <p:bldP spid="50" grpId="0"/>
      <p:bldP spid="51"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DE0D2-D161-AA1C-9722-308D692AFFE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F4A05FB-1770-AFB3-5528-06A0A3BBE668}"/>
              </a:ext>
            </a:extLst>
          </p:cNvPr>
          <p:cNvSpPr txBox="1"/>
          <p:nvPr/>
        </p:nvSpPr>
        <p:spPr>
          <a:xfrm>
            <a:off x="1915886" y="-140005"/>
            <a:ext cx="83312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أنواع مؤشّرات الأداء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C12B102-E25D-7C75-35F0-0B5B06F0D6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descr="Benchmarking ">
            <a:extLst>
              <a:ext uri="{FF2B5EF4-FFF2-40B4-BE49-F238E27FC236}">
                <a16:creationId xmlns:a16="http://schemas.microsoft.com/office/drawing/2014/main" id="{A81E65F4-1AF7-E8A3-4098-DF10065492F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98637" y="2290570"/>
            <a:ext cx="3657600" cy="3657600"/>
          </a:xfrm>
          <a:prstGeom prst="rect">
            <a:avLst/>
          </a:prstGeom>
          <a:noFill/>
          <a:ln>
            <a:noFill/>
          </a:ln>
        </p:spPr>
      </p:pic>
      <p:sp>
        <p:nvSpPr>
          <p:cNvPr id="4" name="TextBox 3">
            <a:extLst>
              <a:ext uri="{FF2B5EF4-FFF2-40B4-BE49-F238E27FC236}">
                <a16:creationId xmlns:a16="http://schemas.microsoft.com/office/drawing/2014/main" id="{2511BA5C-F5DF-8D17-AC1B-A0E910CD0443}"/>
              </a:ext>
            </a:extLst>
          </p:cNvPr>
          <p:cNvSpPr txBox="1"/>
          <p:nvPr/>
        </p:nvSpPr>
        <p:spPr>
          <a:xfrm>
            <a:off x="5535526" y="1002823"/>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EG" dirty="0"/>
              <a:t>مؤشّرات نوعية</a:t>
            </a:r>
            <a:r>
              <a:rPr lang="en-US" dirty="0"/>
              <a:t>: </a:t>
            </a:r>
          </a:p>
        </p:txBody>
      </p:sp>
      <p:sp>
        <p:nvSpPr>
          <p:cNvPr id="5" name="TextBox 4">
            <a:extLst>
              <a:ext uri="{FF2B5EF4-FFF2-40B4-BE49-F238E27FC236}">
                <a16:creationId xmlns:a16="http://schemas.microsoft.com/office/drawing/2014/main" id="{676CC716-D27A-85F8-B0F1-92FB636F130E}"/>
              </a:ext>
            </a:extLst>
          </p:cNvPr>
          <p:cNvSpPr txBox="1"/>
          <p:nvPr/>
        </p:nvSpPr>
        <p:spPr>
          <a:xfrm>
            <a:off x="5014452" y="1767350"/>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تُقيّم جودة الأداء، مثل</a:t>
            </a:r>
            <a:r>
              <a:rPr lang="en-US"/>
              <a:t>:</a:t>
            </a:r>
          </a:p>
        </p:txBody>
      </p:sp>
      <p:sp>
        <p:nvSpPr>
          <p:cNvPr id="11" name="TextBox 10">
            <a:extLst>
              <a:ext uri="{FF2B5EF4-FFF2-40B4-BE49-F238E27FC236}">
                <a16:creationId xmlns:a16="http://schemas.microsoft.com/office/drawing/2014/main" id="{CA1224B6-333A-9735-9483-3AF8B29594CC}"/>
              </a:ext>
            </a:extLst>
          </p:cNvPr>
          <p:cNvSpPr txBox="1"/>
          <p:nvPr/>
        </p:nvSpPr>
        <p:spPr>
          <a:xfrm>
            <a:off x="5014452" y="253187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رضا العملاء</a:t>
            </a:r>
            <a:endParaRPr lang="en-US" b="1" dirty="0"/>
          </a:p>
        </p:txBody>
      </p:sp>
      <p:sp>
        <p:nvSpPr>
          <p:cNvPr id="12" name="TextBox 11">
            <a:extLst>
              <a:ext uri="{FF2B5EF4-FFF2-40B4-BE49-F238E27FC236}">
                <a16:creationId xmlns:a16="http://schemas.microsoft.com/office/drawing/2014/main" id="{B1C8406A-78E6-6C45-27F1-86C87A402F49}"/>
              </a:ext>
            </a:extLst>
          </p:cNvPr>
          <p:cNvSpPr txBox="1"/>
          <p:nvPr/>
        </p:nvSpPr>
        <p:spPr>
          <a:xfrm>
            <a:off x="5014452" y="33265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جودة العمل المُنجز</a:t>
            </a:r>
            <a:endParaRPr lang="en-US" b="1"/>
          </a:p>
        </p:txBody>
      </p:sp>
      <p:sp>
        <p:nvSpPr>
          <p:cNvPr id="13" name="TextBox 12">
            <a:extLst>
              <a:ext uri="{FF2B5EF4-FFF2-40B4-BE49-F238E27FC236}">
                <a16:creationId xmlns:a16="http://schemas.microsoft.com/office/drawing/2014/main" id="{393DEB2C-1F71-66EB-616E-50C1F4B096F4}"/>
              </a:ext>
            </a:extLst>
          </p:cNvPr>
          <p:cNvSpPr txBox="1"/>
          <p:nvPr/>
        </p:nvSpPr>
        <p:spPr>
          <a:xfrm>
            <a:off x="5014452" y="412120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مهارات التواصل</a:t>
            </a:r>
            <a:endParaRPr lang="en-US" b="1"/>
          </a:p>
        </p:txBody>
      </p:sp>
      <p:sp>
        <p:nvSpPr>
          <p:cNvPr id="14" name="TextBox 13">
            <a:extLst>
              <a:ext uri="{FF2B5EF4-FFF2-40B4-BE49-F238E27FC236}">
                <a16:creationId xmlns:a16="http://schemas.microsoft.com/office/drawing/2014/main" id="{3242B10B-B254-D80D-3631-CD689A403637}"/>
              </a:ext>
            </a:extLst>
          </p:cNvPr>
          <p:cNvSpPr txBox="1"/>
          <p:nvPr/>
        </p:nvSpPr>
        <p:spPr>
          <a:xfrm>
            <a:off x="5014452" y="491586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القيادة والمبادرة</a:t>
            </a:r>
            <a:endParaRPr lang="en-US" dirty="0"/>
          </a:p>
        </p:txBody>
      </p:sp>
      <p:sp>
        <p:nvSpPr>
          <p:cNvPr id="15" name="TextBox 14">
            <a:extLst>
              <a:ext uri="{FF2B5EF4-FFF2-40B4-BE49-F238E27FC236}">
                <a16:creationId xmlns:a16="http://schemas.microsoft.com/office/drawing/2014/main" id="{5600D318-834A-A8BB-000C-4EDC00070A05}"/>
              </a:ext>
            </a:extLst>
          </p:cNvPr>
          <p:cNvSpPr txBox="1"/>
          <p:nvPr/>
        </p:nvSpPr>
        <p:spPr>
          <a:xfrm>
            <a:off x="5014452" y="571053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الالتزام بالقيم المؤسّسية</a:t>
            </a:r>
            <a:endParaRPr lang="en-US" dirty="0"/>
          </a:p>
        </p:txBody>
      </p:sp>
    </p:spTree>
    <p:extLst>
      <p:ext uri="{BB962C8B-B14F-4D97-AF65-F5344CB8AC3E}">
        <p14:creationId xmlns:p14="http://schemas.microsoft.com/office/powerpoint/2010/main" val="23194720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P spid="12" grpId="0"/>
      <p:bldP spid="13" grpId="0"/>
      <p:bldP spid="14" grpId="0"/>
      <p:bldP spid="15"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F0AB7-7971-8419-C187-4C93CD1B986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96A4A91-AE37-C0B8-65A1-5BBA50570354}"/>
              </a:ext>
            </a:extLst>
          </p:cNvPr>
          <p:cNvSpPr txBox="1"/>
          <p:nvPr/>
        </p:nvSpPr>
        <p:spPr>
          <a:xfrm>
            <a:off x="1915886" y="-12095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تخصيص المؤشّرات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AA7B2B7-ED82-6026-976C-764C715178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Performance ">
            <a:extLst>
              <a:ext uri="{FF2B5EF4-FFF2-40B4-BE49-F238E27FC236}">
                <a16:creationId xmlns:a16="http://schemas.microsoft.com/office/drawing/2014/main" id="{33034C7A-CE42-862F-DAC1-2AF52C6B78D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47302" y="1843380"/>
            <a:ext cx="3867150" cy="3867150"/>
          </a:xfrm>
          <a:prstGeom prst="rect">
            <a:avLst/>
          </a:prstGeom>
          <a:noFill/>
          <a:ln>
            <a:noFill/>
          </a:ln>
        </p:spPr>
      </p:pic>
      <p:sp>
        <p:nvSpPr>
          <p:cNvPr id="6" name="TextBox 5">
            <a:extLst>
              <a:ext uri="{FF2B5EF4-FFF2-40B4-BE49-F238E27FC236}">
                <a16:creationId xmlns:a16="http://schemas.microsoft.com/office/drawing/2014/main" id="{4BC9FE6C-666E-095D-215C-EEAF61BE73E2}"/>
              </a:ext>
            </a:extLst>
          </p:cNvPr>
          <p:cNvSpPr txBox="1"/>
          <p:nvPr/>
        </p:nvSpPr>
        <p:spPr>
          <a:xfrm>
            <a:off x="5535526" y="1098073"/>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EG" dirty="0"/>
              <a:t>مؤشّرات نوعية</a:t>
            </a:r>
            <a:r>
              <a:rPr lang="en-US" dirty="0"/>
              <a:t>: </a:t>
            </a:r>
          </a:p>
        </p:txBody>
      </p:sp>
      <p:sp>
        <p:nvSpPr>
          <p:cNvPr id="7" name="TextBox 6">
            <a:extLst>
              <a:ext uri="{FF2B5EF4-FFF2-40B4-BE49-F238E27FC236}">
                <a16:creationId xmlns:a16="http://schemas.microsoft.com/office/drawing/2014/main" id="{A5F5D79E-160A-1128-05B2-8874538DDB60}"/>
              </a:ext>
            </a:extLst>
          </p:cNvPr>
          <p:cNvSpPr txBox="1"/>
          <p:nvPr/>
        </p:nvSpPr>
        <p:spPr>
          <a:xfrm>
            <a:off x="5014452" y="2021532"/>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يُتيح النظام تخصيص مؤشّرات الأداء بناءً على</a:t>
            </a:r>
            <a:r>
              <a:rPr lang="en-US"/>
              <a:t>:</a:t>
            </a:r>
          </a:p>
        </p:txBody>
      </p:sp>
      <p:sp>
        <p:nvSpPr>
          <p:cNvPr id="10" name="TextBox 9">
            <a:extLst>
              <a:ext uri="{FF2B5EF4-FFF2-40B4-BE49-F238E27FC236}">
                <a16:creationId xmlns:a16="http://schemas.microsoft.com/office/drawing/2014/main" id="{CCA9138A-E533-7002-6E18-6E2A18C62BCA}"/>
              </a:ext>
            </a:extLst>
          </p:cNvPr>
          <p:cNvSpPr txBox="1"/>
          <p:nvPr/>
        </p:nvSpPr>
        <p:spPr>
          <a:xfrm>
            <a:off x="5014452" y="294499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الوظيفة أو المسمّى الوظيفيّ</a:t>
            </a:r>
            <a:endParaRPr lang="en-US" b="1" dirty="0"/>
          </a:p>
        </p:txBody>
      </p:sp>
      <p:sp>
        <p:nvSpPr>
          <p:cNvPr id="16" name="TextBox 15">
            <a:extLst>
              <a:ext uri="{FF2B5EF4-FFF2-40B4-BE49-F238E27FC236}">
                <a16:creationId xmlns:a16="http://schemas.microsoft.com/office/drawing/2014/main" id="{C185D37A-32E8-BC5C-7165-4F4D87C48CF3}"/>
              </a:ext>
            </a:extLst>
          </p:cNvPr>
          <p:cNvSpPr txBox="1"/>
          <p:nvPr/>
        </p:nvSpPr>
        <p:spPr>
          <a:xfrm>
            <a:off x="5014452" y="389858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القسم أو الإدارة</a:t>
            </a:r>
            <a:endParaRPr lang="en-US" b="1"/>
          </a:p>
        </p:txBody>
      </p:sp>
      <p:sp>
        <p:nvSpPr>
          <p:cNvPr id="17" name="TextBox 16">
            <a:extLst>
              <a:ext uri="{FF2B5EF4-FFF2-40B4-BE49-F238E27FC236}">
                <a16:creationId xmlns:a16="http://schemas.microsoft.com/office/drawing/2014/main" id="{5124177E-8E83-9A62-505B-0A391B406D2D}"/>
              </a:ext>
            </a:extLst>
          </p:cNvPr>
          <p:cNvSpPr txBox="1"/>
          <p:nvPr/>
        </p:nvSpPr>
        <p:spPr>
          <a:xfrm>
            <a:off x="5014452" y="485218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المستوى الإداريّ</a:t>
            </a:r>
            <a:endParaRPr lang="en-US" b="1"/>
          </a:p>
        </p:txBody>
      </p:sp>
      <p:sp>
        <p:nvSpPr>
          <p:cNvPr id="19" name="TextBox 18">
            <a:extLst>
              <a:ext uri="{FF2B5EF4-FFF2-40B4-BE49-F238E27FC236}">
                <a16:creationId xmlns:a16="http://schemas.microsoft.com/office/drawing/2014/main" id="{C7DA1197-D2E1-75B3-4A62-504C52F14B5A}"/>
              </a:ext>
            </a:extLst>
          </p:cNvPr>
          <p:cNvSpPr txBox="1"/>
          <p:nvPr/>
        </p:nvSpPr>
        <p:spPr>
          <a:xfrm>
            <a:off x="5014452" y="580578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الأهداف الاستراتيجية للمنظّمة</a:t>
            </a:r>
            <a:endParaRPr lang="en-US" dirty="0"/>
          </a:p>
        </p:txBody>
      </p:sp>
    </p:spTree>
    <p:extLst>
      <p:ext uri="{BB962C8B-B14F-4D97-AF65-F5344CB8AC3E}">
        <p14:creationId xmlns:p14="http://schemas.microsoft.com/office/powerpoint/2010/main" val="14795203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6" grpId="0"/>
      <p:bldP spid="17" grpId="0"/>
      <p:bldP spid="19"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415E9B-6C04-EC80-31E9-F539F62BDBF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F7EA715-16CA-1F06-9045-8CF06B2820C6}"/>
              </a:ext>
            </a:extLst>
          </p:cNvPr>
          <p:cNvSpPr txBox="1"/>
          <p:nvPr/>
        </p:nvSpPr>
        <p:spPr>
          <a:xfrm>
            <a:off x="1915886" y="-12095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ربط المؤشّرات بالأهداف الاستراتيجية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2675F0C-F469-882F-B1ED-3004FC5F06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descr="Bad feedback ">
            <a:extLst>
              <a:ext uri="{FF2B5EF4-FFF2-40B4-BE49-F238E27FC236}">
                <a16:creationId xmlns:a16="http://schemas.microsoft.com/office/drawing/2014/main" id="{DC33BF85-8237-1849-16F0-0CB8414055F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3400" y="2173069"/>
            <a:ext cx="3905250" cy="3905250"/>
          </a:xfrm>
          <a:prstGeom prst="rect">
            <a:avLst/>
          </a:prstGeom>
          <a:noFill/>
          <a:ln>
            <a:noFill/>
          </a:ln>
        </p:spPr>
      </p:pic>
      <p:sp>
        <p:nvSpPr>
          <p:cNvPr id="4" name="TextBox 3">
            <a:extLst>
              <a:ext uri="{FF2B5EF4-FFF2-40B4-BE49-F238E27FC236}">
                <a16:creationId xmlns:a16="http://schemas.microsoft.com/office/drawing/2014/main" id="{64DA610E-9AA3-E189-AD31-BAB9A2B5F9DF}"/>
              </a:ext>
            </a:extLst>
          </p:cNvPr>
          <p:cNvSpPr txBox="1"/>
          <p:nvPr/>
        </p:nvSpPr>
        <p:spPr>
          <a:xfrm>
            <a:off x="5014452" y="955015"/>
            <a:ext cx="6364661" cy="1815882"/>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لضمان مواءمة أداء الموظفين مع أهداف المنظّمة، يُربط النظام مؤشّرات الأداء الفردية بالأهداف الاستراتيجية العامّة. يُعرف هذا بمنهج بطاقة الأداء المتوازن</a:t>
            </a:r>
            <a:r>
              <a:rPr lang="en-US" dirty="0"/>
              <a:t> (Balanced Scorecard) </a:t>
            </a:r>
            <a:r>
              <a:rPr lang="ar-SA" dirty="0"/>
              <a:t>الذي طوّره روبرت كابلان وديفيد </a:t>
            </a:r>
            <a:r>
              <a:rPr lang="ar-SA" dirty="0" err="1"/>
              <a:t>نورتون</a:t>
            </a:r>
            <a:r>
              <a:rPr lang="ar-SA" dirty="0"/>
              <a:t>. يُقيّم الأداء من أربع زوايا</a:t>
            </a:r>
            <a:r>
              <a:rPr lang="en-US" dirty="0"/>
              <a:t>:</a:t>
            </a:r>
          </a:p>
        </p:txBody>
      </p:sp>
      <p:sp>
        <p:nvSpPr>
          <p:cNvPr id="5" name="TextBox 4">
            <a:extLst>
              <a:ext uri="{FF2B5EF4-FFF2-40B4-BE49-F238E27FC236}">
                <a16:creationId xmlns:a16="http://schemas.microsoft.com/office/drawing/2014/main" id="{A7710D24-A389-779F-657D-E39B191D345C}"/>
              </a:ext>
            </a:extLst>
          </p:cNvPr>
          <p:cNvSpPr txBox="1"/>
          <p:nvPr/>
        </p:nvSpPr>
        <p:spPr>
          <a:xfrm>
            <a:off x="5014452" y="314317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المالية: مؤشّرات مالية مثل الربحية والعائد</a:t>
            </a:r>
            <a:endParaRPr lang="en-US" b="1" dirty="0"/>
          </a:p>
        </p:txBody>
      </p:sp>
      <p:sp>
        <p:nvSpPr>
          <p:cNvPr id="11" name="TextBox 10">
            <a:extLst>
              <a:ext uri="{FF2B5EF4-FFF2-40B4-BE49-F238E27FC236}">
                <a16:creationId xmlns:a16="http://schemas.microsoft.com/office/drawing/2014/main" id="{B695DDBF-5771-BAC2-8862-E7AFB1FE5674}"/>
              </a:ext>
            </a:extLst>
          </p:cNvPr>
          <p:cNvSpPr txBox="1"/>
          <p:nvPr/>
        </p:nvSpPr>
        <p:spPr>
          <a:xfrm>
            <a:off x="5014452" y="406881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العملاء: رضا العملاء وحصّة السوق</a:t>
            </a:r>
            <a:endParaRPr lang="en-US" b="1"/>
          </a:p>
        </p:txBody>
      </p:sp>
      <p:sp>
        <p:nvSpPr>
          <p:cNvPr id="12" name="TextBox 11">
            <a:extLst>
              <a:ext uri="{FF2B5EF4-FFF2-40B4-BE49-F238E27FC236}">
                <a16:creationId xmlns:a16="http://schemas.microsoft.com/office/drawing/2014/main" id="{B8E8D39D-767F-00C1-9252-79178051983C}"/>
              </a:ext>
            </a:extLst>
          </p:cNvPr>
          <p:cNvSpPr txBox="1"/>
          <p:nvPr/>
        </p:nvSpPr>
        <p:spPr>
          <a:xfrm>
            <a:off x="5014452" y="499444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العمليات الداخلية: كفاءة وجودة العمليات</a:t>
            </a:r>
            <a:endParaRPr lang="en-US" b="1"/>
          </a:p>
        </p:txBody>
      </p:sp>
      <p:sp>
        <p:nvSpPr>
          <p:cNvPr id="13" name="TextBox 12">
            <a:extLst>
              <a:ext uri="{FF2B5EF4-FFF2-40B4-BE49-F238E27FC236}">
                <a16:creationId xmlns:a16="http://schemas.microsoft.com/office/drawing/2014/main" id="{079FF3E2-31DE-FB83-A429-08A8CA2120F4}"/>
              </a:ext>
            </a:extLst>
          </p:cNvPr>
          <p:cNvSpPr txBox="1"/>
          <p:nvPr/>
        </p:nvSpPr>
        <p:spPr>
          <a:xfrm>
            <a:off x="5014452" y="592008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التعلّم والنموّ: تطوير القدرات والابتكار</a:t>
            </a:r>
            <a:endParaRPr lang="en-US" dirty="0"/>
          </a:p>
        </p:txBody>
      </p:sp>
    </p:spTree>
    <p:extLst>
      <p:ext uri="{BB962C8B-B14F-4D97-AF65-F5344CB8AC3E}">
        <p14:creationId xmlns:p14="http://schemas.microsoft.com/office/powerpoint/2010/main" val="150453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P spid="12" grpId="0"/>
      <p:bldP spid="13"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A5530-B181-5C0A-ACF1-1C6D131DC7A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7993B9A-BD9C-9360-B81E-644AD8EAB887}"/>
              </a:ext>
            </a:extLst>
          </p:cNvPr>
          <p:cNvSpPr txBox="1"/>
          <p:nvPr/>
        </p:nvSpPr>
        <p:spPr>
          <a:xfrm>
            <a:off x="1915886" y="-12095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الأوزان النسبية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75422A3-4AA6-38DF-62EA-25E10A00A1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Performance ">
            <a:extLst>
              <a:ext uri="{FF2B5EF4-FFF2-40B4-BE49-F238E27FC236}">
                <a16:creationId xmlns:a16="http://schemas.microsoft.com/office/drawing/2014/main" id="{FB905E38-92B4-6B0E-A1D2-F8F7E882371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5787" y="2338680"/>
            <a:ext cx="3581400" cy="3581400"/>
          </a:xfrm>
          <a:prstGeom prst="rect">
            <a:avLst/>
          </a:prstGeom>
          <a:noFill/>
          <a:ln>
            <a:noFill/>
          </a:ln>
        </p:spPr>
      </p:pic>
      <p:sp>
        <p:nvSpPr>
          <p:cNvPr id="6" name="TextBox 5">
            <a:extLst>
              <a:ext uri="{FF2B5EF4-FFF2-40B4-BE49-F238E27FC236}">
                <a16:creationId xmlns:a16="http://schemas.microsoft.com/office/drawing/2014/main" id="{A122AA55-A2A8-9126-044F-CE237470C767}"/>
              </a:ext>
            </a:extLst>
          </p:cNvPr>
          <p:cNvSpPr txBox="1"/>
          <p:nvPr/>
        </p:nvSpPr>
        <p:spPr>
          <a:xfrm>
            <a:off x="5014452" y="955015"/>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يُمكن تحديد أوزان نسبية لمؤشّرات الأداء المختلفة لتعكس أهمّيتها النسبية. مثلاً</a:t>
            </a:r>
            <a:r>
              <a:rPr lang="en-US" dirty="0"/>
              <a:t>:</a:t>
            </a:r>
          </a:p>
        </p:txBody>
      </p:sp>
      <p:sp>
        <p:nvSpPr>
          <p:cNvPr id="7" name="TextBox 6">
            <a:extLst>
              <a:ext uri="{FF2B5EF4-FFF2-40B4-BE49-F238E27FC236}">
                <a16:creationId xmlns:a16="http://schemas.microsoft.com/office/drawing/2014/main" id="{C253FA38-A2FE-6FAD-07D4-094B26BDAEAD}"/>
              </a:ext>
            </a:extLst>
          </p:cNvPr>
          <p:cNvSpPr txBox="1"/>
          <p:nvPr/>
        </p:nvSpPr>
        <p:spPr>
          <a:xfrm>
            <a:off x="5014452" y="2521947"/>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المبيعات: 40</a:t>
            </a:r>
            <a:r>
              <a:rPr lang="en-US"/>
              <a:t>%.</a:t>
            </a:r>
          </a:p>
        </p:txBody>
      </p:sp>
      <p:sp>
        <p:nvSpPr>
          <p:cNvPr id="10" name="TextBox 9">
            <a:extLst>
              <a:ext uri="{FF2B5EF4-FFF2-40B4-BE49-F238E27FC236}">
                <a16:creationId xmlns:a16="http://schemas.microsoft.com/office/drawing/2014/main" id="{E898461B-C183-8DDD-FDB4-699EE14DA265}"/>
              </a:ext>
            </a:extLst>
          </p:cNvPr>
          <p:cNvSpPr txBox="1"/>
          <p:nvPr/>
        </p:nvSpPr>
        <p:spPr>
          <a:xfrm>
            <a:off x="5014452" y="3654658"/>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رضا العملاء: 30</a:t>
            </a:r>
            <a:r>
              <a:rPr lang="en-US"/>
              <a:t>%.</a:t>
            </a:r>
          </a:p>
        </p:txBody>
      </p:sp>
      <p:sp>
        <p:nvSpPr>
          <p:cNvPr id="14" name="TextBox 13">
            <a:extLst>
              <a:ext uri="{FF2B5EF4-FFF2-40B4-BE49-F238E27FC236}">
                <a16:creationId xmlns:a16="http://schemas.microsoft.com/office/drawing/2014/main" id="{A4506CDD-3179-49C4-7DE4-46CAC7569EB1}"/>
              </a:ext>
            </a:extLst>
          </p:cNvPr>
          <p:cNvSpPr txBox="1"/>
          <p:nvPr/>
        </p:nvSpPr>
        <p:spPr>
          <a:xfrm>
            <a:off x="5014452" y="478736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العمل الجماعيّ: 20</a:t>
            </a:r>
            <a:r>
              <a:rPr lang="en-US"/>
              <a:t>%. </a:t>
            </a:r>
          </a:p>
        </p:txBody>
      </p:sp>
      <p:sp>
        <p:nvSpPr>
          <p:cNvPr id="15" name="TextBox 14">
            <a:extLst>
              <a:ext uri="{FF2B5EF4-FFF2-40B4-BE49-F238E27FC236}">
                <a16:creationId xmlns:a16="http://schemas.microsoft.com/office/drawing/2014/main" id="{ACEC5BEA-A7B3-3F62-5AF3-896CE70D353D}"/>
              </a:ext>
            </a:extLst>
          </p:cNvPr>
          <p:cNvSpPr txBox="1"/>
          <p:nvPr/>
        </p:nvSpPr>
        <p:spPr>
          <a:xfrm>
            <a:off x="5014452" y="592008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الالتزام بالإجراءات: 10</a:t>
            </a:r>
            <a:r>
              <a:rPr lang="en-US"/>
              <a:t>%.</a:t>
            </a:r>
          </a:p>
        </p:txBody>
      </p:sp>
    </p:spTree>
    <p:extLst>
      <p:ext uri="{BB962C8B-B14F-4D97-AF65-F5344CB8AC3E}">
        <p14:creationId xmlns:p14="http://schemas.microsoft.com/office/powerpoint/2010/main" val="3231188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4" grpId="0"/>
      <p:bldP spid="15"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E47BBF-57D4-1966-F4D0-45C5CC96D90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828B682-4512-48E1-B3E6-A6CEE213CF6E}"/>
              </a:ext>
            </a:extLst>
          </p:cNvPr>
          <p:cNvSpPr txBox="1"/>
          <p:nvPr/>
        </p:nvSpPr>
        <p:spPr>
          <a:xfrm>
            <a:off x="1915886" y="-12095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مثال 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AB29777-C7EC-6077-A7B8-4E5D39B701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4E8C20DB-5C94-CF3B-90E8-F45BE0889BD1}"/>
              </a:ext>
            </a:extLst>
          </p:cNvPr>
          <p:cNvSpPr txBox="1"/>
          <p:nvPr/>
        </p:nvSpPr>
        <p:spPr>
          <a:xfrm>
            <a:off x="5014452" y="955015"/>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لمدير مبيعات، قد تكون المؤشّرات كالتالي</a:t>
            </a:r>
            <a:r>
              <a:rPr lang="en-US" dirty="0"/>
              <a:t>:</a:t>
            </a:r>
          </a:p>
        </p:txBody>
      </p:sp>
      <p:graphicFrame>
        <p:nvGraphicFramePr>
          <p:cNvPr id="11" name="Table 10">
            <a:extLst>
              <a:ext uri="{FF2B5EF4-FFF2-40B4-BE49-F238E27FC236}">
                <a16:creationId xmlns:a16="http://schemas.microsoft.com/office/drawing/2014/main" id="{EAE35FB6-ED00-08F1-60AB-8EC2AD01EF5C}"/>
              </a:ext>
            </a:extLst>
          </p:cNvPr>
          <p:cNvGraphicFramePr>
            <a:graphicFrameLocks noGrp="1"/>
          </p:cNvGraphicFramePr>
          <p:nvPr>
            <p:extLst>
              <p:ext uri="{D42A27DB-BD31-4B8C-83A1-F6EECF244321}">
                <p14:modId xmlns:p14="http://schemas.microsoft.com/office/powerpoint/2010/main" val="3753877484"/>
              </p:ext>
            </p:extLst>
          </p:nvPr>
        </p:nvGraphicFramePr>
        <p:xfrm>
          <a:off x="838200" y="1478235"/>
          <a:ext cx="10515600" cy="4137660"/>
        </p:xfrm>
        <a:graphic>
          <a:graphicData uri="http://schemas.openxmlformats.org/drawingml/2006/table">
            <a:tbl>
              <a:tblPr rtl="1" firstRow="1" firstCol="1" bandRow="1"/>
              <a:tblGrid>
                <a:gridCol w="2802588">
                  <a:extLst>
                    <a:ext uri="{9D8B030D-6E8A-4147-A177-3AD203B41FA5}">
                      <a16:colId xmlns:a16="http://schemas.microsoft.com/office/drawing/2014/main" val="4068617382"/>
                    </a:ext>
                  </a:extLst>
                </a:gridCol>
                <a:gridCol w="2069240">
                  <a:extLst>
                    <a:ext uri="{9D8B030D-6E8A-4147-A177-3AD203B41FA5}">
                      <a16:colId xmlns:a16="http://schemas.microsoft.com/office/drawing/2014/main" val="1137402599"/>
                    </a:ext>
                  </a:extLst>
                </a:gridCol>
                <a:gridCol w="2350143">
                  <a:extLst>
                    <a:ext uri="{9D8B030D-6E8A-4147-A177-3AD203B41FA5}">
                      <a16:colId xmlns:a16="http://schemas.microsoft.com/office/drawing/2014/main" val="2956165471"/>
                    </a:ext>
                  </a:extLst>
                </a:gridCol>
                <a:gridCol w="2131424">
                  <a:extLst>
                    <a:ext uri="{9D8B030D-6E8A-4147-A177-3AD203B41FA5}">
                      <a16:colId xmlns:a16="http://schemas.microsoft.com/office/drawing/2014/main" val="3205339225"/>
                    </a:ext>
                  </a:extLst>
                </a:gridCol>
                <a:gridCol w="1162205">
                  <a:extLst>
                    <a:ext uri="{9D8B030D-6E8A-4147-A177-3AD203B41FA5}">
                      <a16:colId xmlns:a16="http://schemas.microsoft.com/office/drawing/2014/main" val="3206412693"/>
                    </a:ext>
                  </a:extLst>
                </a:gridCol>
              </a:tblGrid>
              <a:tr h="0">
                <a:tc>
                  <a:txBody>
                    <a:bodyPr/>
                    <a:lstStyle/>
                    <a:p>
                      <a:pPr algn="ctr" rtl="1">
                        <a:lnSpc>
                          <a:spcPct val="150000"/>
                        </a:lnSpc>
                      </a:pPr>
                      <a:r>
                        <a:rPr lang="ar-SA" sz="32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المؤشّر</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a:noFill/>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ar-SA" sz="32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الوزن النسبيّ</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a:noFill/>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ar-SA" sz="32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الهدف</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a:noFill/>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ar-SA" sz="32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الإنجاز الفعليّ</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a:noFill/>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ar-SA" sz="32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التقييم</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a:noFill/>
                    </a:lnR>
                    <a:lnT>
                      <a:noFill/>
                    </a:lnT>
                    <a:lnB w="12700" cap="flat" cmpd="sng" algn="ctr">
                      <a:solidFill>
                        <a:srgbClr val="168489"/>
                      </a:solidFill>
                      <a:prstDash val="solid"/>
                      <a:round/>
                      <a:headEnd type="none" w="med" len="med"/>
                      <a:tailEnd type="none" w="med" len="med"/>
                    </a:lnB>
                    <a:solidFill>
                      <a:srgbClr val="F2F2F2"/>
                    </a:solidFill>
                  </a:tcPr>
                </a:tc>
                <a:extLst>
                  <a:ext uri="{0D108BD9-81ED-4DB2-BD59-A6C34878D82A}">
                    <a16:rowId xmlns:a16="http://schemas.microsoft.com/office/drawing/2014/main" val="50893034"/>
                  </a:ext>
                </a:extLst>
              </a:tr>
              <a:tr h="0">
                <a:tc>
                  <a:txBody>
                    <a:bodyPr/>
                    <a:lstStyle/>
                    <a:p>
                      <a:pPr algn="ctr" rtl="1">
                        <a:lnSpc>
                          <a:spcPct val="150000"/>
                        </a:lnSpc>
                      </a:pPr>
                      <a:r>
                        <a:rPr lang="ar-SA" sz="3200" b="0">
                          <a:effectLst/>
                          <a:latin typeface="Adobe Arabic" panose="020B0604020202020204" pitchFamily="18" charset="-78"/>
                          <a:ea typeface="Calibri" panose="020F0502020204030204" pitchFamily="34" charset="0"/>
                          <a:cs typeface="Adobe Arabic" panose="020B0604020202020204" pitchFamily="18" charset="-78"/>
                        </a:rPr>
                        <a:t>إجماليّ المبيعات</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3200" b="1">
                          <a:effectLst/>
                          <a:latin typeface="Adobe Arabic" panose="020B0604020202020204" pitchFamily="18" charset="-78"/>
                          <a:ea typeface="Calibri" panose="020F0502020204030204" pitchFamily="34" charset="0"/>
                          <a:cs typeface="Adobe Arabic" panose="020B0604020202020204" pitchFamily="18" charset="-78"/>
                        </a:rPr>
                        <a:t>35%</a:t>
                      </a: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3200" b="1">
                          <a:effectLst/>
                          <a:latin typeface="Adobe Arabic" panose="020B0604020202020204" pitchFamily="18" charset="-78"/>
                          <a:ea typeface="Calibri" panose="020F0502020204030204" pitchFamily="34" charset="0"/>
                          <a:cs typeface="Adobe Arabic" panose="020B0604020202020204" pitchFamily="18" charset="-78"/>
                        </a:rPr>
                        <a:t>5 </a:t>
                      </a:r>
                      <a:r>
                        <a:rPr lang="ar-SA" sz="3200" b="0">
                          <a:effectLst/>
                          <a:latin typeface="Adobe Arabic" panose="020B0604020202020204" pitchFamily="18" charset="-78"/>
                          <a:ea typeface="Calibri" panose="020F0502020204030204" pitchFamily="34" charset="0"/>
                          <a:cs typeface="Adobe Arabic" panose="020B0604020202020204" pitchFamily="18" charset="-78"/>
                        </a:rPr>
                        <a:t>مليون ريال</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3200" b="1">
                          <a:effectLst/>
                          <a:latin typeface="Adobe Arabic" panose="020B0604020202020204" pitchFamily="18" charset="-78"/>
                          <a:ea typeface="Calibri" panose="020F0502020204030204" pitchFamily="34" charset="0"/>
                          <a:cs typeface="Adobe Arabic" panose="020B0604020202020204" pitchFamily="18" charset="-78"/>
                        </a:rPr>
                        <a:t>4.5 </a:t>
                      </a:r>
                      <a:r>
                        <a:rPr lang="ar-SA" sz="3200" b="0">
                          <a:effectLst/>
                          <a:latin typeface="Adobe Arabic" panose="020B0604020202020204" pitchFamily="18" charset="-78"/>
                          <a:ea typeface="Calibri" panose="020F0502020204030204" pitchFamily="34" charset="0"/>
                          <a:cs typeface="Adobe Arabic" panose="020B0604020202020204" pitchFamily="18" charset="-78"/>
                        </a:rPr>
                        <a:t>مليون</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3200" b="1">
                          <a:effectLst/>
                          <a:latin typeface="Adobe Arabic" panose="020B0604020202020204" pitchFamily="18" charset="-78"/>
                          <a:ea typeface="Calibri" panose="020F0502020204030204" pitchFamily="34" charset="0"/>
                          <a:cs typeface="Adobe Arabic" panose="020B0604020202020204" pitchFamily="18" charset="-78"/>
                        </a:rPr>
                        <a:t>90%</a:t>
                      </a:r>
                    </a:p>
                  </a:txBody>
                  <a:tcPr marL="9525" marR="9525" marT="9525" marB="9525"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503112336"/>
                  </a:ext>
                </a:extLst>
              </a:tr>
              <a:tr h="0">
                <a:tc>
                  <a:txBody>
                    <a:bodyPr/>
                    <a:lstStyle/>
                    <a:p>
                      <a:pPr algn="ctr" rtl="1">
                        <a:lnSpc>
                          <a:spcPct val="150000"/>
                        </a:lnSpc>
                      </a:pPr>
                      <a:r>
                        <a:rPr lang="ar-SA" sz="3200" b="0">
                          <a:effectLst/>
                          <a:latin typeface="Adobe Arabic" panose="020B0604020202020204" pitchFamily="18" charset="-78"/>
                          <a:ea typeface="Calibri" panose="020F0502020204030204" pitchFamily="34" charset="0"/>
                          <a:cs typeface="Adobe Arabic" panose="020B0604020202020204" pitchFamily="18" charset="-78"/>
                        </a:rPr>
                        <a:t>عدد العملاء الجدد</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3200" b="1">
                          <a:effectLst/>
                          <a:latin typeface="Adobe Arabic" panose="020B0604020202020204" pitchFamily="18" charset="-78"/>
                          <a:ea typeface="Calibri" panose="020F0502020204030204" pitchFamily="34" charset="0"/>
                          <a:cs typeface="Adobe Arabic" panose="020B0604020202020204" pitchFamily="18" charset="-78"/>
                        </a:rPr>
                        <a:t>25%</a:t>
                      </a: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3200" b="1">
                          <a:effectLst/>
                          <a:latin typeface="Adobe Arabic" panose="020B0604020202020204" pitchFamily="18" charset="-78"/>
                          <a:ea typeface="Calibri" panose="020F0502020204030204" pitchFamily="34" charset="0"/>
                          <a:cs typeface="Adobe Arabic" panose="020B0604020202020204" pitchFamily="18" charset="-78"/>
                        </a:rPr>
                        <a:t>50 </a:t>
                      </a:r>
                      <a:r>
                        <a:rPr lang="ar-SA" sz="3200" b="0">
                          <a:effectLst/>
                          <a:latin typeface="Adobe Arabic" panose="020B0604020202020204" pitchFamily="18" charset="-78"/>
                          <a:ea typeface="Calibri" panose="020F0502020204030204" pitchFamily="34" charset="0"/>
                          <a:cs typeface="Adobe Arabic" panose="020B0604020202020204" pitchFamily="18" charset="-78"/>
                        </a:rPr>
                        <a:t>عميلاً</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3200" b="1">
                          <a:effectLst/>
                          <a:latin typeface="Adobe Arabic" panose="020B0604020202020204" pitchFamily="18" charset="-78"/>
                          <a:ea typeface="Calibri" panose="020F0502020204030204" pitchFamily="34" charset="0"/>
                          <a:cs typeface="Adobe Arabic" panose="020B0604020202020204" pitchFamily="18" charset="-78"/>
                        </a:rPr>
                        <a:t>45 </a:t>
                      </a:r>
                      <a:r>
                        <a:rPr lang="ar-SA" sz="3200" b="0">
                          <a:effectLst/>
                          <a:latin typeface="Adobe Arabic" panose="020B0604020202020204" pitchFamily="18" charset="-78"/>
                          <a:ea typeface="Calibri" panose="020F0502020204030204" pitchFamily="34" charset="0"/>
                          <a:cs typeface="Adobe Arabic" panose="020B0604020202020204" pitchFamily="18" charset="-78"/>
                        </a:rPr>
                        <a:t>عميلاً</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3200" b="1">
                          <a:effectLst/>
                          <a:latin typeface="Adobe Arabic" panose="020B0604020202020204" pitchFamily="18" charset="-78"/>
                          <a:ea typeface="Calibri" panose="020F0502020204030204" pitchFamily="34" charset="0"/>
                          <a:cs typeface="Adobe Arabic" panose="020B0604020202020204" pitchFamily="18" charset="-78"/>
                        </a:rPr>
                        <a:t>90%</a:t>
                      </a:r>
                    </a:p>
                  </a:txBody>
                  <a:tcPr marL="9525" marR="9525" marT="9525" marB="9525"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728374510"/>
                  </a:ext>
                </a:extLst>
              </a:tr>
              <a:tr h="0">
                <a:tc>
                  <a:txBody>
                    <a:bodyPr/>
                    <a:lstStyle/>
                    <a:p>
                      <a:pPr algn="ctr" rtl="1">
                        <a:lnSpc>
                          <a:spcPct val="150000"/>
                        </a:lnSpc>
                      </a:pPr>
                      <a:r>
                        <a:rPr lang="ar-SA" sz="3200" b="0">
                          <a:effectLst/>
                          <a:latin typeface="Adobe Arabic" panose="020B0604020202020204" pitchFamily="18" charset="-78"/>
                          <a:ea typeface="Calibri" panose="020F0502020204030204" pitchFamily="34" charset="0"/>
                          <a:cs typeface="Adobe Arabic" panose="020B0604020202020204" pitchFamily="18" charset="-78"/>
                        </a:rPr>
                        <a:t>رضا العملاء</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3200" b="1">
                          <a:effectLst/>
                          <a:latin typeface="Adobe Arabic" panose="020B0604020202020204" pitchFamily="18" charset="-78"/>
                          <a:ea typeface="Calibri" panose="020F0502020204030204" pitchFamily="34" charset="0"/>
                          <a:cs typeface="Adobe Arabic" panose="020B0604020202020204" pitchFamily="18" charset="-78"/>
                        </a:rPr>
                        <a:t>20%</a:t>
                      </a: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3200" b="1">
                          <a:effectLst/>
                          <a:latin typeface="Adobe Arabic" panose="020B0604020202020204" pitchFamily="18" charset="-78"/>
                          <a:ea typeface="Calibri" panose="020F0502020204030204" pitchFamily="34" charset="0"/>
                          <a:cs typeface="Adobe Arabic" panose="020B0604020202020204" pitchFamily="18" charset="-78"/>
                        </a:rPr>
                        <a:t>85%</a:t>
                      </a: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3200" b="1">
                          <a:effectLst/>
                          <a:latin typeface="Adobe Arabic" panose="020B0604020202020204" pitchFamily="18" charset="-78"/>
                          <a:ea typeface="Calibri" panose="020F0502020204030204" pitchFamily="34" charset="0"/>
                          <a:cs typeface="Adobe Arabic" panose="020B0604020202020204" pitchFamily="18" charset="-78"/>
                        </a:rPr>
                        <a:t>88%</a:t>
                      </a: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3200" b="1">
                          <a:effectLst/>
                          <a:latin typeface="Adobe Arabic" panose="020B0604020202020204" pitchFamily="18" charset="-78"/>
                          <a:ea typeface="Calibri" panose="020F0502020204030204" pitchFamily="34" charset="0"/>
                          <a:cs typeface="Adobe Arabic" panose="020B0604020202020204" pitchFamily="18" charset="-78"/>
                        </a:rPr>
                        <a:t>103%</a:t>
                      </a:r>
                    </a:p>
                  </a:txBody>
                  <a:tcPr marL="9525" marR="9525" marT="9525" marB="9525"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3393081017"/>
                  </a:ext>
                </a:extLst>
              </a:tr>
              <a:tr h="0">
                <a:tc>
                  <a:txBody>
                    <a:bodyPr/>
                    <a:lstStyle/>
                    <a:p>
                      <a:pPr algn="ctr" rtl="1">
                        <a:lnSpc>
                          <a:spcPct val="150000"/>
                        </a:lnSpc>
                      </a:pPr>
                      <a:r>
                        <a:rPr lang="ar-SA" sz="3200" b="0">
                          <a:effectLst/>
                          <a:latin typeface="Adobe Arabic" panose="020B0604020202020204" pitchFamily="18" charset="-78"/>
                          <a:ea typeface="Calibri" panose="020F0502020204030204" pitchFamily="34" charset="0"/>
                          <a:cs typeface="Adobe Arabic" panose="020B0604020202020204" pitchFamily="18" charset="-78"/>
                        </a:rPr>
                        <a:t>تطوير الفريق</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3200" b="1">
                          <a:effectLst/>
                          <a:latin typeface="Adobe Arabic" panose="020B0604020202020204" pitchFamily="18" charset="-78"/>
                          <a:ea typeface="Calibri" panose="020F0502020204030204" pitchFamily="34" charset="0"/>
                          <a:cs typeface="Adobe Arabic" panose="020B0604020202020204" pitchFamily="18" charset="-78"/>
                        </a:rPr>
                        <a:t>15%</a:t>
                      </a: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3200" b="1">
                          <a:effectLst/>
                          <a:latin typeface="Adobe Arabic" panose="020B0604020202020204" pitchFamily="18" charset="-78"/>
                          <a:ea typeface="Calibri" panose="020F0502020204030204" pitchFamily="34" charset="0"/>
                          <a:cs typeface="Adobe Arabic" panose="020B0604020202020204" pitchFamily="18" charset="-78"/>
                        </a:rPr>
                        <a:t>4 </a:t>
                      </a:r>
                      <a:r>
                        <a:rPr lang="ar-SA" sz="3200" b="0">
                          <a:effectLst/>
                          <a:latin typeface="Adobe Arabic" panose="020B0604020202020204" pitchFamily="18" charset="-78"/>
                          <a:ea typeface="Calibri" panose="020F0502020204030204" pitchFamily="34" charset="0"/>
                          <a:cs typeface="Adobe Arabic" panose="020B0604020202020204" pitchFamily="18" charset="-78"/>
                        </a:rPr>
                        <a:t>دورات تدريبية</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3200" b="1">
                          <a:effectLst/>
                          <a:latin typeface="Adobe Arabic" panose="020B0604020202020204" pitchFamily="18" charset="-78"/>
                          <a:ea typeface="Calibri" panose="020F0502020204030204" pitchFamily="34" charset="0"/>
                          <a:cs typeface="Adobe Arabic" panose="020B0604020202020204" pitchFamily="18" charset="-78"/>
                        </a:rPr>
                        <a:t>4 </a:t>
                      </a:r>
                      <a:r>
                        <a:rPr lang="ar-SA" sz="3200" b="0">
                          <a:effectLst/>
                          <a:latin typeface="Adobe Arabic" panose="020B0604020202020204" pitchFamily="18" charset="-78"/>
                          <a:ea typeface="Calibri" panose="020F0502020204030204" pitchFamily="34" charset="0"/>
                          <a:cs typeface="Adobe Arabic" panose="020B0604020202020204" pitchFamily="18" charset="-78"/>
                        </a:rPr>
                        <a:t>دورات</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3200" b="1">
                          <a:effectLst/>
                          <a:latin typeface="Adobe Arabic" panose="020B0604020202020204" pitchFamily="18" charset="-78"/>
                          <a:ea typeface="Calibri" panose="020F0502020204030204" pitchFamily="34" charset="0"/>
                          <a:cs typeface="Adobe Arabic" panose="020B0604020202020204" pitchFamily="18" charset="-78"/>
                        </a:rPr>
                        <a:t>100%</a:t>
                      </a:r>
                    </a:p>
                  </a:txBody>
                  <a:tcPr marL="9525" marR="9525" marT="9525" marB="9525"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854431429"/>
                  </a:ext>
                </a:extLst>
              </a:tr>
              <a:tr h="0">
                <a:tc>
                  <a:txBody>
                    <a:bodyPr/>
                    <a:lstStyle/>
                    <a:p>
                      <a:pPr algn="ctr" rtl="1">
                        <a:lnSpc>
                          <a:spcPct val="150000"/>
                        </a:lnSpc>
                      </a:pPr>
                      <a:r>
                        <a:rPr lang="ar-SA" sz="3200" b="0">
                          <a:effectLst/>
                          <a:latin typeface="Adobe Arabic" panose="020B0604020202020204" pitchFamily="18" charset="-78"/>
                          <a:ea typeface="Calibri" panose="020F0502020204030204" pitchFamily="34" charset="0"/>
                          <a:cs typeface="Adobe Arabic" panose="020B0604020202020204" pitchFamily="18" charset="-78"/>
                        </a:rPr>
                        <a:t>الالتزام بالميزانية</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a:noFill/>
                    </a:lnB>
                    <a:noFill/>
                  </a:tcPr>
                </a:tc>
                <a:tc>
                  <a:txBody>
                    <a:bodyPr/>
                    <a:lstStyle/>
                    <a:p>
                      <a:pPr algn="ctr" rtl="1">
                        <a:lnSpc>
                          <a:spcPct val="150000"/>
                        </a:lnSpc>
                      </a:pPr>
                      <a:r>
                        <a:rPr lang="en-US" sz="3200" b="1">
                          <a:effectLst/>
                          <a:latin typeface="Adobe Arabic" panose="020B0604020202020204" pitchFamily="18" charset="-78"/>
                          <a:ea typeface="Calibri" panose="020F0502020204030204" pitchFamily="34" charset="0"/>
                          <a:cs typeface="Adobe Arabic" panose="020B0604020202020204" pitchFamily="18" charset="-78"/>
                        </a:rPr>
                        <a:t>5%</a:t>
                      </a: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a:noFill/>
                    </a:lnB>
                    <a:noFill/>
                  </a:tcPr>
                </a:tc>
                <a:tc>
                  <a:txBody>
                    <a:bodyPr/>
                    <a:lstStyle/>
                    <a:p>
                      <a:pPr algn="ctr" rtl="1">
                        <a:lnSpc>
                          <a:spcPct val="150000"/>
                        </a:lnSpc>
                      </a:pPr>
                      <a:r>
                        <a:rPr lang="ar-SA" sz="3200" b="0">
                          <a:effectLst/>
                          <a:latin typeface="Adobe Arabic" panose="020B0604020202020204" pitchFamily="18" charset="-78"/>
                          <a:ea typeface="Calibri" panose="020F0502020204030204" pitchFamily="34" charset="0"/>
                          <a:cs typeface="Adobe Arabic" panose="020B0604020202020204" pitchFamily="18" charset="-78"/>
                        </a:rPr>
                        <a:t>عدم التجاوز</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a:noFill/>
                    </a:lnB>
                    <a:noFill/>
                  </a:tcPr>
                </a:tc>
                <a:tc>
                  <a:txBody>
                    <a:bodyPr/>
                    <a:lstStyle/>
                    <a:p>
                      <a:pPr algn="ctr" rtl="1">
                        <a:lnSpc>
                          <a:spcPct val="150000"/>
                        </a:lnSpc>
                      </a:pPr>
                      <a:r>
                        <a:rPr lang="ar-SA" sz="3200" b="0">
                          <a:effectLst/>
                          <a:latin typeface="Adobe Arabic" panose="020B0604020202020204" pitchFamily="18" charset="-78"/>
                          <a:ea typeface="Calibri" panose="020F0502020204030204" pitchFamily="34" charset="0"/>
                          <a:cs typeface="Adobe Arabic" panose="020B0604020202020204" pitchFamily="18" charset="-78"/>
                        </a:rPr>
                        <a:t>لم يُتجاوز</a:t>
                      </a:r>
                      <a:endParaRPr lang="en-US" sz="32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a:noFill/>
                    </a:lnB>
                    <a:noFill/>
                  </a:tcPr>
                </a:tc>
                <a:tc>
                  <a:txBody>
                    <a:bodyPr/>
                    <a:lstStyle/>
                    <a:p>
                      <a:pPr algn="ctr" rtl="1">
                        <a:lnSpc>
                          <a:spcPct val="150000"/>
                        </a:lnSpc>
                      </a:pPr>
                      <a:r>
                        <a:rPr lang="en-US" sz="3200" b="1" dirty="0">
                          <a:effectLst/>
                          <a:latin typeface="Adobe Arabic" panose="020B0604020202020204" pitchFamily="18" charset="-78"/>
                          <a:ea typeface="Calibri" panose="020F0502020204030204" pitchFamily="34" charset="0"/>
                          <a:cs typeface="Adobe Arabic" panose="020B0604020202020204" pitchFamily="18" charset="-78"/>
                        </a:rPr>
                        <a:t>100%</a:t>
                      </a:r>
                    </a:p>
                  </a:txBody>
                  <a:tcPr marL="9525" marR="9525" marT="9525" marB="9525"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a:noFill/>
                    </a:lnB>
                    <a:noFill/>
                  </a:tcPr>
                </a:tc>
                <a:extLst>
                  <a:ext uri="{0D108BD9-81ED-4DB2-BD59-A6C34878D82A}">
                    <a16:rowId xmlns:a16="http://schemas.microsoft.com/office/drawing/2014/main" val="2243889351"/>
                  </a:ext>
                </a:extLst>
              </a:tr>
            </a:tbl>
          </a:graphicData>
        </a:graphic>
      </p:graphicFrame>
      <p:sp>
        <p:nvSpPr>
          <p:cNvPr id="12" name="TextBox 11">
            <a:extLst>
              <a:ext uri="{FF2B5EF4-FFF2-40B4-BE49-F238E27FC236}">
                <a16:creationId xmlns:a16="http://schemas.microsoft.com/office/drawing/2014/main" id="{3A774879-DCFF-B12B-A35C-9E2A737A367A}"/>
              </a:ext>
            </a:extLst>
          </p:cNvPr>
          <p:cNvSpPr txBox="1"/>
          <p:nvPr/>
        </p:nvSpPr>
        <p:spPr>
          <a:xfrm>
            <a:off x="704850" y="5662061"/>
            <a:ext cx="10674263"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التقييم الإجماليّ = (90% × 0.35) + (90% × 0.25) + (103% × 0.20) + (100% × 0.15) + (100% × 0.05) = 93.1%.</a:t>
            </a:r>
            <a:endParaRPr lang="en-US"/>
          </a:p>
        </p:txBody>
      </p:sp>
    </p:spTree>
    <p:extLst>
      <p:ext uri="{BB962C8B-B14F-4D97-AF65-F5344CB8AC3E}">
        <p14:creationId xmlns:p14="http://schemas.microsoft.com/office/powerpoint/2010/main" val="22539869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037753-8893-D6D9-3150-8AD6BBDE10A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6CF6B41-2AA1-7DC0-807D-5613B91DB1E3}"/>
              </a:ext>
            </a:extLst>
          </p:cNvPr>
          <p:cNvSpPr txBox="1"/>
          <p:nvPr/>
        </p:nvSpPr>
        <p:spPr>
          <a:xfrm>
            <a:off x="1915886" y="-12095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إدارة دورة التقييم الدوريّ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7F7A138-F001-FAD3-FF4A-322FFC27EE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5" name="Group 24">
            <a:extLst>
              <a:ext uri="{FF2B5EF4-FFF2-40B4-BE49-F238E27FC236}">
                <a16:creationId xmlns:a16="http://schemas.microsoft.com/office/drawing/2014/main" id="{EC220937-EE77-7CD9-563B-F9E8AEDC151D}"/>
              </a:ext>
            </a:extLst>
          </p:cNvPr>
          <p:cNvGrpSpPr/>
          <p:nvPr/>
        </p:nvGrpSpPr>
        <p:grpSpPr>
          <a:xfrm>
            <a:off x="7191619" y="2381252"/>
            <a:ext cx="2182041" cy="2599322"/>
            <a:chOff x="7191619" y="2000252"/>
            <a:chExt cx="2182041" cy="2599322"/>
          </a:xfrm>
        </p:grpSpPr>
        <p:sp>
          <p:nvSpPr>
            <p:cNvPr id="14" name="Freeform: Shape 13">
              <a:extLst>
                <a:ext uri="{FF2B5EF4-FFF2-40B4-BE49-F238E27FC236}">
                  <a16:creationId xmlns:a16="http://schemas.microsoft.com/office/drawing/2014/main" id="{50641711-9ED8-F264-A7DA-D5653B961033}"/>
                </a:ext>
              </a:extLst>
            </p:cNvPr>
            <p:cNvSpPr/>
            <p:nvPr/>
          </p:nvSpPr>
          <p:spPr>
            <a:xfrm>
              <a:off x="7191619" y="3436913"/>
              <a:ext cx="2182041" cy="1090742"/>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2" name="TextBox 18">
              <a:extLst>
                <a:ext uri="{FF2B5EF4-FFF2-40B4-BE49-F238E27FC236}">
                  <a16:creationId xmlns:a16="http://schemas.microsoft.com/office/drawing/2014/main" id="{B7E41262-5ABC-4140-3813-6349100ED04C}"/>
                </a:ext>
              </a:extLst>
            </p:cNvPr>
            <p:cNvSpPr txBox="1">
              <a:spLocks noChangeArrowheads="1"/>
            </p:cNvSpPr>
            <p:nvPr/>
          </p:nvSpPr>
          <p:spPr bwMode="auto">
            <a:xfrm>
              <a:off x="7270311" y="2000252"/>
              <a:ext cx="1853631" cy="1389867"/>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المتابعة المستمرّة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Graphic 32" descr="Target Audience with solid fill">
              <a:extLst>
                <a:ext uri="{FF2B5EF4-FFF2-40B4-BE49-F238E27FC236}">
                  <a16:creationId xmlns:a16="http://schemas.microsoft.com/office/drawing/2014/main" id="{8C45CE3B-1DBF-5B53-EF5E-4AC567B3A9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708681" y="3464556"/>
              <a:ext cx="1135307" cy="1135018"/>
            </a:xfrm>
            <a:prstGeom prst="rect">
              <a:avLst/>
            </a:prstGeom>
          </p:spPr>
        </p:pic>
      </p:grpSp>
      <p:grpSp>
        <p:nvGrpSpPr>
          <p:cNvPr id="26" name="Group 25">
            <a:extLst>
              <a:ext uri="{FF2B5EF4-FFF2-40B4-BE49-F238E27FC236}">
                <a16:creationId xmlns:a16="http://schemas.microsoft.com/office/drawing/2014/main" id="{E3D2272E-4757-7BF7-6F52-59804E99EEC0}"/>
              </a:ext>
            </a:extLst>
          </p:cNvPr>
          <p:cNvGrpSpPr/>
          <p:nvPr/>
        </p:nvGrpSpPr>
        <p:grpSpPr>
          <a:xfrm>
            <a:off x="4923983" y="2727171"/>
            <a:ext cx="2267638" cy="1989758"/>
            <a:chOff x="4923983" y="2346171"/>
            <a:chExt cx="2267638" cy="1989758"/>
          </a:xfrm>
        </p:grpSpPr>
        <p:sp>
          <p:nvSpPr>
            <p:cNvPr id="17" name="Freeform: Shape 16">
              <a:extLst>
                <a:ext uri="{FF2B5EF4-FFF2-40B4-BE49-F238E27FC236}">
                  <a16:creationId xmlns:a16="http://schemas.microsoft.com/office/drawing/2014/main" id="{B2F34C9E-9955-E109-320B-A1CD9D87461D}"/>
                </a:ext>
              </a:extLst>
            </p:cNvPr>
            <p:cNvSpPr/>
            <p:nvPr/>
          </p:nvSpPr>
          <p:spPr>
            <a:xfrm>
              <a:off x="5009580" y="2346171"/>
              <a:ext cx="2182041" cy="1090742"/>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0" name="TextBox 18">
              <a:extLst>
                <a:ext uri="{FF2B5EF4-FFF2-40B4-BE49-F238E27FC236}">
                  <a16:creationId xmlns:a16="http://schemas.microsoft.com/office/drawing/2014/main" id="{4F573802-6CDC-D69F-B60E-A5B47EFB6251}"/>
                </a:ext>
              </a:extLst>
            </p:cNvPr>
            <p:cNvSpPr txBox="1">
              <a:spLocks noChangeArrowheads="1"/>
            </p:cNvSpPr>
            <p:nvPr/>
          </p:nvSpPr>
          <p:spPr bwMode="auto">
            <a:xfrm>
              <a:off x="4923983" y="3454088"/>
              <a:ext cx="2238190" cy="881841"/>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التقييم المرحليّ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 name="رسم 15" descr="قائمة اختيار">
              <a:extLst>
                <a:ext uri="{FF2B5EF4-FFF2-40B4-BE49-F238E27FC236}">
                  <a16:creationId xmlns:a16="http://schemas.microsoft.com/office/drawing/2014/main" id="{8800BB58-4ECB-4B33-985B-BEEF1BE9389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13372" y="2458270"/>
              <a:ext cx="912462" cy="912229"/>
            </a:xfrm>
            <a:prstGeom prst="rect">
              <a:avLst/>
            </a:prstGeom>
          </p:spPr>
        </p:pic>
      </p:grpSp>
      <p:grpSp>
        <p:nvGrpSpPr>
          <p:cNvPr id="28" name="Group 27">
            <a:extLst>
              <a:ext uri="{FF2B5EF4-FFF2-40B4-BE49-F238E27FC236}">
                <a16:creationId xmlns:a16="http://schemas.microsoft.com/office/drawing/2014/main" id="{0B90A70A-1B34-3F5F-011A-C35866348558}"/>
              </a:ext>
            </a:extLst>
          </p:cNvPr>
          <p:cNvGrpSpPr/>
          <p:nvPr/>
        </p:nvGrpSpPr>
        <p:grpSpPr>
          <a:xfrm>
            <a:off x="645499" y="2727171"/>
            <a:ext cx="2182041" cy="2476856"/>
            <a:chOff x="645499" y="2346171"/>
            <a:chExt cx="2182041" cy="2476856"/>
          </a:xfrm>
        </p:grpSpPr>
        <p:sp>
          <p:nvSpPr>
            <p:cNvPr id="18" name="Freeform: Shape 17">
              <a:extLst>
                <a:ext uri="{FF2B5EF4-FFF2-40B4-BE49-F238E27FC236}">
                  <a16:creationId xmlns:a16="http://schemas.microsoft.com/office/drawing/2014/main" id="{110982B8-6233-C66E-695B-ED3A2239D48D}"/>
                </a:ext>
              </a:extLst>
            </p:cNvPr>
            <p:cNvSpPr/>
            <p:nvPr/>
          </p:nvSpPr>
          <p:spPr>
            <a:xfrm>
              <a:off x="645499" y="2346171"/>
              <a:ext cx="2182041" cy="1090742"/>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1" name="TextBox 18">
              <a:extLst>
                <a:ext uri="{FF2B5EF4-FFF2-40B4-BE49-F238E27FC236}">
                  <a16:creationId xmlns:a16="http://schemas.microsoft.com/office/drawing/2014/main" id="{3E4BC44D-37D6-3714-2148-5D5F4955FD1F}"/>
                </a:ext>
              </a:extLst>
            </p:cNvPr>
            <p:cNvSpPr txBox="1">
              <a:spLocks noChangeArrowheads="1"/>
            </p:cNvSpPr>
            <p:nvPr/>
          </p:nvSpPr>
          <p:spPr bwMode="auto">
            <a:xfrm>
              <a:off x="816629" y="3341975"/>
              <a:ext cx="1761194" cy="1481052"/>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التصنيفات التقييمية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Graphic 19" descr="List with solid fill">
              <a:extLst>
                <a:ext uri="{FF2B5EF4-FFF2-40B4-BE49-F238E27FC236}">
                  <a16:creationId xmlns:a16="http://schemas.microsoft.com/office/drawing/2014/main" id="{280C6D46-5F80-B719-54D6-E969E07DCEDD}"/>
                </a:ext>
              </a:extLst>
            </p:cNvPr>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238617" y="2448354"/>
              <a:ext cx="911786" cy="925307"/>
            </a:xfrm>
            <a:prstGeom prst="rect">
              <a:avLst/>
            </a:prstGeom>
          </p:spPr>
        </p:pic>
      </p:grpSp>
      <p:grpSp>
        <p:nvGrpSpPr>
          <p:cNvPr id="27" name="Group 26">
            <a:extLst>
              <a:ext uri="{FF2B5EF4-FFF2-40B4-BE49-F238E27FC236}">
                <a16:creationId xmlns:a16="http://schemas.microsoft.com/office/drawing/2014/main" id="{B498A12E-775F-A28F-CF9A-17CCA9C81EC9}"/>
              </a:ext>
            </a:extLst>
          </p:cNvPr>
          <p:cNvGrpSpPr/>
          <p:nvPr/>
        </p:nvGrpSpPr>
        <p:grpSpPr>
          <a:xfrm>
            <a:off x="2825163" y="2742573"/>
            <a:ext cx="2213603" cy="2166082"/>
            <a:chOff x="2825163" y="2361573"/>
            <a:chExt cx="2213603" cy="2166082"/>
          </a:xfrm>
        </p:grpSpPr>
        <p:sp>
          <p:nvSpPr>
            <p:cNvPr id="16" name="Freeform: Shape 15">
              <a:extLst>
                <a:ext uri="{FF2B5EF4-FFF2-40B4-BE49-F238E27FC236}">
                  <a16:creationId xmlns:a16="http://schemas.microsoft.com/office/drawing/2014/main" id="{55BC69F2-A8F6-F5D7-5A43-CC22D83366E3}"/>
                </a:ext>
              </a:extLst>
            </p:cNvPr>
            <p:cNvSpPr/>
            <p:nvPr/>
          </p:nvSpPr>
          <p:spPr>
            <a:xfrm>
              <a:off x="2827540" y="3436913"/>
              <a:ext cx="2182041" cy="1090742"/>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3" name="TextBox 18">
              <a:extLst>
                <a:ext uri="{FF2B5EF4-FFF2-40B4-BE49-F238E27FC236}">
                  <a16:creationId xmlns:a16="http://schemas.microsoft.com/office/drawing/2014/main" id="{0B74D59D-1090-F633-1EDB-D236A8D0F45C}"/>
                </a:ext>
              </a:extLst>
            </p:cNvPr>
            <p:cNvSpPr txBox="1">
              <a:spLocks noChangeArrowheads="1"/>
            </p:cNvSpPr>
            <p:nvPr/>
          </p:nvSpPr>
          <p:spPr bwMode="auto">
            <a:xfrm>
              <a:off x="2825163" y="2361573"/>
              <a:ext cx="2213603" cy="789933"/>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التقييم النهائيّ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Graphic 66" descr="Document with solid fill">
              <a:extLst>
                <a:ext uri="{FF2B5EF4-FFF2-40B4-BE49-F238E27FC236}">
                  <a16:creationId xmlns:a16="http://schemas.microsoft.com/office/drawing/2014/main" id="{CEE0D922-BB70-7380-E499-F269A39D96C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494615" y="3567857"/>
              <a:ext cx="874699" cy="874476"/>
            </a:xfrm>
            <a:prstGeom prst="rect">
              <a:avLst/>
            </a:prstGeom>
          </p:spPr>
        </p:pic>
      </p:grpSp>
      <p:grpSp>
        <p:nvGrpSpPr>
          <p:cNvPr id="24" name="Group 23">
            <a:extLst>
              <a:ext uri="{FF2B5EF4-FFF2-40B4-BE49-F238E27FC236}">
                <a16:creationId xmlns:a16="http://schemas.microsoft.com/office/drawing/2014/main" id="{2CE62FFE-0315-24EE-C9ED-C9A14F83CA52}"/>
              </a:ext>
            </a:extLst>
          </p:cNvPr>
          <p:cNvGrpSpPr/>
          <p:nvPr/>
        </p:nvGrpSpPr>
        <p:grpSpPr>
          <a:xfrm>
            <a:off x="9366555" y="2727171"/>
            <a:ext cx="2223058" cy="2511579"/>
            <a:chOff x="9366555" y="2346171"/>
            <a:chExt cx="2223058" cy="2511579"/>
          </a:xfrm>
        </p:grpSpPr>
        <p:sp>
          <p:nvSpPr>
            <p:cNvPr id="15" name="Freeform: Shape 14">
              <a:extLst>
                <a:ext uri="{FF2B5EF4-FFF2-40B4-BE49-F238E27FC236}">
                  <a16:creationId xmlns:a16="http://schemas.microsoft.com/office/drawing/2014/main" id="{9D5642CA-4E2A-4658-D5CE-3B7E1AF18E1F}"/>
                </a:ext>
              </a:extLst>
            </p:cNvPr>
            <p:cNvSpPr/>
            <p:nvPr/>
          </p:nvSpPr>
          <p:spPr>
            <a:xfrm>
              <a:off x="9373659" y="2346171"/>
              <a:ext cx="2182041" cy="1090742"/>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9" name="TextBox 18">
              <a:extLst>
                <a:ext uri="{FF2B5EF4-FFF2-40B4-BE49-F238E27FC236}">
                  <a16:creationId xmlns:a16="http://schemas.microsoft.com/office/drawing/2014/main" id="{E49588C3-6BAB-4F10-E58C-1540EFD133B0}"/>
                </a:ext>
              </a:extLst>
            </p:cNvPr>
            <p:cNvSpPr txBox="1">
              <a:spLocks noChangeArrowheads="1"/>
            </p:cNvSpPr>
            <p:nvPr/>
          </p:nvSpPr>
          <p:spPr bwMode="auto">
            <a:xfrm>
              <a:off x="9366555" y="3542679"/>
              <a:ext cx="2223058" cy="1315071"/>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التخطيط وتحديد الأهداف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4" descr="Bullseye with solid fill">
              <a:extLst>
                <a:ext uri="{FF2B5EF4-FFF2-40B4-BE49-F238E27FC236}">
                  <a16:creationId xmlns:a16="http://schemas.microsoft.com/office/drawing/2014/main" id="{C3D1BCBA-48DA-25CB-C9E5-9396E0C0239A}"/>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982183" y="2373031"/>
              <a:ext cx="964620" cy="964374"/>
            </a:xfrm>
            <a:prstGeom prst="rect">
              <a:avLst/>
            </a:prstGeom>
          </p:spPr>
        </p:pic>
      </p:grpSp>
    </p:spTree>
    <p:extLst>
      <p:ext uri="{BB962C8B-B14F-4D97-AF65-F5344CB8AC3E}">
        <p14:creationId xmlns:p14="http://schemas.microsoft.com/office/powerpoint/2010/main" val="1386294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99AEBD-46DE-834E-D95B-2D386449816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A24305E-3097-FA43-3B63-5E7451E07258}"/>
              </a:ext>
            </a:extLst>
          </p:cNvPr>
          <p:cNvSpPr txBox="1"/>
          <p:nvPr/>
        </p:nvSpPr>
        <p:spPr>
          <a:xfrm>
            <a:off x="1915886" y="-12095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341DCD0-01B5-F483-8315-6CDB046872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Evaluation ">
            <a:extLst>
              <a:ext uri="{FF2B5EF4-FFF2-40B4-BE49-F238E27FC236}">
                <a16:creationId xmlns:a16="http://schemas.microsoft.com/office/drawing/2014/main" id="{FDAC2D03-405E-C1EA-249C-6C200FA92AD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85850" y="2705100"/>
            <a:ext cx="3181350" cy="3181350"/>
          </a:xfrm>
          <a:prstGeom prst="rect">
            <a:avLst/>
          </a:prstGeom>
          <a:noFill/>
          <a:ln>
            <a:noFill/>
          </a:ln>
        </p:spPr>
      </p:pic>
      <p:sp>
        <p:nvSpPr>
          <p:cNvPr id="3" name="TextBox 2">
            <a:extLst>
              <a:ext uri="{FF2B5EF4-FFF2-40B4-BE49-F238E27FC236}">
                <a16:creationId xmlns:a16="http://schemas.microsoft.com/office/drawing/2014/main" id="{3CD65CAE-FB3B-9DF5-1526-C4552DE07DD8}"/>
              </a:ext>
            </a:extLst>
          </p:cNvPr>
          <p:cNvSpPr txBox="1"/>
          <p:nvPr/>
        </p:nvSpPr>
        <p:spPr>
          <a:xfrm>
            <a:off x="5014452" y="1135909"/>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في شركة استشارات إدارية، كانت عملية تقييم الأداء تتمّ مرّة واحدة سنوياً بشكل ورقيّ. كانت النتيجة</a:t>
            </a:r>
            <a:r>
              <a:rPr lang="en-US"/>
              <a:t>:</a:t>
            </a:r>
          </a:p>
        </p:txBody>
      </p:sp>
      <p:sp>
        <p:nvSpPr>
          <p:cNvPr id="5" name="TextBox 4">
            <a:extLst>
              <a:ext uri="{FF2B5EF4-FFF2-40B4-BE49-F238E27FC236}">
                <a16:creationId xmlns:a16="http://schemas.microsoft.com/office/drawing/2014/main" id="{DA7BA11E-FB18-BB1F-7031-AE72BC4EEAB3}"/>
              </a:ext>
            </a:extLst>
          </p:cNvPr>
          <p:cNvSpPr txBox="1"/>
          <p:nvPr/>
        </p:nvSpPr>
        <p:spPr>
          <a:xfrm>
            <a:off x="5014452" y="2681933"/>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شعور الموظفين بالمفاجأة بالتقييم، حيث لم يتلقّوا تغذية راجعة مستمرّة</a:t>
            </a:r>
            <a:endParaRPr lang="en-US"/>
          </a:p>
        </p:txBody>
      </p:sp>
      <p:sp>
        <p:nvSpPr>
          <p:cNvPr id="11" name="TextBox 10">
            <a:extLst>
              <a:ext uri="{FF2B5EF4-FFF2-40B4-BE49-F238E27FC236}">
                <a16:creationId xmlns:a16="http://schemas.microsoft.com/office/drawing/2014/main" id="{D6B01544-19CE-2938-A697-E2B092D85B34}"/>
              </a:ext>
            </a:extLst>
          </p:cNvPr>
          <p:cNvSpPr txBox="1"/>
          <p:nvPr/>
        </p:nvSpPr>
        <p:spPr>
          <a:xfrm>
            <a:off x="5014452" y="425476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عدم ربط واضح بين التقييم والحوافز</a:t>
            </a:r>
            <a:endParaRPr lang="en-US"/>
          </a:p>
        </p:txBody>
      </p:sp>
      <p:sp>
        <p:nvSpPr>
          <p:cNvPr id="12" name="TextBox 11">
            <a:extLst>
              <a:ext uri="{FF2B5EF4-FFF2-40B4-BE49-F238E27FC236}">
                <a16:creationId xmlns:a16="http://schemas.microsoft.com/office/drawing/2014/main" id="{9A81885D-6327-54E9-6067-201075C3C60B}"/>
              </a:ext>
            </a:extLst>
          </p:cNvPr>
          <p:cNvSpPr txBox="1"/>
          <p:nvPr/>
        </p:nvSpPr>
        <p:spPr>
          <a:xfrm>
            <a:off x="5014452" y="536656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استغراق العملية شهرين كاملين</a:t>
            </a:r>
            <a:endParaRPr lang="en-US"/>
          </a:p>
        </p:txBody>
      </p:sp>
    </p:spTree>
    <p:extLst>
      <p:ext uri="{BB962C8B-B14F-4D97-AF65-F5344CB8AC3E}">
        <p14:creationId xmlns:p14="http://schemas.microsoft.com/office/powerpoint/2010/main" val="1104625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1" grpId="0"/>
      <p:bldP spid="12"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3BD3A4-FE7D-D298-D600-E6678BF92B1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EEE3953-3900-F550-0462-35669FDE7F3F}"/>
              </a:ext>
            </a:extLst>
          </p:cNvPr>
          <p:cNvSpPr txBox="1"/>
          <p:nvPr/>
        </p:nvSpPr>
        <p:spPr>
          <a:xfrm>
            <a:off x="1915886" y="-12095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2FA27CB-9CE8-6619-4F2A-F794231162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Evaluation ">
            <a:extLst>
              <a:ext uri="{FF2B5EF4-FFF2-40B4-BE49-F238E27FC236}">
                <a16:creationId xmlns:a16="http://schemas.microsoft.com/office/drawing/2014/main" id="{F904F20F-42C4-B70D-AA1B-6D331A28EA0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85850" y="2705100"/>
            <a:ext cx="3181350" cy="3181350"/>
          </a:xfrm>
          <a:prstGeom prst="rect">
            <a:avLst/>
          </a:prstGeom>
          <a:noFill/>
          <a:ln>
            <a:noFill/>
          </a:ln>
        </p:spPr>
      </p:pic>
      <p:sp>
        <p:nvSpPr>
          <p:cNvPr id="3" name="TextBox 2">
            <a:extLst>
              <a:ext uri="{FF2B5EF4-FFF2-40B4-BE49-F238E27FC236}">
                <a16:creationId xmlns:a16="http://schemas.microsoft.com/office/drawing/2014/main" id="{8486EB85-590B-AB38-7B4D-3DEEE3BAC095}"/>
              </a:ext>
            </a:extLst>
          </p:cNvPr>
          <p:cNvSpPr txBox="1"/>
          <p:nvPr/>
        </p:nvSpPr>
        <p:spPr>
          <a:xfrm>
            <a:off x="5014452" y="1135909"/>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بعد تطبيق نظام إلكترونيّ لإدارة الأداء</a:t>
            </a:r>
            <a:r>
              <a:rPr lang="en-US"/>
              <a:t>: </a:t>
            </a:r>
          </a:p>
        </p:txBody>
      </p:sp>
      <p:sp>
        <p:nvSpPr>
          <p:cNvPr id="5" name="TextBox 4">
            <a:extLst>
              <a:ext uri="{FF2B5EF4-FFF2-40B4-BE49-F238E27FC236}">
                <a16:creationId xmlns:a16="http://schemas.microsoft.com/office/drawing/2014/main" id="{97F805BC-164A-719E-1D14-473B2E3F4943}"/>
              </a:ext>
            </a:extLst>
          </p:cNvPr>
          <p:cNvSpPr txBox="1"/>
          <p:nvPr/>
        </p:nvSpPr>
        <p:spPr>
          <a:xfrm>
            <a:off x="5014452" y="2215785"/>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أصبحت التغذية الراجعة مستمرّة طوال العام</a:t>
            </a:r>
            <a:endParaRPr lang="en-US"/>
          </a:p>
        </p:txBody>
      </p:sp>
      <p:sp>
        <p:nvSpPr>
          <p:cNvPr id="11" name="TextBox 10">
            <a:extLst>
              <a:ext uri="{FF2B5EF4-FFF2-40B4-BE49-F238E27FC236}">
                <a16:creationId xmlns:a16="http://schemas.microsoft.com/office/drawing/2014/main" id="{B1B7F8F7-AB09-501C-C302-D4A83DEEFCE2}"/>
              </a:ext>
            </a:extLst>
          </p:cNvPr>
          <p:cNvSpPr txBox="1"/>
          <p:nvPr/>
        </p:nvSpPr>
        <p:spPr>
          <a:xfrm>
            <a:off x="5014452" y="3292327"/>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ارتبط التقييم مباشرة بالحوافز والترقيات</a:t>
            </a:r>
            <a:endParaRPr lang="en-US"/>
          </a:p>
        </p:txBody>
      </p:sp>
      <p:sp>
        <p:nvSpPr>
          <p:cNvPr id="12" name="TextBox 11">
            <a:extLst>
              <a:ext uri="{FF2B5EF4-FFF2-40B4-BE49-F238E27FC236}">
                <a16:creationId xmlns:a16="http://schemas.microsoft.com/office/drawing/2014/main" id="{4CADFDED-6BFD-9BBD-65EE-ECF118ECC990}"/>
              </a:ext>
            </a:extLst>
          </p:cNvPr>
          <p:cNvSpPr txBox="1"/>
          <p:nvPr/>
        </p:nvSpPr>
        <p:spPr>
          <a:xfrm>
            <a:off x="5014452" y="436886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اكتملت العملية في أسبوعين فقط</a:t>
            </a:r>
            <a:endParaRPr lang="en-US"/>
          </a:p>
        </p:txBody>
      </p:sp>
      <p:sp>
        <p:nvSpPr>
          <p:cNvPr id="4" name="TextBox 3">
            <a:extLst>
              <a:ext uri="{FF2B5EF4-FFF2-40B4-BE49-F238E27FC236}">
                <a16:creationId xmlns:a16="http://schemas.microsoft.com/office/drawing/2014/main" id="{DEA36E25-9FB2-0FC4-B570-073B08B8DE38}"/>
              </a:ext>
            </a:extLst>
          </p:cNvPr>
          <p:cNvSpPr txBox="1"/>
          <p:nvPr/>
        </p:nvSpPr>
        <p:spPr>
          <a:xfrm>
            <a:off x="5014452" y="544541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زادت نسبة رضا الموظفين عن عملية التقييم من 45% إلى 78</a:t>
            </a:r>
            <a:r>
              <a:rPr lang="en-US" b="1"/>
              <a:t>%.</a:t>
            </a:r>
          </a:p>
        </p:txBody>
      </p:sp>
    </p:spTree>
    <p:extLst>
      <p:ext uri="{BB962C8B-B14F-4D97-AF65-F5344CB8AC3E}">
        <p14:creationId xmlns:p14="http://schemas.microsoft.com/office/powerpoint/2010/main" val="7709743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1000"/>
                                        <p:tgtEl>
                                          <p:spTgt spid="4"/>
                                        </p:tgtEl>
                                      </p:cBhvr>
                                    </p:animEffect>
                                    <p:anim calcmode="lin" valueType="num">
                                      <p:cBhvr>
                                        <p:cTn id="39" dur="1000" fill="hold"/>
                                        <p:tgtEl>
                                          <p:spTgt spid="4"/>
                                        </p:tgtEl>
                                        <p:attrNameLst>
                                          <p:attrName>ppt_x</p:attrName>
                                        </p:attrNameLst>
                                      </p:cBhvr>
                                      <p:tavLst>
                                        <p:tav tm="0">
                                          <p:val>
                                            <p:strVal val="#ppt_x"/>
                                          </p:val>
                                        </p:tav>
                                        <p:tav tm="100000">
                                          <p:val>
                                            <p:strVal val="#ppt_x"/>
                                          </p:val>
                                        </p:tav>
                                      </p:tavLst>
                                    </p:anim>
                                    <p:anim calcmode="lin" valueType="num">
                                      <p:cBhvr>
                                        <p:cTn id="4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1" grpId="0"/>
      <p:bldP spid="12" grpId="0"/>
      <p:bldP spid="4"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7E739-7B06-4D69-7BE1-ACE78021CFB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DF6880F-79C3-B62F-74C9-164DF13796DE}"/>
              </a:ext>
            </a:extLst>
          </p:cNvPr>
          <p:cNvSpPr txBox="1"/>
          <p:nvPr/>
        </p:nvSpPr>
        <p:spPr>
          <a:xfrm>
            <a:off x="1915886" y="-12095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نظم التغذية الراجعة متعدّدة المصادر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CB1AC45-BC75-B05D-6D5C-1A04D75D70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6" name="Picture 5" descr="Chat ">
            <a:extLst>
              <a:ext uri="{FF2B5EF4-FFF2-40B4-BE49-F238E27FC236}">
                <a16:creationId xmlns:a16="http://schemas.microsoft.com/office/drawing/2014/main" id="{426F70E4-D1E8-F136-E096-79F880F5B5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77736" y="2344519"/>
            <a:ext cx="3276600" cy="3276600"/>
          </a:xfrm>
          <a:prstGeom prst="rect">
            <a:avLst/>
          </a:prstGeom>
          <a:noFill/>
          <a:ln>
            <a:noFill/>
          </a:ln>
        </p:spPr>
      </p:pic>
      <p:sp>
        <p:nvSpPr>
          <p:cNvPr id="7" name="TextBox 6">
            <a:extLst>
              <a:ext uri="{FF2B5EF4-FFF2-40B4-BE49-F238E27FC236}">
                <a16:creationId xmlns:a16="http://schemas.microsoft.com/office/drawing/2014/main" id="{BA762F78-9BB7-6064-342D-0D6650682C2C}"/>
              </a:ext>
            </a:extLst>
          </p:cNvPr>
          <p:cNvSpPr txBox="1"/>
          <p:nvPr/>
        </p:nvSpPr>
        <p:spPr>
          <a:xfrm>
            <a:off x="5535526" y="3290321"/>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تُعرف أيضاً بتقييم 360 درجة</a:t>
            </a:r>
            <a:r>
              <a:rPr lang="en-US"/>
              <a:t> (360-Degree Feedback)</a:t>
            </a:r>
            <a:r>
              <a:rPr lang="ar-SA"/>
              <a:t>، وهي طريقة تقييم شاملة تجمع ملاحظات من مصادر متعدّدة</a:t>
            </a:r>
            <a:endParaRPr lang="en-US" b="1" dirty="0">
              <a:solidFill>
                <a:srgbClr val="168489"/>
              </a:solidFill>
              <a:latin typeface="Adobe Arabic" panose="020B0604020202020204" pitchFamily="18" charset="-78"/>
              <a:cs typeface="Adobe Arabic" panose="020B0604020202020204" pitchFamily="18" charset="-78"/>
            </a:endParaRPr>
          </a:p>
        </p:txBody>
      </p:sp>
    </p:spTree>
    <p:extLst>
      <p:ext uri="{BB962C8B-B14F-4D97-AF65-F5344CB8AC3E}">
        <p14:creationId xmlns:p14="http://schemas.microsoft.com/office/powerpoint/2010/main" val="11527182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243CD-77BC-7BAE-7D9A-5ED58FB21E4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B377ADD-F976-C7D5-7CE0-6097C101348D}"/>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705B726-40D0-EE31-9C35-3BFDADDC91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3DC06951-1058-4EF5-FAAD-6DEEB592694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14541460-2E46-2FD4-28A7-5F48354268B7}"/>
              </a:ext>
            </a:extLst>
          </p:cNvPr>
          <p:cNvSpPr txBox="1"/>
          <p:nvPr/>
        </p:nvSpPr>
        <p:spPr>
          <a:xfrm>
            <a:off x="5435453" y="1227647"/>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تحسين عمليات التخطيط الاستراتيجي للقوى العاملة</a:t>
            </a:r>
            <a:endParaRPr lang="en-US" dirty="0"/>
          </a:p>
        </p:txBody>
      </p:sp>
      <p:sp>
        <p:nvSpPr>
          <p:cNvPr id="6" name="TextBox 5">
            <a:extLst>
              <a:ext uri="{FF2B5EF4-FFF2-40B4-BE49-F238E27FC236}">
                <a16:creationId xmlns:a16="http://schemas.microsoft.com/office/drawing/2014/main" id="{65E77E6A-5D61-09B4-3566-F1B5B22A68B6}"/>
              </a:ext>
            </a:extLst>
          </p:cNvPr>
          <p:cNvSpPr txBox="1"/>
          <p:nvPr/>
        </p:nvSpPr>
        <p:spPr>
          <a:xfrm>
            <a:off x="5435453" y="233326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توفير الوقت المستغرق في إنجاز المعاملات وتقليل استخدام الورق</a:t>
            </a:r>
            <a:endParaRPr lang="en-US" dirty="0"/>
          </a:p>
        </p:txBody>
      </p:sp>
      <p:sp>
        <p:nvSpPr>
          <p:cNvPr id="10" name="TextBox 9">
            <a:extLst>
              <a:ext uri="{FF2B5EF4-FFF2-40B4-BE49-F238E27FC236}">
                <a16:creationId xmlns:a16="http://schemas.microsoft.com/office/drawing/2014/main" id="{27A17C63-35CE-6E9D-CD54-AFB2AFC9372C}"/>
              </a:ext>
            </a:extLst>
          </p:cNvPr>
          <p:cNvSpPr txBox="1"/>
          <p:nvPr/>
        </p:nvSpPr>
        <p:spPr>
          <a:xfrm>
            <a:off x="5435453" y="343887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سرعة الوصول إلى البيانات واتخاذ القرارات</a:t>
            </a:r>
            <a:endParaRPr lang="en-US" dirty="0"/>
          </a:p>
        </p:txBody>
      </p:sp>
      <p:sp>
        <p:nvSpPr>
          <p:cNvPr id="11" name="TextBox 10">
            <a:extLst>
              <a:ext uri="{FF2B5EF4-FFF2-40B4-BE49-F238E27FC236}">
                <a16:creationId xmlns:a16="http://schemas.microsoft.com/office/drawing/2014/main" id="{68F394A8-E60D-72EA-592D-62F73A6B3CFC}"/>
              </a:ext>
            </a:extLst>
          </p:cNvPr>
          <p:cNvSpPr txBox="1"/>
          <p:nvPr/>
        </p:nvSpPr>
        <p:spPr>
          <a:xfrm>
            <a:off x="5435453" y="454448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تكامل البيانات وتوحيدها عبر أقسام المؤسّسة</a:t>
            </a:r>
            <a:endParaRPr lang="en-US" dirty="0"/>
          </a:p>
        </p:txBody>
      </p:sp>
      <p:sp>
        <p:nvSpPr>
          <p:cNvPr id="3" name="TextBox 2">
            <a:extLst>
              <a:ext uri="{FF2B5EF4-FFF2-40B4-BE49-F238E27FC236}">
                <a16:creationId xmlns:a16="http://schemas.microsoft.com/office/drawing/2014/main" id="{70C7F064-90D6-8749-EF8A-7CAFA6235ED8}"/>
              </a:ext>
            </a:extLst>
          </p:cNvPr>
          <p:cNvSpPr txBox="1"/>
          <p:nvPr/>
        </p:nvSpPr>
        <p:spPr>
          <a:xfrm>
            <a:off x="5435453" y="565009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مستوى الالتزام بالتشريعات والأنظمة العمّالية السعودية</a:t>
            </a:r>
            <a:endParaRPr lang="en-US" dirty="0"/>
          </a:p>
        </p:txBody>
      </p:sp>
    </p:spTree>
    <p:extLst>
      <p:ext uri="{BB962C8B-B14F-4D97-AF65-F5344CB8AC3E}">
        <p14:creationId xmlns:p14="http://schemas.microsoft.com/office/powerpoint/2010/main" val="28054670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P spid="11" grpId="0"/>
      <p:bldP spid="3"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43FCC-7F2A-FCFD-72D4-DE30F1CA552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4F65286-43B8-AD1C-31AB-8551296909F2}"/>
              </a:ext>
            </a:extLst>
          </p:cNvPr>
          <p:cNvSpPr txBox="1"/>
          <p:nvPr/>
        </p:nvSpPr>
        <p:spPr>
          <a:xfrm>
            <a:off x="1915886" y="-120955"/>
            <a:ext cx="8331200" cy="646331"/>
          </a:xfrm>
          <a:prstGeom prst="rect">
            <a:avLst/>
          </a:prstGeom>
          <a:noFill/>
        </p:spPr>
        <p:txBody>
          <a:bodyPr wrap="square">
            <a:spAutoFit/>
          </a:bodyPr>
          <a:lstStyle/>
          <a:p>
            <a:pPr algn="ctr"/>
            <a:r>
              <a:rPr lang="ar-SA" sz="3600" b="1" dirty="0">
                <a:solidFill>
                  <a:schemeClr val="bg1"/>
                </a:solidFill>
                <a:latin typeface="Adobe Arabic" panose="02040503050201020203" pitchFamily="18" charset="-78"/>
                <a:cs typeface="Adobe Arabic" panose="02040503050201020203" pitchFamily="18" charset="-78"/>
              </a:rPr>
              <a:t>المصادر المُشاركة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F18EF8B-7F0C-0673-5B19-5A633F5DCE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1" name="Group 20">
            <a:extLst>
              <a:ext uri="{FF2B5EF4-FFF2-40B4-BE49-F238E27FC236}">
                <a16:creationId xmlns:a16="http://schemas.microsoft.com/office/drawing/2014/main" id="{AD518B9E-E08D-69ED-6871-E658BFD68BC7}"/>
              </a:ext>
            </a:extLst>
          </p:cNvPr>
          <p:cNvGrpSpPr/>
          <p:nvPr/>
        </p:nvGrpSpPr>
        <p:grpSpPr>
          <a:xfrm>
            <a:off x="9309450" y="2366725"/>
            <a:ext cx="2507296" cy="2572474"/>
            <a:chOff x="4842765" y="-211505"/>
            <a:chExt cx="1408162" cy="1445226"/>
          </a:xfrm>
        </p:grpSpPr>
        <p:sp>
          <p:nvSpPr>
            <p:cNvPr id="32" name="مربع نص 18">
              <a:extLst>
                <a:ext uri="{FF2B5EF4-FFF2-40B4-BE49-F238E27FC236}">
                  <a16:creationId xmlns:a16="http://schemas.microsoft.com/office/drawing/2014/main" id="{34B70A9C-0851-1C59-D5CF-A28F20BE8BC6}"/>
                </a:ext>
              </a:extLst>
            </p:cNvPr>
            <p:cNvSpPr txBox="1"/>
            <p:nvPr/>
          </p:nvSpPr>
          <p:spPr>
            <a:xfrm>
              <a:off x="4842765" y="768928"/>
              <a:ext cx="1408162" cy="464793"/>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المدير المباشر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33" name="Group 32">
              <a:extLst>
                <a:ext uri="{FF2B5EF4-FFF2-40B4-BE49-F238E27FC236}">
                  <a16:creationId xmlns:a16="http://schemas.microsoft.com/office/drawing/2014/main" id="{FEDC5352-245F-BD86-FEAF-4A055F2D020D}"/>
                </a:ext>
              </a:extLst>
            </p:cNvPr>
            <p:cNvGrpSpPr/>
            <p:nvPr/>
          </p:nvGrpSpPr>
          <p:grpSpPr>
            <a:xfrm>
              <a:off x="5158795" y="-211505"/>
              <a:ext cx="772674" cy="722997"/>
              <a:chOff x="5158795" y="-211505"/>
              <a:chExt cx="772674" cy="722997"/>
            </a:xfrm>
          </p:grpSpPr>
          <p:sp>
            <p:nvSpPr>
              <p:cNvPr id="34" name="TextBox 6">
                <a:extLst>
                  <a:ext uri="{FF2B5EF4-FFF2-40B4-BE49-F238E27FC236}">
                    <a16:creationId xmlns:a16="http://schemas.microsoft.com/office/drawing/2014/main" id="{BF4A215C-CBFA-9B77-5DE2-9ECFB8B85AB1}"/>
                  </a:ext>
                </a:extLst>
              </p:cNvPr>
              <p:cNvSpPr txBox="1"/>
              <p:nvPr/>
            </p:nvSpPr>
            <p:spPr>
              <a:xfrm>
                <a:off x="5158795" y="-211505"/>
                <a:ext cx="772674" cy="666533"/>
              </a:xfrm>
              <a:prstGeom prst="rect">
                <a:avLst/>
              </a:prstGeom>
              <a:noFill/>
            </p:spPr>
            <p:txBody>
              <a:bodyPr wrap="square" rtlCol="0">
                <a:spAutoFit/>
              </a:bodyPr>
              <a:lstStyle/>
              <a:p>
                <a:pPr algn="ctr" rtl="1">
                  <a:lnSpc>
                    <a:spcPct val="115000"/>
                  </a:lnSpc>
                </a:pPr>
                <a:r>
                  <a:rPr lang="en-US" sz="66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35" name="Straight Connector 34">
                <a:extLst>
                  <a:ext uri="{FF2B5EF4-FFF2-40B4-BE49-F238E27FC236}">
                    <a16:creationId xmlns:a16="http://schemas.microsoft.com/office/drawing/2014/main" id="{4D08A236-9686-8609-15F3-F2B938A6C999}"/>
                  </a:ext>
                </a:extLst>
              </p:cNvPr>
              <p:cNvCxnSpPr>
                <a:cxnSpLocks/>
              </p:cNvCxnSpPr>
              <p:nvPr/>
            </p:nvCxnSpPr>
            <p:spPr>
              <a:xfrm>
                <a:off x="5163704"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22" name="Group 21">
            <a:extLst>
              <a:ext uri="{FF2B5EF4-FFF2-40B4-BE49-F238E27FC236}">
                <a16:creationId xmlns:a16="http://schemas.microsoft.com/office/drawing/2014/main" id="{C9A0FF03-5D5A-1C9D-6E15-4B013A8743F3}"/>
              </a:ext>
            </a:extLst>
          </p:cNvPr>
          <p:cNvGrpSpPr/>
          <p:nvPr/>
        </p:nvGrpSpPr>
        <p:grpSpPr>
          <a:xfrm>
            <a:off x="7048267" y="2366725"/>
            <a:ext cx="2507296" cy="2435223"/>
            <a:chOff x="3572846" y="-211505"/>
            <a:chExt cx="1408162" cy="1368118"/>
          </a:xfrm>
        </p:grpSpPr>
        <p:sp>
          <p:nvSpPr>
            <p:cNvPr id="28" name="مربع نص 18">
              <a:extLst>
                <a:ext uri="{FF2B5EF4-FFF2-40B4-BE49-F238E27FC236}">
                  <a16:creationId xmlns:a16="http://schemas.microsoft.com/office/drawing/2014/main" id="{ED3CB382-DDB0-A17E-915A-04E88997BBC9}"/>
                </a:ext>
              </a:extLst>
            </p:cNvPr>
            <p:cNvSpPr txBox="1"/>
            <p:nvPr/>
          </p:nvSpPr>
          <p:spPr>
            <a:xfrm>
              <a:off x="3572846" y="768928"/>
              <a:ext cx="1408162" cy="387685"/>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الزملاء</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9" name="Group 28">
              <a:extLst>
                <a:ext uri="{FF2B5EF4-FFF2-40B4-BE49-F238E27FC236}">
                  <a16:creationId xmlns:a16="http://schemas.microsoft.com/office/drawing/2014/main" id="{B8EB8673-F0C4-2522-B993-8E4C32505BE6}"/>
                </a:ext>
              </a:extLst>
            </p:cNvPr>
            <p:cNvGrpSpPr/>
            <p:nvPr/>
          </p:nvGrpSpPr>
          <p:grpSpPr>
            <a:xfrm>
              <a:off x="3886102" y="-211505"/>
              <a:ext cx="777451" cy="722997"/>
              <a:chOff x="3886102" y="-211505"/>
              <a:chExt cx="777451" cy="722997"/>
            </a:xfrm>
          </p:grpSpPr>
          <p:sp>
            <p:nvSpPr>
              <p:cNvPr id="30" name="TextBox 6">
                <a:extLst>
                  <a:ext uri="{FF2B5EF4-FFF2-40B4-BE49-F238E27FC236}">
                    <a16:creationId xmlns:a16="http://schemas.microsoft.com/office/drawing/2014/main" id="{EDAAD5D5-35BC-46BF-3795-1D9D392D6F9C}"/>
                  </a:ext>
                </a:extLst>
              </p:cNvPr>
              <p:cNvSpPr txBox="1"/>
              <p:nvPr/>
            </p:nvSpPr>
            <p:spPr>
              <a:xfrm>
                <a:off x="3886102" y="-211505"/>
                <a:ext cx="777451" cy="666533"/>
              </a:xfrm>
              <a:prstGeom prst="rect">
                <a:avLst/>
              </a:prstGeom>
              <a:noFill/>
            </p:spPr>
            <p:txBody>
              <a:bodyPr wrap="square" rtlCol="0">
                <a:spAutoFit/>
              </a:bodyPr>
              <a:lstStyle/>
              <a:p>
                <a:pPr algn="ctr" rtl="1">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31" name="Straight Connector 30">
                <a:extLst>
                  <a:ext uri="{FF2B5EF4-FFF2-40B4-BE49-F238E27FC236}">
                    <a16:creationId xmlns:a16="http://schemas.microsoft.com/office/drawing/2014/main" id="{A04B260C-7CB1-D56E-A823-859015EFC209}"/>
                  </a:ext>
                </a:extLst>
              </p:cNvPr>
              <p:cNvCxnSpPr>
                <a:cxnSpLocks/>
              </p:cNvCxnSpPr>
              <p:nvPr/>
            </p:nvCxnSpPr>
            <p:spPr>
              <a:xfrm>
                <a:off x="3893704"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23" name="Group 22">
            <a:extLst>
              <a:ext uri="{FF2B5EF4-FFF2-40B4-BE49-F238E27FC236}">
                <a16:creationId xmlns:a16="http://schemas.microsoft.com/office/drawing/2014/main" id="{3BDD51C7-1FC4-CC87-58FB-849E82D3D083}"/>
              </a:ext>
            </a:extLst>
          </p:cNvPr>
          <p:cNvGrpSpPr/>
          <p:nvPr/>
        </p:nvGrpSpPr>
        <p:grpSpPr>
          <a:xfrm>
            <a:off x="4842354" y="2366725"/>
            <a:ext cx="2507296" cy="2469540"/>
            <a:chOff x="2333968" y="-211504"/>
            <a:chExt cx="1408162" cy="1387395"/>
          </a:xfrm>
        </p:grpSpPr>
        <p:sp>
          <p:nvSpPr>
            <p:cNvPr id="24" name="مربع نص 18">
              <a:extLst>
                <a:ext uri="{FF2B5EF4-FFF2-40B4-BE49-F238E27FC236}">
                  <a16:creationId xmlns:a16="http://schemas.microsoft.com/office/drawing/2014/main" id="{635AA4BA-0DCD-1F46-C267-B13815AA1580}"/>
                </a:ext>
              </a:extLst>
            </p:cNvPr>
            <p:cNvSpPr txBox="1"/>
            <p:nvPr/>
          </p:nvSpPr>
          <p:spPr>
            <a:xfrm>
              <a:off x="2333968" y="768928"/>
              <a:ext cx="1408162" cy="406963"/>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المرؤوسون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5" name="Group 24">
              <a:extLst>
                <a:ext uri="{FF2B5EF4-FFF2-40B4-BE49-F238E27FC236}">
                  <a16:creationId xmlns:a16="http://schemas.microsoft.com/office/drawing/2014/main" id="{3C6CD49B-6AAE-2DCA-EAE6-22B9589C1765}"/>
                </a:ext>
              </a:extLst>
            </p:cNvPr>
            <p:cNvGrpSpPr/>
            <p:nvPr/>
          </p:nvGrpSpPr>
          <p:grpSpPr>
            <a:xfrm>
              <a:off x="2647226" y="-211504"/>
              <a:ext cx="778134" cy="722996"/>
              <a:chOff x="2647226" y="-211504"/>
              <a:chExt cx="778134" cy="722996"/>
            </a:xfrm>
          </p:grpSpPr>
          <p:sp>
            <p:nvSpPr>
              <p:cNvPr id="26" name="TextBox 6">
                <a:extLst>
                  <a:ext uri="{FF2B5EF4-FFF2-40B4-BE49-F238E27FC236}">
                    <a16:creationId xmlns:a16="http://schemas.microsoft.com/office/drawing/2014/main" id="{C4C60FB8-A66A-9F55-6B2D-847A5378C1C9}"/>
                  </a:ext>
                </a:extLst>
              </p:cNvPr>
              <p:cNvSpPr txBox="1"/>
              <p:nvPr/>
            </p:nvSpPr>
            <p:spPr>
              <a:xfrm>
                <a:off x="2647226" y="-211504"/>
                <a:ext cx="778134" cy="666532"/>
              </a:xfrm>
              <a:prstGeom prst="rect">
                <a:avLst/>
              </a:prstGeom>
              <a:noFill/>
            </p:spPr>
            <p:txBody>
              <a:bodyPr wrap="square" rtlCol="0">
                <a:spAutoFit/>
              </a:bodyPr>
              <a:lstStyle/>
              <a:p>
                <a:pPr algn="ctr" rtl="1">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27" name="Straight Connector 26">
                <a:extLst>
                  <a:ext uri="{FF2B5EF4-FFF2-40B4-BE49-F238E27FC236}">
                    <a16:creationId xmlns:a16="http://schemas.microsoft.com/office/drawing/2014/main" id="{E504ADCC-432A-5A18-0119-629D7CE32766}"/>
                  </a:ext>
                </a:extLst>
              </p:cNvPr>
              <p:cNvCxnSpPr>
                <a:cxnSpLocks/>
              </p:cNvCxnSpPr>
              <p:nvPr/>
            </p:nvCxnSpPr>
            <p:spPr>
              <a:xfrm>
                <a:off x="2654749"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16" name="Group 15">
            <a:extLst>
              <a:ext uri="{FF2B5EF4-FFF2-40B4-BE49-F238E27FC236}">
                <a16:creationId xmlns:a16="http://schemas.microsoft.com/office/drawing/2014/main" id="{8002E352-D02D-CEB3-EC86-F373971A890F}"/>
              </a:ext>
            </a:extLst>
          </p:cNvPr>
          <p:cNvGrpSpPr/>
          <p:nvPr/>
        </p:nvGrpSpPr>
        <p:grpSpPr>
          <a:xfrm>
            <a:off x="2652820" y="2366725"/>
            <a:ext cx="2364266" cy="2891076"/>
            <a:chOff x="1189987" y="-211504"/>
            <a:chExt cx="1327833" cy="1624216"/>
          </a:xfrm>
        </p:grpSpPr>
        <p:sp>
          <p:nvSpPr>
            <p:cNvPr id="17" name="مربع نص 18">
              <a:extLst>
                <a:ext uri="{FF2B5EF4-FFF2-40B4-BE49-F238E27FC236}">
                  <a16:creationId xmlns:a16="http://schemas.microsoft.com/office/drawing/2014/main" id="{14D31C00-831C-AC6C-15C6-2CBF38EB0EB1}"/>
                </a:ext>
              </a:extLst>
            </p:cNvPr>
            <p:cNvSpPr txBox="1"/>
            <p:nvPr/>
          </p:nvSpPr>
          <p:spPr>
            <a:xfrm>
              <a:off x="1189987" y="624420"/>
              <a:ext cx="1327833"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العملاء الداخليون أو الخارجيون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8" name="Group 17">
              <a:extLst>
                <a:ext uri="{FF2B5EF4-FFF2-40B4-BE49-F238E27FC236}">
                  <a16:creationId xmlns:a16="http://schemas.microsoft.com/office/drawing/2014/main" id="{1D442F82-03CF-79CE-9F34-480F7E53A6C1}"/>
                </a:ext>
              </a:extLst>
            </p:cNvPr>
            <p:cNvGrpSpPr/>
            <p:nvPr/>
          </p:nvGrpSpPr>
          <p:grpSpPr>
            <a:xfrm>
              <a:off x="1463002" y="-211504"/>
              <a:ext cx="778135" cy="722996"/>
              <a:chOff x="1463002" y="-211504"/>
              <a:chExt cx="778135" cy="722996"/>
            </a:xfrm>
          </p:grpSpPr>
          <p:sp>
            <p:nvSpPr>
              <p:cNvPr id="19" name="TextBox 6">
                <a:extLst>
                  <a:ext uri="{FF2B5EF4-FFF2-40B4-BE49-F238E27FC236}">
                    <a16:creationId xmlns:a16="http://schemas.microsoft.com/office/drawing/2014/main" id="{0CDDF3C9-5788-09A8-162E-45943C82AAF2}"/>
                  </a:ext>
                </a:extLst>
              </p:cNvPr>
              <p:cNvSpPr txBox="1"/>
              <p:nvPr/>
            </p:nvSpPr>
            <p:spPr>
              <a:xfrm>
                <a:off x="1463002" y="-211504"/>
                <a:ext cx="778135" cy="666532"/>
              </a:xfrm>
              <a:prstGeom prst="rect">
                <a:avLst/>
              </a:prstGeom>
              <a:noFill/>
            </p:spPr>
            <p:txBody>
              <a:bodyPr wrap="square" rtlCol="0">
                <a:spAutoFit/>
              </a:bodyPr>
              <a:lstStyle/>
              <a:p>
                <a:pPr algn="ctr" rtl="1">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04</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20" name="Straight Connector 19">
                <a:extLst>
                  <a:ext uri="{FF2B5EF4-FFF2-40B4-BE49-F238E27FC236}">
                    <a16:creationId xmlns:a16="http://schemas.microsoft.com/office/drawing/2014/main" id="{12D1E325-911F-87F8-7395-3CFE53003F6A}"/>
                  </a:ext>
                </a:extLst>
              </p:cNvPr>
              <p:cNvCxnSpPr>
                <a:cxnSpLocks/>
              </p:cNvCxnSpPr>
              <p:nvPr/>
            </p:nvCxnSpPr>
            <p:spPr>
              <a:xfrm>
                <a:off x="1470446"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10" name="Group 9">
            <a:extLst>
              <a:ext uri="{FF2B5EF4-FFF2-40B4-BE49-F238E27FC236}">
                <a16:creationId xmlns:a16="http://schemas.microsoft.com/office/drawing/2014/main" id="{50DDBF4D-637F-1D42-52F7-7CD285587E4B}"/>
              </a:ext>
            </a:extLst>
          </p:cNvPr>
          <p:cNvGrpSpPr/>
          <p:nvPr/>
        </p:nvGrpSpPr>
        <p:grpSpPr>
          <a:xfrm>
            <a:off x="375254" y="2366725"/>
            <a:ext cx="2507293" cy="2503849"/>
            <a:chOff x="0" y="-211504"/>
            <a:chExt cx="1408162" cy="1406670"/>
          </a:xfrm>
        </p:grpSpPr>
        <p:sp>
          <p:nvSpPr>
            <p:cNvPr id="11" name="مربع نص 18">
              <a:extLst>
                <a:ext uri="{FF2B5EF4-FFF2-40B4-BE49-F238E27FC236}">
                  <a16:creationId xmlns:a16="http://schemas.microsoft.com/office/drawing/2014/main" id="{C6D42B7E-F107-1A52-FB5E-4789B0C4494C}"/>
                </a:ext>
              </a:extLst>
            </p:cNvPr>
            <p:cNvSpPr txBox="1"/>
            <p:nvPr/>
          </p:nvSpPr>
          <p:spPr>
            <a:xfrm>
              <a:off x="0" y="768927"/>
              <a:ext cx="1408162" cy="426239"/>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التقييم الذاتيّ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2" name="Group 11">
              <a:extLst>
                <a:ext uri="{FF2B5EF4-FFF2-40B4-BE49-F238E27FC236}">
                  <a16:creationId xmlns:a16="http://schemas.microsoft.com/office/drawing/2014/main" id="{AA62C141-A2CA-F081-906F-C8959F644308}"/>
                </a:ext>
              </a:extLst>
            </p:cNvPr>
            <p:cNvGrpSpPr/>
            <p:nvPr/>
          </p:nvGrpSpPr>
          <p:grpSpPr>
            <a:xfrm>
              <a:off x="313258" y="-211504"/>
              <a:ext cx="778134" cy="722996"/>
              <a:chOff x="313258" y="-211504"/>
              <a:chExt cx="778134" cy="722996"/>
            </a:xfrm>
          </p:grpSpPr>
          <p:sp>
            <p:nvSpPr>
              <p:cNvPr id="13" name="TextBox 6">
                <a:extLst>
                  <a:ext uri="{FF2B5EF4-FFF2-40B4-BE49-F238E27FC236}">
                    <a16:creationId xmlns:a16="http://schemas.microsoft.com/office/drawing/2014/main" id="{BC0A0971-9ECF-76D3-17AF-9182958FAFCC}"/>
                  </a:ext>
                </a:extLst>
              </p:cNvPr>
              <p:cNvSpPr txBox="1"/>
              <p:nvPr/>
            </p:nvSpPr>
            <p:spPr>
              <a:xfrm>
                <a:off x="313258" y="-211504"/>
                <a:ext cx="778134" cy="666532"/>
              </a:xfrm>
              <a:prstGeom prst="rect">
                <a:avLst/>
              </a:prstGeom>
              <a:noFill/>
            </p:spPr>
            <p:txBody>
              <a:bodyPr wrap="square" rtlCol="0">
                <a:spAutoFit/>
              </a:bodyPr>
              <a:lstStyle/>
              <a:p>
                <a:pPr algn="ctr" rtl="1">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05</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14" name="Straight Connector 13">
                <a:extLst>
                  <a:ext uri="{FF2B5EF4-FFF2-40B4-BE49-F238E27FC236}">
                    <a16:creationId xmlns:a16="http://schemas.microsoft.com/office/drawing/2014/main" id="{79E8B11B-B29F-8675-4F08-EA46C7560A14}"/>
                  </a:ext>
                </a:extLst>
              </p:cNvPr>
              <p:cNvCxnSpPr>
                <a:cxnSpLocks/>
              </p:cNvCxnSpPr>
              <p:nvPr/>
            </p:nvCxnSpPr>
            <p:spPr>
              <a:xfrm>
                <a:off x="320623"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6789176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E017E8-6DC9-B7E8-0745-E6D646C0F23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0E9D1D0-669C-78BE-CA82-F8EF2931F704}"/>
              </a:ext>
            </a:extLst>
          </p:cNvPr>
          <p:cNvSpPr txBox="1"/>
          <p:nvPr/>
        </p:nvSpPr>
        <p:spPr>
          <a:xfrm>
            <a:off x="1915886" y="-120955"/>
            <a:ext cx="8331200" cy="646331"/>
          </a:xfrm>
          <a:prstGeom prst="rect">
            <a:avLst/>
          </a:prstGeom>
          <a:noFill/>
        </p:spPr>
        <p:txBody>
          <a:bodyPr wrap="square">
            <a:spAutoFit/>
          </a:bodyPr>
          <a:lstStyle/>
          <a:p>
            <a:pPr algn="ctr"/>
            <a:r>
              <a:rPr lang="ar-SA" sz="3600" b="1" dirty="0">
                <a:solidFill>
                  <a:schemeClr val="bg1"/>
                </a:solidFill>
                <a:latin typeface="Adobe Arabic" panose="02040503050201020203" pitchFamily="18" charset="-78"/>
                <a:cs typeface="Adobe Arabic" panose="02040503050201020203" pitchFamily="18" charset="-78"/>
              </a:rPr>
              <a:t>مزايا التقييم متعدّد المصادر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3295F9D-D920-4D7A-96F3-B4F41DAB8F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Evaluation ">
            <a:extLst>
              <a:ext uri="{FF2B5EF4-FFF2-40B4-BE49-F238E27FC236}">
                <a16:creationId xmlns:a16="http://schemas.microsoft.com/office/drawing/2014/main" id="{0B3173BE-A9E1-1D46-BD6B-3FDC3ABB558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28700" y="1752600"/>
            <a:ext cx="4095750" cy="4095750"/>
          </a:xfrm>
          <a:prstGeom prst="rect">
            <a:avLst/>
          </a:prstGeom>
          <a:noFill/>
          <a:ln>
            <a:noFill/>
          </a:ln>
        </p:spPr>
      </p:pic>
      <p:sp>
        <p:nvSpPr>
          <p:cNvPr id="3" name="TextBox 2">
            <a:extLst>
              <a:ext uri="{FF2B5EF4-FFF2-40B4-BE49-F238E27FC236}">
                <a16:creationId xmlns:a16="http://schemas.microsoft.com/office/drawing/2014/main" id="{04842F6F-73B5-04B1-5C08-969858C702FF}"/>
              </a:ext>
            </a:extLst>
          </p:cNvPr>
          <p:cNvSpPr txBox="1"/>
          <p:nvPr/>
        </p:nvSpPr>
        <p:spPr>
          <a:xfrm>
            <a:off x="5435453" y="1227647"/>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يُوفّر صورة شاملة ومتوازنة عن الأداء</a:t>
            </a:r>
            <a:endParaRPr lang="en-US" dirty="0"/>
          </a:p>
        </p:txBody>
      </p:sp>
      <p:sp>
        <p:nvSpPr>
          <p:cNvPr id="4" name="TextBox 3">
            <a:extLst>
              <a:ext uri="{FF2B5EF4-FFF2-40B4-BE49-F238E27FC236}">
                <a16:creationId xmlns:a16="http://schemas.microsoft.com/office/drawing/2014/main" id="{F6F09BB3-9A6E-F90B-3E7A-D2F477E8749C}"/>
              </a:ext>
            </a:extLst>
          </p:cNvPr>
          <p:cNvSpPr txBox="1"/>
          <p:nvPr/>
        </p:nvSpPr>
        <p:spPr>
          <a:xfrm>
            <a:off x="5435453" y="221800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يُقلّل من التحيّز الشخصيّ لمصدر واحد</a:t>
            </a:r>
            <a:endParaRPr lang="en-US" dirty="0"/>
          </a:p>
        </p:txBody>
      </p:sp>
      <p:sp>
        <p:nvSpPr>
          <p:cNvPr id="5" name="TextBox 4">
            <a:extLst>
              <a:ext uri="{FF2B5EF4-FFF2-40B4-BE49-F238E27FC236}">
                <a16:creationId xmlns:a16="http://schemas.microsoft.com/office/drawing/2014/main" id="{52801B81-41CB-F30B-E9A8-4101B1C9AF8D}"/>
              </a:ext>
            </a:extLst>
          </p:cNvPr>
          <p:cNvSpPr txBox="1"/>
          <p:nvPr/>
        </p:nvSpPr>
        <p:spPr>
          <a:xfrm>
            <a:off x="5435453" y="3208361"/>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يكشف عن نقاط عمياء</a:t>
            </a:r>
            <a:r>
              <a:rPr lang="en-US"/>
              <a:t> (Blind Spots) </a:t>
            </a:r>
            <a:r>
              <a:rPr lang="ar-SA"/>
              <a:t>لا يراها الموظف أو مديره</a:t>
            </a:r>
            <a:endParaRPr lang="en-US" dirty="0"/>
          </a:p>
        </p:txBody>
      </p:sp>
      <p:sp>
        <p:nvSpPr>
          <p:cNvPr id="6" name="TextBox 5">
            <a:extLst>
              <a:ext uri="{FF2B5EF4-FFF2-40B4-BE49-F238E27FC236}">
                <a16:creationId xmlns:a16="http://schemas.microsoft.com/office/drawing/2014/main" id="{20C1D7A0-E9BA-FEDA-B2E0-4DB6F02A3D0A}"/>
              </a:ext>
            </a:extLst>
          </p:cNvPr>
          <p:cNvSpPr txBox="1"/>
          <p:nvPr/>
        </p:nvSpPr>
        <p:spPr>
          <a:xfrm>
            <a:off x="5435453" y="465974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يُعزّز ثقافة التغذية الراجعة والتحسين المستمرّ</a:t>
            </a:r>
            <a:endParaRPr lang="en-US" dirty="0"/>
          </a:p>
        </p:txBody>
      </p:sp>
      <p:sp>
        <p:nvSpPr>
          <p:cNvPr id="7" name="TextBox 6">
            <a:extLst>
              <a:ext uri="{FF2B5EF4-FFF2-40B4-BE49-F238E27FC236}">
                <a16:creationId xmlns:a16="http://schemas.microsoft.com/office/drawing/2014/main" id="{8A4127B9-FCE4-7BD4-8976-EB6BFCEE0205}"/>
              </a:ext>
            </a:extLst>
          </p:cNvPr>
          <p:cNvSpPr txBox="1"/>
          <p:nvPr/>
        </p:nvSpPr>
        <p:spPr>
          <a:xfrm>
            <a:off x="5435453" y="565009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يُحسّن الوعي الذاتيّ للموظف</a:t>
            </a:r>
            <a:endParaRPr lang="en-US" dirty="0"/>
          </a:p>
        </p:txBody>
      </p:sp>
    </p:spTree>
    <p:extLst>
      <p:ext uri="{BB962C8B-B14F-4D97-AF65-F5344CB8AC3E}">
        <p14:creationId xmlns:p14="http://schemas.microsoft.com/office/powerpoint/2010/main" val="40279333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D96BD-EF92-EF62-549C-BB54129D190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E1D3B1F-984C-DB63-AB1F-B38F1814E77A}"/>
              </a:ext>
            </a:extLst>
          </p:cNvPr>
          <p:cNvSpPr txBox="1"/>
          <p:nvPr/>
        </p:nvSpPr>
        <p:spPr>
          <a:xfrm>
            <a:off x="1915886" y="-120955"/>
            <a:ext cx="8331200" cy="646331"/>
          </a:xfrm>
          <a:prstGeom prst="rect">
            <a:avLst/>
          </a:prstGeom>
          <a:noFill/>
        </p:spPr>
        <p:txBody>
          <a:bodyPr wrap="square">
            <a:spAutoFit/>
          </a:bodyPr>
          <a:lstStyle/>
          <a:p>
            <a:pPr algn="ctr"/>
            <a:r>
              <a:rPr lang="ar-SA" sz="3600" b="1" dirty="0">
                <a:solidFill>
                  <a:schemeClr val="bg1"/>
                </a:solidFill>
                <a:latin typeface="Adobe Arabic" panose="02040503050201020203" pitchFamily="18" charset="-78"/>
                <a:cs typeface="Adobe Arabic" panose="02040503050201020203" pitchFamily="18" charset="-78"/>
              </a:rPr>
              <a:t>تطبيق التقييم متعدّد المصادر إلكترونياً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839B4C3-24C3-64EF-9834-E184AB9634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2" name="Group 31">
            <a:extLst>
              <a:ext uri="{FF2B5EF4-FFF2-40B4-BE49-F238E27FC236}">
                <a16:creationId xmlns:a16="http://schemas.microsoft.com/office/drawing/2014/main" id="{D249432A-4B92-1744-CF0A-2DFB44E648BA}"/>
              </a:ext>
            </a:extLst>
          </p:cNvPr>
          <p:cNvGrpSpPr/>
          <p:nvPr/>
        </p:nvGrpSpPr>
        <p:grpSpPr>
          <a:xfrm>
            <a:off x="8991553" y="1037845"/>
            <a:ext cx="3200447" cy="3375734"/>
            <a:chOff x="8991553" y="1037845"/>
            <a:chExt cx="3200447" cy="3375734"/>
          </a:xfrm>
        </p:grpSpPr>
        <p:sp>
          <p:nvSpPr>
            <p:cNvPr id="21" name="Freeform: Shape 20">
              <a:extLst>
                <a:ext uri="{FF2B5EF4-FFF2-40B4-BE49-F238E27FC236}">
                  <a16:creationId xmlns:a16="http://schemas.microsoft.com/office/drawing/2014/main" id="{3351576B-3F0A-E5FC-4894-CD04A5058953}"/>
                </a:ext>
              </a:extLst>
            </p:cNvPr>
            <p:cNvSpPr>
              <a:spLocks/>
            </p:cNvSpPr>
            <p:nvPr/>
          </p:nvSpPr>
          <p:spPr bwMode="auto">
            <a:xfrm>
              <a:off x="9363442" y="2328712"/>
              <a:ext cx="2438874" cy="1360779"/>
            </a:xfrm>
            <a:custGeom>
              <a:avLst/>
              <a:gdLst>
                <a:gd name="T0" fmla="*/ 1134195 w 2261529"/>
                <a:gd name="T1" fmla="*/ 0 h 1262669"/>
                <a:gd name="T2" fmla="*/ 1249184 w 2261529"/>
                <a:gd name="T3" fmla="*/ 27119 h 1262669"/>
                <a:gd name="T4" fmla="*/ 2105816 w 2261529"/>
                <a:gd name="T5" fmla="*/ 521986 h 1262669"/>
                <a:gd name="T6" fmla="*/ 2105815 w 2261529"/>
                <a:gd name="T7" fmla="*/ 521986 h 1262669"/>
                <a:gd name="T8" fmla="*/ 2119249 w 2261529"/>
                <a:gd name="T9" fmla="*/ 529747 h 1262669"/>
                <a:gd name="T10" fmla="*/ 2146637 w 2261529"/>
                <a:gd name="T11" fmla="*/ 545569 h 1262669"/>
                <a:gd name="T12" fmla="*/ 2261397 w 2261529"/>
                <a:gd name="T13" fmla="*/ 744338 h 1262669"/>
                <a:gd name="T14" fmla="*/ 2261529 w 2261529"/>
                <a:gd name="T15" fmla="*/ 1262669 h 1262669"/>
                <a:gd name="T16" fmla="*/ 2056048 w 2261529"/>
                <a:gd name="T17" fmla="*/ 1262669 h 1262669"/>
                <a:gd name="T18" fmla="*/ 2055940 w 2261529"/>
                <a:gd name="T19" fmla="*/ 838798 h 1262669"/>
                <a:gd name="T20" fmla="*/ 1962102 w 2261529"/>
                <a:gd name="T21" fmla="*/ 676265 h 1262669"/>
                <a:gd name="T22" fmla="*/ 1245107 w 2261529"/>
                <a:gd name="T23" fmla="*/ 262065 h 1262669"/>
                <a:gd name="T24" fmla="*/ 1228257 w 2261529"/>
                <a:gd name="T25" fmla="*/ 252332 h 1262669"/>
                <a:gd name="T26" fmla="*/ 1134233 w 2261529"/>
                <a:gd name="T27" fmla="*/ 230156 h 1262669"/>
                <a:gd name="T28" fmla="*/ 1039854 w 2261529"/>
                <a:gd name="T29" fmla="*/ 252751 h 1262669"/>
                <a:gd name="T30" fmla="*/ 306227 w 2261529"/>
                <a:gd name="T31" fmla="*/ 676311 h 1262669"/>
                <a:gd name="T32" fmla="*/ 211661 w 2261529"/>
                <a:gd name="T33" fmla="*/ 839264 h 1262669"/>
                <a:gd name="T34" fmla="*/ 211617 w 2261529"/>
                <a:gd name="T35" fmla="*/ 1262669 h 1262669"/>
                <a:gd name="T36" fmla="*/ 5700 w 2261529"/>
                <a:gd name="T37" fmla="*/ 1262669 h 1262669"/>
                <a:gd name="T38" fmla="*/ 4681 w 2261529"/>
                <a:gd name="T39" fmla="*/ 1217870 h 1262669"/>
                <a:gd name="T40" fmla="*/ 5939 w 2261529"/>
                <a:gd name="T41" fmla="*/ 744906 h 1262669"/>
                <a:gd name="T42" fmla="*/ 121589 w 2261529"/>
                <a:gd name="T43" fmla="*/ 545622 h 1262669"/>
                <a:gd name="T44" fmla="*/ 1018775 w 2261529"/>
                <a:gd name="T45" fmla="*/ 27632 h 1262669"/>
                <a:gd name="T46" fmla="*/ 1134195 w 2261529"/>
                <a:gd name="T47" fmla="*/ 0 h 12626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61529" h="1262669">
                  <a:moveTo>
                    <a:pt x="1134195" y="0"/>
                  </a:moveTo>
                  <a:cubicBezTo>
                    <a:pt x="1175849" y="-4"/>
                    <a:pt x="1217429" y="9118"/>
                    <a:pt x="1249184" y="27119"/>
                  </a:cubicBezTo>
                  <a:lnTo>
                    <a:pt x="2105816" y="521986"/>
                  </a:lnTo>
                  <a:lnTo>
                    <a:pt x="2105815" y="521986"/>
                  </a:lnTo>
                  <a:lnTo>
                    <a:pt x="2119249" y="529747"/>
                  </a:lnTo>
                  <a:lnTo>
                    <a:pt x="2146637" y="545569"/>
                  </a:lnTo>
                  <a:cubicBezTo>
                    <a:pt x="2210145" y="581570"/>
                    <a:pt x="2261972" y="671338"/>
                    <a:pt x="2261397" y="744338"/>
                  </a:cubicBezTo>
                  <a:lnTo>
                    <a:pt x="2261529" y="1262669"/>
                  </a:lnTo>
                  <a:lnTo>
                    <a:pt x="2056048" y="1262669"/>
                  </a:lnTo>
                  <a:lnTo>
                    <a:pt x="2055940" y="838798"/>
                  </a:lnTo>
                  <a:cubicBezTo>
                    <a:pt x="2056411" y="779107"/>
                    <a:pt x="2014032" y="705704"/>
                    <a:pt x="1962102" y="676265"/>
                  </a:cubicBezTo>
                  <a:lnTo>
                    <a:pt x="1245107" y="262065"/>
                  </a:lnTo>
                  <a:lnTo>
                    <a:pt x="1228257" y="252332"/>
                  </a:lnTo>
                  <a:cubicBezTo>
                    <a:pt x="1202292" y="237612"/>
                    <a:pt x="1168291" y="230154"/>
                    <a:pt x="1134233" y="230156"/>
                  </a:cubicBezTo>
                  <a:cubicBezTo>
                    <a:pt x="1100173" y="230160"/>
                    <a:pt x="1066055" y="237624"/>
                    <a:pt x="1039854" y="252751"/>
                  </a:cubicBezTo>
                  <a:lnTo>
                    <a:pt x="306227" y="676311"/>
                  </a:lnTo>
                  <a:cubicBezTo>
                    <a:pt x="255136" y="705808"/>
                    <a:pt x="212132" y="779571"/>
                    <a:pt x="211661" y="839264"/>
                  </a:cubicBezTo>
                  <a:lnTo>
                    <a:pt x="211617" y="1262669"/>
                  </a:lnTo>
                  <a:lnTo>
                    <a:pt x="5700" y="1262669"/>
                  </a:lnTo>
                  <a:lnTo>
                    <a:pt x="4681" y="1217870"/>
                  </a:lnTo>
                  <a:cubicBezTo>
                    <a:pt x="277" y="1029295"/>
                    <a:pt x="-3689" y="839962"/>
                    <a:pt x="5939" y="744906"/>
                  </a:cubicBezTo>
                  <a:cubicBezTo>
                    <a:pt x="6515" y="671905"/>
                    <a:pt x="59106" y="581697"/>
                    <a:pt x="121589" y="545622"/>
                  </a:cubicBezTo>
                  <a:lnTo>
                    <a:pt x="1018775" y="27632"/>
                  </a:lnTo>
                  <a:cubicBezTo>
                    <a:pt x="1050817" y="9132"/>
                    <a:pt x="1092542" y="4"/>
                    <a:pt x="1134195"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6" name="Freeform: Shape 25">
              <a:extLst>
                <a:ext uri="{FF2B5EF4-FFF2-40B4-BE49-F238E27FC236}">
                  <a16:creationId xmlns:a16="http://schemas.microsoft.com/office/drawing/2014/main" id="{3A9F45E0-004F-FE41-DD85-8CDF9BF2E4FA}"/>
                </a:ext>
              </a:extLst>
            </p:cNvPr>
            <p:cNvSpPr>
              <a:spLocks/>
            </p:cNvSpPr>
            <p:nvPr/>
          </p:nvSpPr>
          <p:spPr bwMode="auto">
            <a:xfrm>
              <a:off x="9945254" y="2965402"/>
              <a:ext cx="1294443" cy="1448177"/>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31" name="TextBox 47">
              <a:extLst>
                <a:ext uri="{FF2B5EF4-FFF2-40B4-BE49-F238E27FC236}">
                  <a16:creationId xmlns:a16="http://schemas.microsoft.com/office/drawing/2014/main" id="{2248BDDC-833D-1E52-93D1-5DA61F4730B4}"/>
                </a:ext>
              </a:extLst>
            </p:cNvPr>
            <p:cNvSpPr txBox="1">
              <a:spLocks noChangeArrowheads="1"/>
            </p:cNvSpPr>
            <p:nvPr/>
          </p:nvSpPr>
          <p:spPr bwMode="auto">
            <a:xfrm>
              <a:off x="8991553" y="1037845"/>
              <a:ext cx="3200447" cy="973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اختيار المُقيّمين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TextBox 14">
              <a:extLst>
                <a:ext uri="{FF2B5EF4-FFF2-40B4-BE49-F238E27FC236}">
                  <a16:creationId xmlns:a16="http://schemas.microsoft.com/office/drawing/2014/main" id="{078A5AEC-9DD5-932A-D727-FCC8B4042646}"/>
                </a:ext>
              </a:extLst>
            </p:cNvPr>
            <p:cNvSpPr txBox="1"/>
            <p:nvPr/>
          </p:nvSpPr>
          <p:spPr>
            <a:xfrm flipH="1">
              <a:off x="9905202" y="3060106"/>
              <a:ext cx="1381099" cy="1200453"/>
            </a:xfrm>
            <a:prstGeom prst="rect">
              <a:avLst/>
            </a:prstGeom>
            <a:noFill/>
          </p:spPr>
          <p:txBody>
            <a:bodyPr wrap="square" rtlCol="0">
              <a:noAutofit/>
            </a:bodyPr>
            <a:lstStyle/>
            <a:p>
              <a:pPr algn="ctr" rtl="0">
                <a:lnSpc>
                  <a:spcPct val="115000"/>
                </a:lnSpc>
              </a:pPr>
              <a:r>
                <a:rPr lang="en-GB" sz="6600" b="1" kern="1200" dirty="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01</a:t>
              </a:r>
              <a:endParaRPr lang="en-US" sz="6600" dirty="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33" name="Group 32">
            <a:extLst>
              <a:ext uri="{FF2B5EF4-FFF2-40B4-BE49-F238E27FC236}">
                <a16:creationId xmlns:a16="http://schemas.microsoft.com/office/drawing/2014/main" id="{2CA7400C-C9FE-50D5-2DDF-A0EBD3DCBEE2}"/>
              </a:ext>
            </a:extLst>
          </p:cNvPr>
          <p:cNvGrpSpPr/>
          <p:nvPr/>
        </p:nvGrpSpPr>
        <p:grpSpPr>
          <a:xfrm>
            <a:off x="7095032" y="2965402"/>
            <a:ext cx="2645792" cy="3112470"/>
            <a:chOff x="7095032" y="2965402"/>
            <a:chExt cx="2645792" cy="3112470"/>
          </a:xfrm>
        </p:grpSpPr>
        <p:sp>
          <p:nvSpPr>
            <p:cNvPr id="20" name="Freeform: Shape 19">
              <a:extLst>
                <a:ext uri="{FF2B5EF4-FFF2-40B4-BE49-F238E27FC236}">
                  <a16:creationId xmlns:a16="http://schemas.microsoft.com/office/drawing/2014/main" id="{8C04D715-4BB6-9E70-CB3C-2BC6BDC99724}"/>
                </a:ext>
              </a:extLst>
            </p:cNvPr>
            <p:cNvSpPr>
              <a:spLocks/>
            </p:cNvSpPr>
            <p:nvPr/>
          </p:nvSpPr>
          <p:spPr bwMode="auto">
            <a:xfrm>
              <a:off x="7159019" y="3689493"/>
              <a:ext cx="2432619" cy="1360779"/>
            </a:xfrm>
            <a:custGeom>
              <a:avLst/>
              <a:gdLst>
                <a:gd name="T0" fmla="*/ 0 w 2255684"/>
                <a:gd name="T1" fmla="*/ 0 h 1262669"/>
                <a:gd name="T2" fmla="*/ 205608 w 2255684"/>
                <a:gd name="T3" fmla="*/ 0 h 1262669"/>
                <a:gd name="T4" fmla="*/ 205849 w 2255684"/>
                <a:gd name="T5" fmla="*/ 424088 h 1262669"/>
                <a:gd name="T6" fmla="*/ 234100 w 2255684"/>
                <a:gd name="T7" fmla="*/ 516133 h 1262669"/>
                <a:gd name="T8" fmla="*/ 256960 w 2255684"/>
                <a:gd name="T9" fmla="*/ 547429 h 1262669"/>
                <a:gd name="T10" fmla="*/ 263787 w 2255684"/>
                <a:gd name="T11" fmla="*/ 556775 h 1262669"/>
                <a:gd name="T12" fmla="*/ 299687 w 2255684"/>
                <a:gd name="T13" fmla="*/ 586621 h 1262669"/>
                <a:gd name="T14" fmla="*/ 1033530 w 2255684"/>
                <a:gd name="T15" fmla="*/ 1010556 h 1262669"/>
                <a:gd name="T16" fmla="*/ 1053157 w 2255684"/>
                <a:gd name="T17" fmla="*/ 1017889 h 1262669"/>
                <a:gd name="T18" fmla="*/ 1077693 w 2255684"/>
                <a:gd name="T19" fmla="*/ 1027058 h 1262669"/>
                <a:gd name="T20" fmla="*/ 1221934 w 2255684"/>
                <a:gd name="T21" fmla="*/ 1010135 h 1262669"/>
                <a:gd name="T22" fmla="*/ 1955561 w 2255684"/>
                <a:gd name="T23" fmla="*/ 586576 h 1262669"/>
                <a:gd name="T24" fmla="*/ 2050126 w 2255684"/>
                <a:gd name="T25" fmla="*/ 423624 h 1262669"/>
                <a:gd name="T26" fmla="*/ 2051928 w 2255684"/>
                <a:gd name="T27" fmla="*/ 95006 h 1262669"/>
                <a:gd name="T28" fmla="*/ 2049767 w 2255684"/>
                <a:gd name="T29" fmla="*/ 0 h 1262669"/>
                <a:gd name="T30" fmla="*/ 2255684 w 2255684"/>
                <a:gd name="T31" fmla="*/ 0 h 1262669"/>
                <a:gd name="T32" fmla="*/ 2255631 w 2255684"/>
                <a:gd name="T33" fmla="*/ 518110 h 1262669"/>
                <a:gd name="T34" fmla="*/ 2139982 w 2255684"/>
                <a:gd name="T35" fmla="*/ 717392 h 1262669"/>
                <a:gd name="T36" fmla="*/ 1242796 w 2255684"/>
                <a:gd name="T37" fmla="*/ 1235383 h 1262669"/>
                <a:gd name="T38" fmla="*/ 1012387 w 2255684"/>
                <a:gd name="T39" fmla="*/ 1235897 h 1262669"/>
                <a:gd name="T40" fmla="*/ 114935 w 2255684"/>
                <a:gd name="T41" fmla="*/ 717448 h 1262669"/>
                <a:gd name="T42" fmla="*/ 71032 w 2255684"/>
                <a:gd name="T43" fmla="*/ 680948 h 1262669"/>
                <a:gd name="T44" fmla="*/ 57585 w 2255684"/>
                <a:gd name="T45" fmla="*/ 662539 h 1262669"/>
                <a:gd name="T46" fmla="*/ 34725 w 2255684"/>
                <a:gd name="T47" fmla="*/ 631244 h 1262669"/>
                <a:gd name="T48" fmla="*/ 175 w 2255684"/>
                <a:gd name="T49" fmla="*/ 518678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5684" h="1262669">
                  <a:moveTo>
                    <a:pt x="0" y="0"/>
                  </a:moveTo>
                  <a:lnTo>
                    <a:pt x="205608" y="0"/>
                  </a:lnTo>
                  <a:lnTo>
                    <a:pt x="205849" y="424088"/>
                  </a:lnTo>
                  <a:cubicBezTo>
                    <a:pt x="206269" y="453557"/>
                    <a:pt x="217073" y="486642"/>
                    <a:pt x="234100" y="516133"/>
                  </a:cubicBezTo>
                  <a:lnTo>
                    <a:pt x="256960" y="547429"/>
                  </a:lnTo>
                  <a:lnTo>
                    <a:pt x="263787" y="556775"/>
                  </a:lnTo>
                  <a:cubicBezTo>
                    <a:pt x="274892" y="568824"/>
                    <a:pt x="287032" y="579073"/>
                    <a:pt x="299687" y="586621"/>
                  </a:cubicBezTo>
                  <a:lnTo>
                    <a:pt x="1033530" y="1010556"/>
                  </a:lnTo>
                  <a:lnTo>
                    <a:pt x="1053157" y="1017889"/>
                  </a:lnTo>
                  <a:lnTo>
                    <a:pt x="1077693" y="1027058"/>
                  </a:lnTo>
                  <a:cubicBezTo>
                    <a:pt x="1126010" y="1037993"/>
                    <a:pt x="1183616" y="1032258"/>
                    <a:pt x="1221934" y="1010135"/>
                  </a:cubicBezTo>
                  <a:lnTo>
                    <a:pt x="1955561" y="586576"/>
                  </a:lnTo>
                  <a:cubicBezTo>
                    <a:pt x="2007963" y="556322"/>
                    <a:pt x="2049656" y="483317"/>
                    <a:pt x="2050126" y="423624"/>
                  </a:cubicBezTo>
                  <a:cubicBezTo>
                    <a:pt x="2056029" y="354603"/>
                    <a:pt x="2054780" y="231699"/>
                    <a:pt x="2051928" y="95006"/>
                  </a:cubicBezTo>
                  <a:lnTo>
                    <a:pt x="2049767" y="0"/>
                  </a:lnTo>
                  <a:lnTo>
                    <a:pt x="2255684" y="0"/>
                  </a:lnTo>
                  <a:lnTo>
                    <a:pt x="2255631" y="518110"/>
                  </a:lnTo>
                  <a:cubicBezTo>
                    <a:pt x="2255054" y="591111"/>
                    <a:pt x="2204067" y="680393"/>
                    <a:pt x="2139982" y="717392"/>
                  </a:cubicBezTo>
                  <a:lnTo>
                    <a:pt x="1242796" y="1235383"/>
                  </a:lnTo>
                  <a:cubicBezTo>
                    <a:pt x="1180312" y="1271457"/>
                    <a:pt x="1075895" y="1271898"/>
                    <a:pt x="1012387" y="1235897"/>
                  </a:cubicBezTo>
                  <a:lnTo>
                    <a:pt x="114935" y="717448"/>
                  </a:lnTo>
                  <a:cubicBezTo>
                    <a:pt x="99459" y="708217"/>
                    <a:pt x="84611" y="695682"/>
                    <a:pt x="71032" y="680948"/>
                  </a:cubicBezTo>
                  <a:lnTo>
                    <a:pt x="57585" y="662539"/>
                  </a:lnTo>
                  <a:lnTo>
                    <a:pt x="34725" y="631244"/>
                  </a:lnTo>
                  <a:cubicBezTo>
                    <a:pt x="13902" y="595177"/>
                    <a:pt x="689" y="554717"/>
                    <a:pt x="175" y="518678"/>
                  </a:cubicBezTo>
                  <a:lnTo>
                    <a:pt x="0" y="0"/>
                  </a:ln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5" name="Freeform: Shape 24">
              <a:extLst>
                <a:ext uri="{FF2B5EF4-FFF2-40B4-BE49-F238E27FC236}">
                  <a16:creationId xmlns:a16="http://schemas.microsoft.com/office/drawing/2014/main" id="{FABDE52A-622D-B2CE-149B-E7DE0483EC76}"/>
                </a:ext>
              </a:extLst>
            </p:cNvPr>
            <p:cNvSpPr>
              <a:spLocks/>
            </p:cNvSpPr>
            <p:nvPr/>
          </p:nvSpPr>
          <p:spPr bwMode="auto">
            <a:xfrm>
              <a:off x="7721637" y="2965402"/>
              <a:ext cx="1294443" cy="1448177"/>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8" name="TextBox 38">
              <a:extLst>
                <a:ext uri="{FF2B5EF4-FFF2-40B4-BE49-F238E27FC236}">
                  <a16:creationId xmlns:a16="http://schemas.microsoft.com/office/drawing/2014/main" id="{DF3D02A9-0404-D56C-AA25-2DE447FD2FAB}"/>
                </a:ext>
              </a:extLst>
            </p:cNvPr>
            <p:cNvSpPr txBox="1">
              <a:spLocks noChangeArrowheads="1"/>
            </p:cNvSpPr>
            <p:nvPr/>
          </p:nvSpPr>
          <p:spPr bwMode="auto">
            <a:xfrm>
              <a:off x="7095032" y="5118588"/>
              <a:ext cx="2645792" cy="959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إرسال استبيانات التقييم</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TextBox 16">
              <a:extLst>
                <a:ext uri="{FF2B5EF4-FFF2-40B4-BE49-F238E27FC236}">
                  <a16:creationId xmlns:a16="http://schemas.microsoft.com/office/drawing/2014/main" id="{5117B540-A292-9020-91D4-F5764A6C8869}"/>
                </a:ext>
              </a:extLst>
            </p:cNvPr>
            <p:cNvSpPr txBox="1"/>
            <p:nvPr/>
          </p:nvSpPr>
          <p:spPr>
            <a:xfrm flipH="1">
              <a:off x="7639893" y="3060106"/>
              <a:ext cx="1381099" cy="1200453"/>
            </a:xfrm>
            <a:prstGeom prst="rect">
              <a:avLst/>
            </a:prstGeom>
            <a:noFill/>
          </p:spPr>
          <p:txBody>
            <a:bodyPr wrap="square" rtlCol="0">
              <a:noAutofit/>
            </a:bodyPr>
            <a:lstStyle/>
            <a:p>
              <a:pPr algn="ctr" rtl="0">
                <a:lnSpc>
                  <a:spcPct val="115000"/>
                </a:lnSpc>
              </a:pPr>
              <a:r>
                <a:rPr lang="en-GB" sz="66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02</a:t>
              </a:r>
              <a:endParaRPr lang="en-US" sz="66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34" name="Group 33">
            <a:extLst>
              <a:ext uri="{FF2B5EF4-FFF2-40B4-BE49-F238E27FC236}">
                <a16:creationId xmlns:a16="http://schemas.microsoft.com/office/drawing/2014/main" id="{00755C91-4C17-F76A-5E29-E059F593785F}"/>
              </a:ext>
            </a:extLst>
          </p:cNvPr>
          <p:cNvGrpSpPr/>
          <p:nvPr/>
        </p:nvGrpSpPr>
        <p:grpSpPr>
          <a:xfrm>
            <a:off x="4514842" y="1136335"/>
            <a:ext cx="3352430" cy="3277244"/>
            <a:chOff x="4514842" y="1136335"/>
            <a:chExt cx="3352430" cy="3277244"/>
          </a:xfrm>
        </p:grpSpPr>
        <p:sp>
          <p:nvSpPr>
            <p:cNvPr id="19" name="Freeform: Shape 18">
              <a:extLst>
                <a:ext uri="{FF2B5EF4-FFF2-40B4-BE49-F238E27FC236}">
                  <a16:creationId xmlns:a16="http://schemas.microsoft.com/office/drawing/2014/main" id="{28FBD004-15B7-DDE6-00F0-74B2636C6D55}"/>
                </a:ext>
              </a:extLst>
            </p:cNvPr>
            <p:cNvSpPr>
              <a:spLocks/>
            </p:cNvSpPr>
            <p:nvPr/>
          </p:nvSpPr>
          <p:spPr bwMode="auto">
            <a:xfrm>
              <a:off x="4948126" y="2328712"/>
              <a:ext cx="2432619" cy="1360779"/>
            </a:xfrm>
            <a:custGeom>
              <a:avLst/>
              <a:gdLst>
                <a:gd name="T0" fmla="*/ 1128257 w 2255752"/>
                <a:gd name="T1" fmla="*/ 0 h 1262669"/>
                <a:gd name="T2" fmla="*/ 1243245 w 2255752"/>
                <a:gd name="T3" fmla="*/ 27119 h 1262669"/>
                <a:gd name="T4" fmla="*/ 2099877 w 2255752"/>
                <a:gd name="T5" fmla="*/ 521986 h 1262669"/>
                <a:gd name="T6" fmla="*/ 2099876 w 2255752"/>
                <a:gd name="T7" fmla="*/ 521986 h 1262669"/>
                <a:gd name="T8" fmla="*/ 2113310 w 2255752"/>
                <a:gd name="T9" fmla="*/ 529747 h 1262669"/>
                <a:gd name="T10" fmla="*/ 2140698 w 2255752"/>
                <a:gd name="T11" fmla="*/ 545569 h 1262669"/>
                <a:gd name="T12" fmla="*/ 2255458 w 2255752"/>
                <a:gd name="T13" fmla="*/ 744338 h 1262669"/>
                <a:gd name="T14" fmla="*/ 2255752 w 2255752"/>
                <a:gd name="T15" fmla="*/ 1262669 h 1262669"/>
                <a:gd name="T16" fmla="*/ 2050144 w 2255752"/>
                <a:gd name="T17" fmla="*/ 1262669 h 1262669"/>
                <a:gd name="T18" fmla="*/ 2050001 w 2255752"/>
                <a:gd name="T19" fmla="*/ 838798 h 1262669"/>
                <a:gd name="T20" fmla="*/ 1956163 w 2255752"/>
                <a:gd name="T21" fmla="*/ 676265 h 1262669"/>
                <a:gd name="T22" fmla="*/ 1239168 w 2255752"/>
                <a:gd name="T23" fmla="*/ 262065 h 1262669"/>
                <a:gd name="T24" fmla="*/ 1222318 w 2255752"/>
                <a:gd name="T25" fmla="*/ 252332 h 1262669"/>
                <a:gd name="T26" fmla="*/ 1128294 w 2255752"/>
                <a:gd name="T27" fmla="*/ 230156 h 1262669"/>
                <a:gd name="T28" fmla="*/ 1033915 w 2255752"/>
                <a:gd name="T29" fmla="*/ 252751 h 1262669"/>
                <a:gd name="T30" fmla="*/ 300288 w 2255752"/>
                <a:gd name="T31" fmla="*/ 676311 h 1262669"/>
                <a:gd name="T32" fmla="*/ 205722 w 2255752"/>
                <a:gd name="T33" fmla="*/ 839264 h 1262669"/>
                <a:gd name="T34" fmla="*/ 205698 w 2255752"/>
                <a:gd name="T35" fmla="*/ 1262669 h 1262669"/>
                <a:gd name="T36" fmla="*/ 90 w 2255752"/>
                <a:gd name="T37" fmla="*/ 1262669 h 1262669"/>
                <a:gd name="T38" fmla="*/ 0 w 2255752"/>
                <a:gd name="T39" fmla="*/ 744906 h 1262669"/>
                <a:gd name="T40" fmla="*/ 115650 w 2255752"/>
                <a:gd name="T41" fmla="*/ 545622 h 1262669"/>
                <a:gd name="T42" fmla="*/ 1012836 w 2255752"/>
                <a:gd name="T43" fmla="*/ 27632 h 1262669"/>
                <a:gd name="T44" fmla="*/ 1128257 w 2255752"/>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52" h="1262669">
                  <a:moveTo>
                    <a:pt x="1128257" y="0"/>
                  </a:moveTo>
                  <a:cubicBezTo>
                    <a:pt x="1169910" y="-4"/>
                    <a:pt x="1211490" y="9118"/>
                    <a:pt x="1243245" y="27119"/>
                  </a:cubicBezTo>
                  <a:lnTo>
                    <a:pt x="2099877" y="521986"/>
                  </a:lnTo>
                  <a:lnTo>
                    <a:pt x="2099876" y="521986"/>
                  </a:lnTo>
                  <a:lnTo>
                    <a:pt x="2113310" y="529747"/>
                  </a:lnTo>
                  <a:lnTo>
                    <a:pt x="2140698" y="545569"/>
                  </a:lnTo>
                  <a:cubicBezTo>
                    <a:pt x="2204206" y="581570"/>
                    <a:pt x="2256033" y="671338"/>
                    <a:pt x="2255458" y="744338"/>
                  </a:cubicBezTo>
                  <a:lnTo>
                    <a:pt x="2255752" y="1262669"/>
                  </a:lnTo>
                  <a:lnTo>
                    <a:pt x="2050144" y="1262669"/>
                  </a:lnTo>
                  <a:lnTo>
                    <a:pt x="2050001" y="838798"/>
                  </a:lnTo>
                  <a:cubicBezTo>
                    <a:pt x="2050472" y="779107"/>
                    <a:pt x="2008093" y="705704"/>
                    <a:pt x="1956163" y="676265"/>
                  </a:cubicBezTo>
                  <a:lnTo>
                    <a:pt x="1239168" y="262065"/>
                  </a:lnTo>
                  <a:lnTo>
                    <a:pt x="1222318" y="252332"/>
                  </a:lnTo>
                  <a:cubicBezTo>
                    <a:pt x="1196353" y="237612"/>
                    <a:pt x="1162353" y="230154"/>
                    <a:pt x="1128294" y="230156"/>
                  </a:cubicBezTo>
                  <a:cubicBezTo>
                    <a:pt x="1094234" y="230160"/>
                    <a:pt x="1060116" y="237624"/>
                    <a:pt x="1033915" y="252751"/>
                  </a:cubicBezTo>
                  <a:lnTo>
                    <a:pt x="300288" y="676311"/>
                  </a:lnTo>
                  <a:cubicBezTo>
                    <a:pt x="249197" y="705808"/>
                    <a:pt x="206193" y="779571"/>
                    <a:pt x="205722" y="839264"/>
                  </a:cubicBezTo>
                  <a:lnTo>
                    <a:pt x="205698" y="1262669"/>
                  </a:lnTo>
                  <a:lnTo>
                    <a:pt x="90" y="1262669"/>
                  </a:lnTo>
                  <a:lnTo>
                    <a:pt x="0" y="744906"/>
                  </a:lnTo>
                  <a:cubicBezTo>
                    <a:pt x="577" y="671905"/>
                    <a:pt x="53167" y="581697"/>
                    <a:pt x="115650" y="545622"/>
                  </a:cubicBezTo>
                  <a:lnTo>
                    <a:pt x="1012836" y="27632"/>
                  </a:lnTo>
                  <a:cubicBezTo>
                    <a:pt x="1044879" y="9132"/>
                    <a:pt x="1086604" y="4"/>
                    <a:pt x="1128257"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4" name="Freeform: Shape 23">
              <a:extLst>
                <a:ext uri="{FF2B5EF4-FFF2-40B4-BE49-F238E27FC236}">
                  <a16:creationId xmlns:a16="http://schemas.microsoft.com/office/drawing/2014/main" id="{544E9E9B-EE73-C56E-D70C-9DDC13BB0CAB}"/>
                </a:ext>
              </a:extLst>
            </p:cNvPr>
            <p:cNvSpPr>
              <a:spLocks/>
            </p:cNvSpPr>
            <p:nvPr/>
          </p:nvSpPr>
          <p:spPr bwMode="auto">
            <a:xfrm>
              <a:off x="5517106" y="2965402"/>
              <a:ext cx="1294550" cy="1448177"/>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30" name="TextBox 44">
              <a:extLst>
                <a:ext uri="{FF2B5EF4-FFF2-40B4-BE49-F238E27FC236}">
                  <a16:creationId xmlns:a16="http://schemas.microsoft.com/office/drawing/2014/main" id="{BD1EC9D9-A4CE-1876-F091-E2A5D7E9A1B2}"/>
                </a:ext>
              </a:extLst>
            </p:cNvPr>
            <p:cNvSpPr txBox="1">
              <a:spLocks noChangeArrowheads="1"/>
            </p:cNvSpPr>
            <p:nvPr/>
          </p:nvSpPr>
          <p:spPr bwMode="auto">
            <a:xfrm>
              <a:off x="4514842" y="1136335"/>
              <a:ext cx="3352430" cy="848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ضمان السرّية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TextBox 18">
              <a:extLst>
                <a:ext uri="{FF2B5EF4-FFF2-40B4-BE49-F238E27FC236}">
                  <a16:creationId xmlns:a16="http://schemas.microsoft.com/office/drawing/2014/main" id="{92847685-E9A5-A1B7-5449-17C0242C6D6F}"/>
                </a:ext>
              </a:extLst>
            </p:cNvPr>
            <p:cNvSpPr txBox="1"/>
            <p:nvPr/>
          </p:nvSpPr>
          <p:spPr>
            <a:xfrm flipH="1">
              <a:off x="5472455" y="3060106"/>
              <a:ext cx="1381099" cy="1200453"/>
            </a:xfrm>
            <a:prstGeom prst="rect">
              <a:avLst/>
            </a:prstGeom>
            <a:noFill/>
          </p:spPr>
          <p:txBody>
            <a:bodyPr wrap="square" rtlCol="0">
              <a:noAutofit/>
            </a:bodyPr>
            <a:lstStyle/>
            <a:p>
              <a:pPr algn="ctr" rtl="0">
                <a:lnSpc>
                  <a:spcPct val="115000"/>
                </a:lnSpc>
              </a:pPr>
              <a:r>
                <a:rPr lang="en-GB" sz="66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03</a:t>
              </a:r>
              <a:endParaRPr lang="en-US" sz="66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35" name="Group 34">
            <a:extLst>
              <a:ext uri="{FF2B5EF4-FFF2-40B4-BE49-F238E27FC236}">
                <a16:creationId xmlns:a16="http://schemas.microsoft.com/office/drawing/2014/main" id="{E4B2263F-9B25-B7A7-C51A-EADBE30C6691}"/>
              </a:ext>
            </a:extLst>
          </p:cNvPr>
          <p:cNvGrpSpPr/>
          <p:nvPr/>
        </p:nvGrpSpPr>
        <p:grpSpPr>
          <a:xfrm>
            <a:off x="2485590" y="2965402"/>
            <a:ext cx="2721450" cy="3059507"/>
            <a:chOff x="2485590" y="2965402"/>
            <a:chExt cx="2721450" cy="3059507"/>
          </a:xfrm>
        </p:grpSpPr>
        <p:sp>
          <p:nvSpPr>
            <p:cNvPr id="18" name="Freeform: Shape 17">
              <a:extLst>
                <a:ext uri="{FF2B5EF4-FFF2-40B4-BE49-F238E27FC236}">
                  <a16:creationId xmlns:a16="http://schemas.microsoft.com/office/drawing/2014/main" id="{A24296E2-3BB9-2B0B-BA7B-78E7DD697BB5}"/>
                </a:ext>
              </a:extLst>
            </p:cNvPr>
            <p:cNvSpPr>
              <a:spLocks/>
            </p:cNvSpPr>
            <p:nvPr/>
          </p:nvSpPr>
          <p:spPr bwMode="auto">
            <a:xfrm>
              <a:off x="2736370" y="3689493"/>
              <a:ext cx="2433588" cy="1360779"/>
            </a:xfrm>
            <a:custGeom>
              <a:avLst/>
              <a:gdLst>
                <a:gd name="T0" fmla="*/ 5137 w 2256529"/>
                <a:gd name="T1" fmla="*/ 0 h 1262669"/>
                <a:gd name="T2" fmla="*/ 206456 w 2256529"/>
                <a:gd name="T3" fmla="*/ 0 h 1262669"/>
                <a:gd name="T4" fmla="*/ 206715 w 2256529"/>
                <a:gd name="T5" fmla="*/ 424088 h 1262669"/>
                <a:gd name="T6" fmla="*/ 234968 w 2256529"/>
                <a:gd name="T7" fmla="*/ 516133 h 1262669"/>
                <a:gd name="T8" fmla="*/ 257828 w 2256529"/>
                <a:gd name="T9" fmla="*/ 547429 h 1262669"/>
                <a:gd name="T10" fmla="*/ 264654 w 2256529"/>
                <a:gd name="T11" fmla="*/ 556775 h 1262669"/>
                <a:gd name="T12" fmla="*/ 300555 w 2256529"/>
                <a:gd name="T13" fmla="*/ 586621 h 1262669"/>
                <a:gd name="T14" fmla="*/ 1034398 w 2256529"/>
                <a:gd name="T15" fmla="*/ 1010556 h 1262669"/>
                <a:gd name="T16" fmla="*/ 1054024 w 2256529"/>
                <a:gd name="T17" fmla="*/ 1017889 h 1262669"/>
                <a:gd name="T18" fmla="*/ 1078561 w 2256529"/>
                <a:gd name="T19" fmla="*/ 1027058 h 1262669"/>
                <a:gd name="T20" fmla="*/ 1222801 w 2256529"/>
                <a:gd name="T21" fmla="*/ 1010135 h 1262669"/>
                <a:gd name="T22" fmla="*/ 1956428 w 2256529"/>
                <a:gd name="T23" fmla="*/ 586576 h 1262669"/>
                <a:gd name="T24" fmla="*/ 2050994 w 2256529"/>
                <a:gd name="T25" fmla="*/ 423624 h 1262669"/>
                <a:gd name="T26" fmla="*/ 2050921 w 2256529"/>
                <a:gd name="T27" fmla="*/ 0 h 1262669"/>
                <a:gd name="T28" fmla="*/ 2256529 w 2256529"/>
                <a:gd name="T29" fmla="*/ 0 h 1262669"/>
                <a:gd name="T30" fmla="*/ 2256498 w 2256529"/>
                <a:gd name="T31" fmla="*/ 518110 h 1262669"/>
                <a:gd name="T32" fmla="*/ 2140849 w 2256529"/>
                <a:gd name="T33" fmla="*/ 717392 h 1262669"/>
                <a:gd name="T34" fmla="*/ 1243664 w 2256529"/>
                <a:gd name="T35" fmla="*/ 1235383 h 1262669"/>
                <a:gd name="T36" fmla="*/ 1013254 w 2256529"/>
                <a:gd name="T37" fmla="*/ 1235897 h 1262669"/>
                <a:gd name="T38" fmla="*/ 115803 w 2256529"/>
                <a:gd name="T39" fmla="*/ 717448 h 1262669"/>
                <a:gd name="T40" fmla="*/ 71900 w 2256529"/>
                <a:gd name="T41" fmla="*/ 680948 h 1262669"/>
                <a:gd name="T42" fmla="*/ 58452 w 2256529"/>
                <a:gd name="T43" fmla="*/ 662539 h 1262669"/>
                <a:gd name="T44" fmla="*/ 35592 w 2256529"/>
                <a:gd name="T45" fmla="*/ 631244 h 1262669"/>
                <a:gd name="T46" fmla="*/ 1043 w 2256529"/>
                <a:gd name="T47" fmla="*/ 518678 h 1262669"/>
                <a:gd name="T48" fmla="*/ 4569 w 2256529"/>
                <a:gd name="T49" fmla="*/ 50527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6529" h="1262669">
                  <a:moveTo>
                    <a:pt x="5137" y="0"/>
                  </a:moveTo>
                  <a:lnTo>
                    <a:pt x="206456" y="0"/>
                  </a:lnTo>
                  <a:lnTo>
                    <a:pt x="206715" y="424088"/>
                  </a:lnTo>
                  <a:cubicBezTo>
                    <a:pt x="207136" y="453557"/>
                    <a:pt x="217941" y="486642"/>
                    <a:pt x="234968" y="516133"/>
                  </a:cubicBezTo>
                  <a:lnTo>
                    <a:pt x="257828" y="547429"/>
                  </a:lnTo>
                  <a:lnTo>
                    <a:pt x="264654" y="556775"/>
                  </a:lnTo>
                  <a:cubicBezTo>
                    <a:pt x="275759" y="568824"/>
                    <a:pt x="287898" y="579073"/>
                    <a:pt x="300555" y="586621"/>
                  </a:cubicBezTo>
                  <a:lnTo>
                    <a:pt x="1034398" y="1010556"/>
                  </a:lnTo>
                  <a:lnTo>
                    <a:pt x="1054024" y="1017889"/>
                  </a:lnTo>
                  <a:lnTo>
                    <a:pt x="1078561" y="1027058"/>
                  </a:lnTo>
                  <a:cubicBezTo>
                    <a:pt x="1126877" y="1037993"/>
                    <a:pt x="1184483" y="1032258"/>
                    <a:pt x="1222801" y="1010135"/>
                  </a:cubicBezTo>
                  <a:lnTo>
                    <a:pt x="1956428" y="586576"/>
                  </a:lnTo>
                  <a:cubicBezTo>
                    <a:pt x="2008831" y="556322"/>
                    <a:pt x="2050524" y="483317"/>
                    <a:pt x="2050994" y="423624"/>
                  </a:cubicBezTo>
                  <a:lnTo>
                    <a:pt x="2050921" y="0"/>
                  </a:lnTo>
                  <a:lnTo>
                    <a:pt x="2256529" y="0"/>
                  </a:lnTo>
                  <a:lnTo>
                    <a:pt x="2256498" y="518110"/>
                  </a:lnTo>
                  <a:cubicBezTo>
                    <a:pt x="2255922" y="591111"/>
                    <a:pt x="2204934" y="680393"/>
                    <a:pt x="2140849" y="717392"/>
                  </a:cubicBezTo>
                  <a:lnTo>
                    <a:pt x="1243664" y="1235383"/>
                  </a:lnTo>
                  <a:cubicBezTo>
                    <a:pt x="1181180" y="1271457"/>
                    <a:pt x="1076763" y="1271898"/>
                    <a:pt x="1013254" y="1235897"/>
                  </a:cubicBezTo>
                  <a:lnTo>
                    <a:pt x="115803" y="717448"/>
                  </a:lnTo>
                  <a:cubicBezTo>
                    <a:pt x="100327" y="708217"/>
                    <a:pt x="85478" y="695682"/>
                    <a:pt x="71900" y="680948"/>
                  </a:cubicBezTo>
                  <a:lnTo>
                    <a:pt x="58452" y="662539"/>
                  </a:lnTo>
                  <a:lnTo>
                    <a:pt x="35592" y="631244"/>
                  </a:lnTo>
                  <a:cubicBezTo>
                    <a:pt x="14770" y="595177"/>
                    <a:pt x="1556" y="554717"/>
                    <a:pt x="1043" y="518678"/>
                  </a:cubicBezTo>
                  <a:cubicBezTo>
                    <a:pt x="-1866" y="430752"/>
                    <a:pt x="1969" y="241160"/>
                    <a:pt x="4569" y="50527"/>
                  </a:cubicBezTo>
                  <a:lnTo>
                    <a:pt x="5137" y="0"/>
                  </a:ln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3" name="Freeform: Shape 22">
              <a:extLst>
                <a:ext uri="{FF2B5EF4-FFF2-40B4-BE49-F238E27FC236}">
                  <a16:creationId xmlns:a16="http://schemas.microsoft.com/office/drawing/2014/main" id="{CC175930-0533-B094-0D7A-EBE76009C573}"/>
                </a:ext>
              </a:extLst>
            </p:cNvPr>
            <p:cNvSpPr>
              <a:spLocks/>
            </p:cNvSpPr>
            <p:nvPr/>
          </p:nvSpPr>
          <p:spPr bwMode="auto">
            <a:xfrm>
              <a:off x="3305889" y="2965402"/>
              <a:ext cx="1294550" cy="1448177"/>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7" name="TextBox 35">
              <a:extLst>
                <a:ext uri="{FF2B5EF4-FFF2-40B4-BE49-F238E27FC236}">
                  <a16:creationId xmlns:a16="http://schemas.microsoft.com/office/drawing/2014/main" id="{D693BD45-59CD-736E-105B-076B58774829}"/>
                </a:ext>
              </a:extLst>
            </p:cNvPr>
            <p:cNvSpPr txBox="1">
              <a:spLocks noChangeArrowheads="1"/>
            </p:cNvSpPr>
            <p:nvPr/>
          </p:nvSpPr>
          <p:spPr bwMode="auto">
            <a:xfrm>
              <a:off x="2485590" y="5064187"/>
              <a:ext cx="2721450" cy="960722"/>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النتائج</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TextBox 19">
              <a:extLst>
                <a:ext uri="{FF2B5EF4-FFF2-40B4-BE49-F238E27FC236}">
                  <a16:creationId xmlns:a16="http://schemas.microsoft.com/office/drawing/2014/main" id="{2CF63FE2-DBA9-F648-38E5-1429D89B3C16}"/>
                </a:ext>
              </a:extLst>
            </p:cNvPr>
            <p:cNvSpPr txBox="1"/>
            <p:nvPr/>
          </p:nvSpPr>
          <p:spPr>
            <a:xfrm flipH="1">
              <a:off x="3207137" y="3060106"/>
              <a:ext cx="1381099" cy="1200453"/>
            </a:xfrm>
            <a:prstGeom prst="rect">
              <a:avLst/>
            </a:prstGeom>
            <a:noFill/>
          </p:spPr>
          <p:txBody>
            <a:bodyPr wrap="square" rtlCol="0">
              <a:noAutofit/>
            </a:bodyPr>
            <a:lstStyle/>
            <a:p>
              <a:pPr algn="ctr" rtl="0">
                <a:lnSpc>
                  <a:spcPct val="115000"/>
                </a:lnSpc>
              </a:pPr>
              <a:r>
                <a:rPr lang="en-GB" sz="66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04</a:t>
              </a:r>
              <a:endParaRPr lang="en-US" sz="66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36" name="Group 35">
            <a:extLst>
              <a:ext uri="{FF2B5EF4-FFF2-40B4-BE49-F238E27FC236}">
                <a16:creationId xmlns:a16="http://schemas.microsoft.com/office/drawing/2014/main" id="{18B126EB-E975-F17D-1088-3F08F14A83B3}"/>
              </a:ext>
            </a:extLst>
          </p:cNvPr>
          <p:cNvGrpSpPr/>
          <p:nvPr/>
        </p:nvGrpSpPr>
        <p:grpSpPr>
          <a:xfrm>
            <a:off x="518293" y="780127"/>
            <a:ext cx="2440773" cy="3633452"/>
            <a:chOff x="518293" y="780127"/>
            <a:chExt cx="2440773" cy="3633452"/>
          </a:xfrm>
        </p:grpSpPr>
        <p:sp>
          <p:nvSpPr>
            <p:cNvPr id="17" name="Freeform: Shape 16">
              <a:extLst>
                <a:ext uri="{FF2B5EF4-FFF2-40B4-BE49-F238E27FC236}">
                  <a16:creationId xmlns:a16="http://schemas.microsoft.com/office/drawing/2014/main" id="{57AC44B5-C61E-9416-9FE4-0499617CD19D}"/>
                </a:ext>
              </a:extLst>
            </p:cNvPr>
            <p:cNvSpPr>
              <a:spLocks/>
            </p:cNvSpPr>
            <p:nvPr/>
          </p:nvSpPr>
          <p:spPr bwMode="auto">
            <a:xfrm>
              <a:off x="526339" y="2328712"/>
              <a:ext cx="2432727" cy="1360779"/>
            </a:xfrm>
            <a:custGeom>
              <a:avLst/>
              <a:gdLst>
                <a:gd name="T0" fmla="*/ 1128257 w 2255775"/>
                <a:gd name="T1" fmla="*/ 0 h 1262669"/>
                <a:gd name="T2" fmla="*/ 1243245 w 2255775"/>
                <a:gd name="T3" fmla="*/ 27119 h 1262669"/>
                <a:gd name="T4" fmla="*/ 2099877 w 2255775"/>
                <a:gd name="T5" fmla="*/ 521986 h 1262669"/>
                <a:gd name="T6" fmla="*/ 2113310 w 2255775"/>
                <a:gd name="T7" fmla="*/ 529747 h 1262669"/>
                <a:gd name="T8" fmla="*/ 2140698 w 2255775"/>
                <a:gd name="T9" fmla="*/ 545569 h 1262669"/>
                <a:gd name="T10" fmla="*/ 2255458 w 2255775"/>
                <a:gd name="T11" fmla="*/ 744338 h 1262669"/>
                <a:gd name="T12" fmla="*/ 2255775 w 2255775"/>
                <a:gd name="T13" fmla="*/ 1262669 h 1262669"/>
                <a:gd name="T14" fmla="*/ 2054456 w 2255775"/>
                <a:gd name="T15" fmla="*/ 1262669 h 1262669"/>
                <a:gd name="T16" fmla="*/ 2055481 w 2255775"/>
                <a:gd name="T17" fmla="*/ 1171598 h 1262669"/>
                <a:gd name="T18" fmla="*/ 2050001 w 2255775"/>
                <a:gd name="T19" fmla="*/ 838798 h 1262669"/>
                <a:gd name="T20" fmla="*/ 1956163 w 2255775"/>
                <a:gd name="T21" fmla="*/ 676265 h 1262669"/>
                <a:gd name="T22" fmla="*/ 1239168 w 2255775"/>
                <a:gd name="T23" fmla="*/ 262065 h 1262669"/>
                <a:gd name="T24" fmla="*/ 1222319 w 2255775"/>
                <a:gd name="T25" fmla="*/ 252332 h 1262669"/>
                <a:gd name="T26" fmla="*/ 1128294 w 2255775"/>
                <a:gd name="T27" fmla="*/ 230156 h 1262669"/>
                <a:gd name="T28" fmla="*/ 1033916 w 2255775"/>
                <a:gd name="T29" fmla="*/ 252751 h 1262669"/>
                <a:gd name="T30" fmla="*/ 300288 w 2255775"/>
                <a:gd name="T31" fmla="*/ 676311 h 1262669"/>
                <a:gd name="T32" fmla="*/ 205722 w 2255775"/>
                <a:gd name="T33" fmla="*/ 839264 h 1262669"/>
                <a:gd name="T34" fmla="*/ 205831 w 2255775"/>
                <a:gd name="T35" fmla="*/ 1262669 h 1262669"/>
                <a:gd name="T36" fmla="*/ 133 w 2255775"/>
                <a:gd name="T37" fmla="*/ 1262669 h 1262669"/>
                <a:gd name="T38" fmla="*/ 0 w 2255775"/>
                <a:gd name="T39" fmla="*/ 744906 h 1262669"/>
                <a:gd name="T40" fmla="*/ 115651 w 2255775"/>
                <a:gd name="T41" fmla="*/ 545622 h 1262669"/>
                <a:gd name="T42" fmla="*/ 1012836 w 2255775"/>
                <a:gd name="T43" fmla="*/ 27632 h 1262669"/>
                <a:gd name="T44" fmla="*/ 1128257 w 2255775"/>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75" h="1262669">
                  <a:moveTo>
                    <a:pt x="1128257" y="0"/>
                  </a:moveTo>
                  <a:cubicBezTo>
                    <a:pt x="1169910" y="-4"/>
                    <a:pt x="1211491" y="9118"/>
                    <a:pt x="1243245" y="27119"/>
                  </a:cubicBezTo>
                  <a:lnTo>
                    <a:pt x="2099877" y="521986"/>
                  </a:lnTo>
                  <a:lnTo>
                    <a:pt x="2113310" y="529747"/>
                  </a:lnTo>
                  <a:lnTo>
                    <a:pt x="2140698" y="545569"/>
                  </a:lnTo>
                  <a:cubicBezTo>
                    <a:pt x="2204206" y="581570"/>
                    <a:pt x="2256034" y="671338"/>
                    <a:pt x="2255458" y="744338"/>
                  </a:cubicBezTo>
                  <a:lnTo>
                    <a:pt x="2255775" y="1262669"/>
                  </a:lnTo>
                  <a:lnTo>
                    <a:pt x="2054456" y="1262669"/>
                  </a:lnTo>
                  <a:lnTo>
                    <a:pt x="2055481" y="1171598"/>
                  </a:lnTo>
                  <a:cubicBezTo>
                    <a:pt x="2056593" y="1032949"/>
                    <a:pt x="2055889" y="907866"/>
                    <a:pt x="2050001" y="838798"/>
                  </a:cubicBezTo>
                  <a:cubicBezTo>
                    <a:pt x="2050472" y="779107"/>
                    <a:pt x="2008093" y="705704"/>
                    <a:pt x="1956163" y="676265"/>
                  </a:cubicBezTo>
                  <a:lnTo>
                    <a:pt x="1239168" y="262065"/>
                  </a:lnTo>
                  <a:lnTo>
                    <a:pt x="1222319" y="252332"/>
                  </a:lnTo>
                  <a:cubicBezTo>
                    <a:pt x="1196353" y="237612"/>
                    <a:pt x="1162353" y="230154"/>
                    <a:pt x="1128294" y="230156"/>
                  </a:cubicBezTo>
                  <a:cubicBezTo>
                    <a:pt x="1094234" y="230160"/>
                    <a:pt x="1060116" y="237624"/>
                    <a:pt x="1033916" y="252751"/>
                  </a:cubicBezTo>
                  <a:lnTo>
                    <a:pt x="300288" y="676311"/>
                  </a:lnTo>
                  <a:cubicBezTo>
                    <a:pt x="249197" y="705808"/>
                    <a:pt x="206193" y="779571"/>
                    <a:pt x="205722" y="839264"/>
                  </a:cubicBezTo>
                  <a:cubicBezTo>
                    <a:pt x="205758" y="980399"/>
                    <a:pt x="205795" y="1121534"/>
                    <a:pt x="205831" y="1262669"/>
                  </a:cubicBezTo>
                  <a:lnTo>
                    <a:pt x="133" y="1262669"/>
                  </a:lnTo>
                  <a:cubicBezTo>
                    <a:pt x="89" y="1090081"/>
                    <a:pt x="44" y="917494"/>
                    <a:pt x="0" y="744906"/>
                  </a:cubicBezTo>
                  <a:cubicBezTo>
                    <a:pt x="577" y="671905"/>
                    <a:pt x="53167" y="581697"/>
                    <a:pt x="115651" y="545622"/>
                  </a:cubicBezTo>
                  <a:lnTo>
                    <a:pt x="1012836" y="27632"/>
                  </a:lnTo>
                  <a:cubicBezTo>
                    <a:pt x="1044879" y="9132"/>
                    <a:pt x="1086603" y="4"/>
                    <a:pt x="1128257"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2" name="Freeform: Shape 21">
              <a:extLst>
                <a:ext uri="{FF2B5EF4-FFF2-40B4-BE49-F238E27FC236}">
                  <a16:creationId xmlns:a16="http://schemas.microsoft.com/office/drawing/2014/main" id="{32E44190-6B27-02F8-2417-8A5140D8CD0D}"/>
                </a:ext>
              </a:extLst>
            </p:cNvPr>
            <p:cNvSpPr>
              <a:spLocks/>
            </p:cNvSpPr>
            <p:nvPr/>
          </p:nvSpPr>
          <p:spPr bwMode="auto">
            <a:xfrm>
              <a:off x="1095644" y="2965402"/>
              <a:ext cx="1294550" cy="1448177"/>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9" name="TextBox 41">
              <a:extLst>
                <a:ext uri="{FF2B5EF4-FFF2-40B4-BE49-F238E27FC236}">
                  <a16:creationId xmlns:a16="http://schemas.microsoft.com/office/drawing/2014/main" id="{20A5966F-5A75-EFE1-D0D2-F2C22FBB3C0F}"/>
                </a:ext>
              </a:extLst>
            </p:cNvPr>
            <p:cNvSpPr txBox="1">
              <a:spLocks noChangeArrowheads="1"/>
            </p:cNvSpPr>
            <p:nvPr/>
          </p:nvSpPr>
          <p:spPr bwMode="auto">
            <a:xfrm>
              <a:off x="518293" y="780127"/>
              <a:ext cx="2346829" cy="1321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جلسة التغذية الراجعة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TextBox 20">
              <a:extLst>
                <a:ext uri="{FF2B5EF4-FFF2-40B4-BE49-F238E27FC236}">
                  <a16:creationId xmlns:a16="http://schemas.microsoft.com/office/drawing/2014/main" id="{DDDE5DBE-83AB-9C37-C2F7-6D61A7AB1CD8}"/>
                </a:ext>
              </a:extLst>
            </p:cNvPr>
            <p:cNvSpPr txBox="1"/>
            <p:nvPr/>
          </p:nvSpPr>
          <p:spPr>
            <a:xfrm flipH="1">
              <a:off x="1041290" y="3060106"/>
              <a:ext cx="1381099" cy="1200453"/>
            </a:xfrm>
            <a:prstGeom prst="rect">
              <a:avLst/>
            </a:prstGeom>
            <a:noFill/>
          </p:spPr>
          <p:txBody>
            <a:bodyPr wrap="square" rtlCol="0">
              <a:noAutofit/>
            </a:bodyPr>
            <a:lstStyle/>
            <a:p>
              <a:pPr algn="ctr" rtl="0">
                <a:lnSpc>
                  <a:spcPct val="115000"/>
                </a:lnSpc>
              </a:pPr>
              <a:r>
                <a:rPr lang="en-GB" sz="66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05</a:t>
              </a:r>
              <a:endParaRPr lang="en-US" sz="66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15429518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ppt_x"/>
                                          </p:val>
                                        </p:tav>
                                        <p:tav tm="100000">
                                          <p:val>
                                            <p:strVal val="#ppt_x"/>
                                          </p:val>
                                        </p:tav>
                                      </p:tavLst>
                                    </p:anim>
                                    <p:anim calcmode="lin" valueType="num">
                                      <p:cBhvr additive="base">
                                        <p:cTn id="1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ppt_x"/>
                                          </p:val>
                                        </p:tav>
                                        <p:tav tm="100000">
                                          <p:val>
                                            <p:strVal val="#ppt_x"/>
                                          </p:val>
                                        </p:tav>
                                      </p:tavLst>
                                    </p:anim>
                                    <p:anim calcmode="lin" valueType="num">
                                      <p:cBhvr additive="base">
                                        <p:cTn id="26"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ppt_x"/>
                                          </p:val>
                                        </p:tav>
                                        <p:tav tm="100000">
                                          <p:val>
                                            <p:strVal val="#ppt_x"/>
                                          </p:val>
                                        </p:tav>
                                      </p:tavLst>
                                    </p:anim>
                                    <p:anim calcmode="lin" valueType="num">
                                      <p:cBhvr additive="base">
                                        <p:cTn id="32" dur="500" fill="hold"/>
                                        <p:tgtEl>
                                          <p:spTgt spid="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968AF-049B-A3AB-9676-A97062CBA94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5C45AE6-F459-ED4F-7BD5-EFB591433AB7}"/>
              </a:ext>
            </a:extLst>
          </p:cNvPr>
          <p:cNvSpPr txBox="1"/>
          <p:nvPr/>
        </p:nvSpPr>
        <p:spPr>
          <a:xfrm>
            <a:off x="1915886" y="-120955"/>
            <a:ext cx="8331200" cy="646331"/>
          </a:xfrm>
          <a:prstGeom prst="rect">
            <a:avLst/>
          </a:prstGeom>
          <a:noFill/>
        </p:spPr>
        <p:txBody>
          <a:bodyPr wrap="square">
            <a:spAutoFit/>
          </a:bodyPr>
          <a:lstStyle/>
          <a:p>
            <a:pPr algn="ctr"/>
            <a:r>
              <a:rPr lang="ar-SA" sz="3600" b="1" dirty="0">
                <a:solidFill>
                  <a:schemeClr val="bg1"/>
                </a:solidFill>
                <a:latin typeface="Adobe Arabic" panose="02040503050201020203" pitchFamily="18" charset="-78"/>
                <a:cs typeface="Adobe Arabic" panose="02040503050201020203" pitchFamily="18" charset="-78"/>
              </a:rPr>
              <a:t>مثال على أسئلة استبيان 360 درجة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5E49095-D667-0CD9-BBCE-97E1B16311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Polling ">
            <a:extLst>
              <a:ext uri="{FF2B5EF4-FFF2-40B4-BE49-F238E27FC236}">
                <a16:creationId xmlns:a16="http://schemas.microsoft.com/office/drawing/2014/main" id="{02A4F086-215E-091B-0E8D-E9B86D9C6BB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04900" y="1821049"/>
            <a:ext cx="3829050" cy="3829050"/>
          </a:xfrm>
          <a:prstGeom prst="rect">
            <a:avLst/>
          </a:prstGeom>
          <a:noFill/>
          <a:ln>
            <a:noFill/>
          </a:ln>
        </p:spPr>
      </p:pic>
      <p:sp>
        <p:nvSpPr>
          <p:cNvPr id="4" name="TextBox 3">
            <a:extLst>
              <a:ext uri="{FF2B5EF4-FFF2-40B4-BE49-F238E27FC236}">
                <a16:creationId xmlns:a16="http://schemas.microsoft.com/office/drawing/2014/main" id="{745D6170-FB86-AD78-13F1-148C76E8D56C}"/>
              </a:ext>
            </a:extLst>
          </p:cNvPr>
          <p:cNvSpPr txBox="1"/>
          <p:nvPr/>
        </p:nvSpPr>
        <p:spPr>
          <a:xfrm>
            <a:off x="5435453" y="1227647"/>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يُظهر الموظف التزاماً عالياً بمواعيد العمل والمشاريع</a:t>
            </a:r>
            <a:r>
              <a:rPr lang="en-US"/>
              <a:t>. (1-5)</a:t>
            </a:r>
          </a:p>
        </p:txBody>
      </p:sp>
      <p:sp>
        <p:nvSpPr>
          <p:cNvPr id="5" name="TextBox 4">
            <a:extLst>
              <a:ext uri="{FF2B5EF4-FFF2-40B4-BE49-F238E27FC236}">
                <a16:creationId xmlns:a16="http://schemas.microsoft.com/office/drawing/2014/main" id="{A91DB271-A15F-FB2C-592B-03CAD0815DDB}"/>
              </a:ext>
            </a:extLst>
          </p:cNvPr>
          <p:cNvSpPr txBox="1"/>
          <p:nvPr/>
        </p:nvSpPr>
        <p:spPr>
          <a:xfrm>
            <a:off x="5435453" y="199348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يتواصل بوضوح وفعالية مع الآخرين</a:t>
            </a:r>
            <a:r>
              <a:rPr lang="en-US"/>
              <a:t>. (1-5)</a:t>
            </a:r>
          </a:p>
        </p:txBody>
      </p:sp>
      <p:sp>
        <p:nvSpPr>
          <p:cNvPr id="6" name="TextBox 5">
            <a:extLst>
              <a:ext uri="{FF2B5EF4-FFF2-40B4-BE49-F238E27FC236}">
                <a16:creationId xmlns:a16="http://schemas.microsoft.com/office/drawing/2014/main" id="{4F42A999-A849-B4F4-22DE-671272D45D44}"/>
              </a:ext>
            </a:extLst>
          </p:cNvPr>
          <p:cNvSpPr txBox="1"/>
          <p:nvPr/>
        </p:nvSpPr>
        <p:spPr>
          <a:xfrm>
            <a:off x="5435453" y="275931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يُظهر القدرة على حلّ المشكلات بشكل إبداعيّ</a:t>
            </a:r>
            <a:r>
              <a:rPr lang="en-US" dirty="0"/>
              <a:t>. (1-5)</a:t>
            </a:r>
          </a:p>
        </p:txBody>
      </p:sp>
      <p:sp>
        <p:nvSpPr>
          <p:cNvPr id="7" name="TextBox 6">
            <a:extLst>
              <a:ext uri="{FF2B5EF4-FFF2-40B4-BE49-F238E27FC236}">
                <a16:creationId xmlns:a16="http://schemas.microsoft.com/office/drawing/2014/main" id="{4291A6D4-11FE-5B4B-C6D8-AB660CC9DB76}"/>
              </a:ext>
            </a:extLst>
          </p:cNvPr>
          <p:cNvSpPr txBox="1"/>
          <p:nvPr/>
        </p:nvSpPr>
        <p:spPr>
          <a:xfrm>
            <a:off x="5435453" y="3525147"/>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يتعاون بفعالية مع أعضاء الفريق</a:t>
            </a:r>
            <a:r>
              <a:rPr lang="en-US"/>
              <a:t>. (1-5) </a:t>
            </a:r>
          </a:p>
        </p:txBody>
      </p:sp>
      <p:sp>
        <p:nvSpPr>
          <p:cNvPr id="10" name="TextBox 9">
            <a:extLst>
              <a:ext uri="{FF2B5EF4-FFF2-40B4-BE49-F238E27FC236}">
                <a16:creationId xmlns:a16="http://schemas.microsoft.com/office/drawing/2014/main" id="{51D34002-A405-C802-DD01-8A77B7488219}"/>
              </a:ext>
            </a:extLst>
          </p:cNvPr>
          <p:cNvSpPr txBox="1"/>
          <p:nvPr/>
        </p:nvSpPr>
        <p:spPr>
          <a:xfrm>
            <a:off x="5200651" y="4290981"/>
            <a:ext cx="6599464"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(للمديرين) يُوفّر توجيهاً واضحاً وتغذية راجعة بنّاءة لفريقه</a:t>
            </a:r>
            <a:r>
              <a:rPr lang="en-US"/>
              <a:t>. (1-5)</a:t>
            </a:r>
          </a:p>
        </p:txBody>
      </p:sp>
      <p:sp>
        <p:nvSpPr>
          <p:cNvPr id="11" name="TextBox 10">
            <a:extLst>
              <a:ext uri="{FF2B5EF4-FFF2-40B4-BE49-F238E27FC236}">
                <a16:creationId xmlns:a16="http://schemas.microsoft.com/office/drawing/2014/main" id="{50BDC16D-86DD-29CA-684E-E99501CB99D5}"/>
              </a:ext>
            </a:extLst>
          </p:cNvPr>
          <p:cNvSpPr txBox="1"/>
          <p:nvPr/>
        </p:nvSpPr>
        <p:spPr>
          <a:xfrm>
            <a:off x="5435453" y="5056815"/>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ما هي أبرز نقاط القوّة لدى هذا الموظف؟ (نصّيّ)</a:t>
            </a:r>
            <a:endParaRPr lang="en-US"/>
          </a:p>
        </p:txBody>
      </p:sp>
      <p:sp>
        <p:nvSpPr>
          <p:cNvPr id="37" name="TextBox 36">
            <a:extLst>
              <a:ext uri="{FF2B5EF4-FFF2-40B4-BE49-F238E27FC236}">
                <a16:creationId xmlns:a16="http://schemas.microsoft.com/office/drawing/2014/main" id="{B9187A3F-0986-ACD0-043F-872FDB4ECE49}"/>
              </a:ext>
            </a:extLst>
          </p:cNvPr>
          <p:cNvSpPr txBox="1"/>
          <p:nvPr/>
        </p:nvSpPr>
        <p:spPr>
          <a:xfrm>
            <a:off x="5200651" y="5822648"/>
            <a:ext cx="6599464"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ما هي المجالات التي يُمكن أن يُحسّنها؟ (نصّيّ)</a:t>
            </a:r>
            <a:endParaRPr lang="en-US"/>
          </a:p>
        </p:txBody>
      </p:sp>
    </p:spTree>
    <p:extLst>
      <p:ext uri="{BB962C8B-B14F-4D97-AF65-F5344CB8AC3E}">
        <p14:creationId xmlns:p14="http://schemas.microsoft.com/office/powerpoint/2010/main" val="986308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0" grpId="0"/>
      <p:bldP spid="11" grpId="0"/>
      <p:bldP spid="37"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C4C60-D70F-61CA-09C2-5CB221A39FD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E2CC646-42CF-6276-DF4E-1BFA2AF65548}"/>
              </a:ext>
            </a:extLst>
          </p:cNvPr>
          <p:cNvSpPr txBox="1"/>
          <p:nvPr/>
        </p:nvSpPr>
        <p:spPr>
          <a:xfrm>
            <a:off x="1915886" y="-31145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ربط نتائج التقييم بالحوافز والمكافآت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AA0D360-0294-BA35-58B3-9CF4121601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2" name="Group 11">
            <a:extLst>
              <a:ext uri="{FF2B5EF4-FFF2-40B4-BE49-F238E27FC236}">
                <a16:creationId xmlns:a16="http://schemas.microsoft.com/office/drawing/2014/main" id="{529871B2-D56C-8B24-ADE2-49729201D565}"/>
              </a:ext>
            </a:extLst>
          </p:cNvPr>
          <p:cNvGrpSpPr/>
          <p:nvPr/>
        </p:nvGrpSpPr>
        <p:grpSpPr>
          <a:xfrm>
            <a:off x="472288" y="2019301"/>
            <a:ext cx="2705218" cy="3353551"/>
            <a:chOff x="0" y="0"/>
            <a:chExt cx="1357308" cy="1682749"/>
          </a:xfrm>
        </p:grpSpPr>
        <p:sp>
          <p:nvSpPr>
            <p:cNvPr id="27" name="Freeform: Shape 26">
              <a:extLst>
                <a:ext uri="{FF2B5EF4-FFF2-40B4-BE49-F238E27FC236}">
                  <a16:creationId xmlns:a16="http://schemas.microsoft.com/office/drawing/2014/main" id="{ED0A565C-2F23-510F-DF7D-A15C7E325C0F}"/>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8" name="TextBox 6">
              <a:extLst>
                <a:ext uri="{FF2B5EF4-FFF2-40B4-BE49-F238E27FC236}">
                  <a16:creationId xmlns:a16="http://schemas.microsoft.com/office/drawing/2014/main" id="{E8054F46-80BE-824F-7A5F-0E948905DD74}"/>
                </a:ext>
              </a:extLst>
            </p:cNvPr>
            <p:cNvSpPr txBox="1"/>
            <p:nvPr/>
          </p:nvSpPr>
          <p:spPr>
            <a:xfrm>
              <a:off x="392177" y="0"/>
              <a:ext cx="666914" cy="778328"/>
            </a:xfrm>
            <a:prstGeom prst="rect">
              <a:avLst/>
            </a:prstGeom>
            <a:noFill/>
          </p:spPr>
          <p:txBody>
            <a:bodyPr wrap="none" rtlCol="0">
              <a:spAutoFit/>
            </a:bodyPr>
            <a:lstStyle/>
            <a:p>
              <a:pPr algn="just">
                <a:lnSpc>
                  <a:spcPct val="115000"/>
                </a:lnSpc>
              </a:pPr>
              <a:r>
                <a:rPr lang="en-US" sz="8800" b="1" kern="1200">
                  <a:solidFill>
                    <a:srgbClr val="2E74B5"/>
                  </a:solidFill>
                  <a:effectLst/>
                  <a:latin typeface="Calibri" panose="020F0502020204030204" pitchFamily="34" charset="0"/>
                  <a:ea typeface="Calibri" panose="020F0502020204030204" pitchFamily="34" charset="0"/>
                  <a:cs typeface="Activist Light"/>
                </a:rPr>
                <a:t>04</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مربع نص 18">
              <a:extLst>
                <a:ext uri="{FF2B5EF4-FFF2-40B4-BE49-F238E27FC236}">
                  <a16:creationId xmlns:a16="http://schemas.microsoft.com/office/drawing/2014/main" id="{DAB2523E-F22D-F0A4-0D16-369A635B0FA2}"/>
                </a:ext>
              </a:extLst>
            </p:cNvPr>
            <p:cNvSpPr txBox="1"/>
            <p:nvPr/>
          </p:nvSpPr>
          <p:spPr>
            <a:xfrm>
              <a:off x="0" y="1299882"/>
              <a:ext cx="1357308" cy="382867"/>
            </a:xfrm>
            <a:prstGeom prst="rect">
              <a:avLst/>
            </a:prstGeom>
            <a:noFill/>
          </p:spPr>
          <p:txBody>
            <a:bodyPr wrap="square" rtlCol="1">
              <a:noAutofit/>
            </a:bodyPr>
            <a:lstStyle/>
            <a:p>
              <a:pPr algn="ctr">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الشفافية والعدالة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3EAD85F7-0BA8-E4BA-5546-A8B8F247E40B}"/>
              </a:ext>
            </a:extLst>
          </p:cNvPr>
          <p:cNvGrpSpPr/>
          <p:nvPr/>
        </p:nvGrpSpPr>
        <p:grpSpPr>
          <a:xfrm>
            <a:off x="5980807" y="2019301"/>
            <a:ext cx="3034020" cy="3353551"/>
            <a:chOff x="2763828" y="0"/>
            <a:chExt cx="1522280" cy="1682749"/>
          </a:xfrm>
        </p:grpSpPr>
        <p:sp>
          <p:nvSpPr>
            <p:cNvPr id="24" name="Freeform: Shape 23">
              <a:extLst>
                <a:ext uri="{FF2B5EF4-FFF2-40B4-BE49-F238E27FC236}">
                  <a16:creationId xmlns:a16="http://schemas.microsoft.com/office/drawing/2014/main" id="{36BA134C-3AEF-F650-0801-8CF8B95AF799}"/>
                </a:ext>
              </a:extLst>
            </p:cNvPr>
            <p:cNvSpPr/>
            <p:nvPr/>
          </p:nvSpPr>
          <p:spPr>
            <a:xfrm>
              <a:off x="296233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5" name="TextBox 6">
              <a:extLst>
                <a:ext uri="{FF2B5EF4-FFF2-40B4-BE49-F238E27FC236}">
                  <a16:creationId xmlns:a16="http://schemas.microsoft.com/office/drawing/2014/main" id="{4B147FEF-27B9-51B4-CB33-5CA45248DB3F}"/>
                </a:ext>
              </a:extLst>
            </p:cNvPr>
            <p:cNvSpPr txBox="1"/>
            <p:nvPr/>
          </p:nvSpPr>
          <p:spPr>
            <a:xfrm>
              <a:off x="3238412" y="0"/>
              <a:ext cx="666914" cy="778328"/>
            </a:xfrm>
            <a:prstGeom prst="rect">
              <a:avLst/>
            </a:prstGeom>
            <a:noFill/>
          </p:spPr>
          <p:txBody>
            <a:bodyPr wrap="none" rtlCol="0">
              <a:spAutoFit/>
            </a:bodyPr>
            <a:lstStyle/>
            <a:p>
              <a:pPr algn="just">
                <a:lnSpc>
                  <a:spcPct val="115000"/>
                </a:lnSpc>
              </a:pPr>
              <a:r>
                <a:rPr lang="en-GB" sz="8800" b="1" kern="1200">
                  <a:solidFill>
                    <a:srgbClr val="808080"/>
                  </a:solidFill>
                  <a:effectLst/>
                  <a:latin typeface="Calibri" panose="020F0502020204030204" pitchFamily="34" charset="0"/>
                  <a:ea typeface="Calibri" panose="020F0502020204030204" pitchFamily="34" charset="0"/>
                  <a:cs typeface="Activist Light"/>
                </a:rPr>
                <a:t>02</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مربع نص 18">
              <a:extLst>
                <a:ext uri="{FF2B5EF4-FFF2-40B4-BE49-F238E27FC236}">
                  <a16:creationId xmlns:a16="http://schemas.microsoft.com/office/drawing/2014/main" id="{733BC587-174E-152F-4FC9-6499754194AB}"/>
                </a:ext>
              </a:extLst>
            </p:cNvPr>
            <p:cNvSpPr txBox="1"/>
            <p:nvPr/>
          </p:nvSpPr>
          <p:spPr>
            <a:xfrm>
              <a:off x="2763828" y="1299882"/>
              <a:ext cx="1522280" cy="382867"/>
            </a:xfrm>
            <a:prstGeom prst="rect">
              <a:avLst/>
            </a:prstGeom>
            <a:noFill/>
          </p:spPr>
          <p:txBody>
            <a:bodyPr wrap="square" rtlCol="1">
              <a:noAutofit/>
            </a:bodyPr>
            <a:lstStyle/>
            <a:p>
              <a:pPr algn="ctr">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الحوافز غير المالية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CA7A3CBC-24F9-9181-01DA-775F0805C298}"/>
              </a:ext>
            </a:extLst>
          </p:cNvPr>
          <p:cNvGrpSpPr/>
          <p:nvPr/>
        </p:nvGrpSpPr>
        <p:grpSpPr>
          <a:xfrm>
            <a:off x="9014492" y="2019301"/>
            <a:ext cx="2705218" cy="3468715"/>
            <a:chOff x="4285940" y="0"/>
            <a:chExt cx="1357308" cy="1740536"/>
          </a:xfrm>
        </p:grpSpPr>
        <p:sp>
          <p:nvSpPr>
            <p:cNvPr id="21" name="Freeform: Shape 20">
              <a:extLst>
                <a:ext uri="{FF2B5EF4-FFF2-40B4-BE49-F238E27FC236}">
                  <a16:creationId xmlns:a16="http://schemas.microsoft.com/office/drawing/2014/main" id="{B1EF8E94-CB88-014F-152E-0D6CC2EDC8EA}"/>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2" name="TextBox 6">
              <a:extLst>
                <a:ext uri="{FF2B5EF4-FFF2-40B4-BE49-F238E27FC236}">
                  <a16:creationId xmlns:a16="http://schemas.microsoft.com/office/drawing/2014/main" id="{3FB03702-AA7F-4D31-172E-8F42F96F7970}"/>
                </a:ext>
              </a:extLst>
            </p:cNvPr>
            <p:cNvSpPr txBox="1"/>
            <p:nvPr/>
          </p:nvSpPr>
          <p:spPr>
            <a:xfrm>
              <a:off x="4622187" y="0"/>
              <a:ext cx="785495" cy="778328"/>
            </a:xfrm>
            <a:prstGeom prst="rect">
              <a:avLst/>
            </a:prstGeom>
            <a:noFill/>
          </p:spPr>
          <p:txBody>
            <a:bodyPr wrap="square" rtlCol="0">
              <a:spAutoFit/>
            </a:bodyPr>
            <a:lstStyle/>
            <a:p>
              <a:pPr algn="ctr">
                <a:lnSpc>
                  <a:spcPct val="115000"/>
                </a:lnSpc>
              </a:pPr>
              <a:r>
                <a:rPr lang="en-GB" sz="88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8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مربع نص 18">
              <a:extLst>
                <a:ext uri="{FF2B5EF4-FFF2-40B4-BE49-F238E27FC236}">
                  <a16:creationId xmlns:a16="http://schemas.microsoft.com/office/drawing/2014/main" id="{111BD846-941D-AE34-C550-EDA7784AFFB8}"/>
                </a:ext>
              </a:extLst>
            </p:cNvPr>
            <p:cNvSpPr txBox="1"/>
            <p:nvPr/>
          </p:nvSpPr>
          <p:spPr>
            <a:xfrm>
              <a:off x="4285940" y="1299874"/>
              <a:ext cx="1357308" cy="440662"/>
            </a:xfrm>
            <a:prstGeom prst="rect">
              <a:avLst/>
            </a:prstGeom>
            <a:noFill/>
          </p:spPr>
          <p:txBody>
            <a:bodyPr wrap="square" rtlCol="1">
              <a:noAutofit/>
            </a:bodyPr>
            <a:lstStyle/>
            <a:p>
              <a:pPr algn="ctr">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الحوافز المالية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7" name="Group 16">
            <a:extLst>
              <a:ext uri="{FF2B5EF4-FFF2-40B4-BE49-F238E27FC236}">
                <a16:creationId xmlns:a16="http://schemas.microsoft.com/office/drawing/2014/main" id="{3ADCD5A3-67A5-3E7F-21A3-2EB06961FE95}"/>
              </a:ext>
            </a:extLst>
          </p:cNvPr>
          <p:cNvGrpSpPr/>
          <p:nvPr/>
        </p:nvGrpSpPr>
        <p:grpSpPr>
          <a:xfrm>
            <a:off x="3069898" y="2019301"/>
            <a:ext cx="3137807" cy="3435760"/>
            <a:chOff x="1303317" y="0"/>
            <a:chExt cx="1574354" cy="1724000"/>
          </a:xfrm>
        </p:grpSpPr>
        <p:sp>
          <p:nvSpPr>
            <p:cNvPr id="18" name="Freeform: Shape 17">
              <a:extLst>
                <a:ext uri="{FF2B5EF4-FFF2-40B4-BE49-F238E27FC236}">
                  <a16:creationId xmlns:a16="http://schemas.microsoft.com/office/drawing/2014/main" id="{0F4BB3A7-1018-58E8-34D1-5BF2131E194E}"/>
                </a:ext>
              </a:extLst>
            </p:cNvPr>
            <p:cNvSpPr/>
            <p:nvPr/>
          </p:nvSpPr>
          <p:spPr>
            <a:xfrm>
              <a:off x="152785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9" name="TextBox 6">
              <a:extLst>
                <a:ext uri="{FF2B5EF4-FFF2-40B4-BE49-F238E27FC236}">
                  <a16:creationId xmlns:a16="http://schemas.microsoft.com/office/drawing/2014/main" id="{8A022939-5342-9EDB-BC1D-A2BFDFF1CE20}"/>
                </a:ext>
              </a:extLst>
            </p:cNvPr>
            <p:cNvSpPr txBox="1"/>
            <p:nvPr/>
          </p:nvSpPr>
          <p:spPr>
            <a:xfrm>
              <a:off x="1803984" y="0"/>
              <a:ext cx="666914" cy="778328"/>
            </a:xfrm>
            <a:prstGeom prst="rect">
              <a:avLst/>
            </a:prstGeom>
            <a:noFill/>
          </p:spPr>
          <p:txBody>
            <a:bodyPr wrap="none" rtlCol="0">
              <a:spAutoFit/>
            </a:bodyPr>
            <a:lstStyle/>
            <a:p>
              <a:pPr algn="just">
                <a:lnSpc>
                  <a:spcPct val="115000"/>
                </a:lnSpc>
              </a:pPr>
              <a:r>
                <a:rPr lang="en-GB" sz="8800" b="1" kern="1200">
                  <a:solidFill>
                    <a:srgbClr val="FFD366"/>
                  </a:solidFill>
                  <a:effectLst/>
                  <a:latin typeface="Calibri" panose="020F0502020204030204" pitchFamily="34" charset="0"/>
                  <a:ea typeface="Calibri" panose="020F0502020204030204" pitchFamily="34" charset="0"/>
                  <a:cs typeface="Activist Light"/>
                </a:rPr>
                <a:t>03</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مربع نص 18">
              <a:extLst>
                <a:ext uri="{FF2B5EF4-FFF2-40B4-BE49-F238E27FC236}">
                  <a16:creationId xmlns:a16="http://schemas.microsoft.com/office/drawing/2014/main" id="{D33925A0-4128-33BB-FF13-8214D071E12C}"/>
                </a:ext>
              </a:extLst>
            </p:cNvPr>
            <p:cNvSpPr txBox="1"/>
            <p:nvPr/>
          </p:nvSpPr>
          <p:spPr>
            <a:xfrm>
              <a:off x="1303317" y="1295439"/>
              <a:ext cx="1574354" cy="428561"/>
            </a:xfrm>
            <a:prstGeom prst="rect">
              <a:avLst/>
            </a:prstGeom>
            <a:noFill/>
          </p:spPr>
          <p:txBody>
            <a:bodyPr wrap="square" rtlCol="1">
              <a:noAutofit/>
            </a:bodyPr>
            <a:lstStyle/>
            <a:p>
              <a:pPr algn="ctr">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معالجة الأداء الضعيف</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6512272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A14AE-C01B-4C51-28EA-55FD7B217B7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AA224D1-F20F-1581-D54D-6E5B5811297F}"/>
              </a:ext>
            </a:extLst>
          </p:cNvPr>
          <p:cNvSpPr txBox="1"/>
          <p:nvPr/>
        </p:nvSpPr>
        <p:spPr>
          <a:xfrm>
            <a:off x="1915886" y="-120955"/>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نظم إدارة التدريب والتطوير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5B18C60-0596-CE22-4130-5FBA80C638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Presentation ">
            <a:extLst>
              <a:ext uri="{FF2B5EF4-FFF2-40B4-BE49-F238E27FC236}">
                <a16:creationId xmlns:a16="http://schemas.microsoft.com/office/drawing/2014/main" id="{32EE696D-8796-6BD8-CDD0-49BC42A649E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00150" y="1962150"/>
            <a:ext cx="3676650" cy="3676650"/>
          </a:xfrm>
          <a:prstGeom prst="rect">
            <a:avLst/>
          </a:prstGeom>
          <a:noFill/>
          <a:ln>
            <a:noFill/>
          </a:ln>
        </p:spPr>
      </p:pic>
      <p:sp>
        <p:nvSpPr>
          <p:cNvPr id="3" name="TextBox 2">
            <a:extLst>
              <a:ext uri="{FF2B5EF4-FFF2-40B4-BE49-F238E27FC236}">
                <a16:creationId xmlns:a16="http://schemas.microsoft.com/office/drawing/2014/main" id="{316275CD-0CA7-B6A3-DCFB-8A2376BA765E}"/>
              </a:ext>
            </a:extLst>
          </p:cNvPr>
          <p:cNvSpPr txBox="1"/>
          <p:nvPr/>
        </p:nvSpPr>
        <p:spPr>
          <a:xfrm>
            <a:off x="5535526" y="2661671"/>
            <a:ext cx="5843587"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يُعدّ الاستثمار في تطوير الموظفين من أهمّ عوامل نجاح المنظّمة على المدى الطويل. تُساعد نظم إدارة التدريب والتطوير، والمعروفة أيضاً بنظم إدارة التعلّم</a:t>
            </a:r>
            <a:r>
              <a:rPr lang="en-US"/>
              <a:t> (Learning Management Systems - LMS)</a:t>
            </a:r>
            <a:r>
              <a:rPr lang="ar-SA"/>
              <a:t>، في تخطيط وتنفيذ وتقييم البرامج التدريبية بكفاءة</a:t>
            </a:r>
            <a:endParaRPr lang="en-US" b="1" dirty="0">
              <a:solidFill>
                <a:srgbClr val="168489"/>
              </a:solidFill>
              <a:latin typeface="Adobe Arabic" panose="020B0604020202020204" pitchFamily="18" charset="-78"/>
              <a:cs typeface="Adobe Arabic" panose="020B0604020202020204" pitchFamily="18" charset="-78"/>
            </a:endParaRPr>
          </a:p>
        </p:txBody>
      </p:sp>
    </p:spTree>
    <p:extLst>
      <p:ext uri="{BB962C8B-B14F-4D97-AF65-F5344CB8AC3E}">
        <p14:creationId xmlns:p14="http://schemas.microsoft.com/office/powerpoint/2010/main" val="30389476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F1DD09-F75E-E1C9-0DD2-954FFD7E71D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FE2292A-BCCF-6342-E30B-E9E1F69F6E23}"/>
              </a:ext>
            </a:extLst>
          </p:cNvPr>
          <p:cNvSpPr txBox="1"/>
          <p:nvPr/>
        </p:nvSpPr>
        <p:spPr>
          <a:xfrm>
            <a:off x="1915886" y="-120955"/>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نظم إدارة التدريب والتطوير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06E316F-1137-BC8D-AE2C-0E6D18C093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5" name="Group 14">
            <a:extLst>
              <a:ext uri="{FF2B5EF4-FFF2-40B4-BE49-F238E27FC236}">
                <a16:creationId xmlns:a16="http://schemas.microsoft.com/office/drawing/2014/main" id="{DADB86A5-E2E4-24A0-B59D-B11FA3D5FDDA}"/>
              </a:ext>
            </a:extLst>
          </p:cNvPr>
          <p:cNvGrpSpPr/>
          <p:nvPr/>
        </p:nvGrpSpPr>
        <p:grpSpPr>
          <a:xfrm>
            <a:off x="7900011" y="2133598"/>
            <a:ext cx="3479102" cy="3366135"/>
            <a:chOff x="0" y="0"/>
            <a:chExt cx="2674783" cy="2589711"/>
          </a:xfrm>
        </p:grpSpPr>
        <p:sp>
          <p:nvSpPr>
            <p:cNvPr id="16" name="مربع نص 24">
              <a:extLst>
                <a:ext uri="{FF2B5EF4-FFF2-40B4-BE49-F238E27FC236}">
                  <a16:creationId xmlns:a16="http://schemas.microsoft.com/office/drawing/2014/main" id="{FF22FE5D-6AEB-48F0-A3D2-CBD1244BFF60}"/>
                </a:ext>
              </a:extLst>
            </p:cNvPr>
            <p:cNvSpPr txBox="1"/>
            <p:nvPr/>
          </p:nvSpPr>
          <p:spPr>
            <a:xfrm>
              <a:off x="634236" y="844820"/>
              <a:ext cx="1955511" cy="1183257"/>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الاحتياجات التدريبية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Shape">
              <a:extLst>
                <a:ext uri="{FF2B5EF4-FFF2-40B4-BE49-F238E27FC236}">
                  <a16:creationId xmlns:a16="http://schemas.microsoft.com/office/drawing/2014/main" id="{54A5E762-A6C6-EEC9-624D-6AE5F96A0BFF}"/>
                </a:ext>
              </a:extLst>
            </p:cNvPr>
            <p:cNvSpPr/>
            <p:nvPr/>
          </p:nvSpPr>
          <p:spPr>
            <a:xfrm>
              <a:off x="0" y="0"/>
              <a:ext cx="2674783" cy="2589711"/>
            </a:xfrm>
            <a:custGeom>
              <a:avLst/>
              <a:gdLst/>
              <a:ahLst/>
              <a:cxnLst>
                <a:cxn ang="0">
                  <a:pos x="wd2" y="hd2"/>
                </a:cxn>
                <a:cxn ang="5400000">
                  <a:pos x="wd2" y="hd2"/>
                </a:cxn>
                <a:cxn ang="10800000">
                  <a:pos x="wd2" y="hd2"/>
                </a:cxn>
                <a:cxn ang="16200000">
                  <a:pos x="wd2" y="hd2"/>
                </a:cxn>
              </a:cxnLst>
              <a:rect l="0" t="0" r="r" b="b"/>
              <a:pathLst>
                <a:path w="21600" h="21486" extrusionOk="0">
                  <a:moveTo>
                    <a:pt x="12203" y="21486"/>
                  </a:moveTo>
                  <a:cubicBezTo>
                    <a:pt x="11761" y="21486"/>
                    <a:pt x="11338" y="21368"/>
                    <a:pt x="10954" y="21150"/>
                  </a:cubicBezTo>
                  <a:lnTo>
                    <a:pt x="4401" y="17320"/>
                  </a:lnTo>
                  <a:cubicBezTo>
                    <a:pt x="4362" y="17300"/>
                    <a:pt x="4324" y="17241"/>
                    <a:pt x="4324" y="17202"/>
                  </a:cubicBezTo>
                  <a:lnTo>
                    <a:pt x="4324" y="5493"/>
                  </a:lnTo>
                  <a:cubicBezTo>
                    <a:pt x="4324" y="5474"/>
                    <a:pt x="4324" y="5474"/>
                    <a:pt x="4305" y="5474"/>
                  </a:cubicBezTo>
                  <a:cubicBezTo>
                    <a:pt x="4305" y="5474"/>
                    <a:pt x="4285" y="5454"/>
                    <a:pt x="4285" y="5454"/>
                  </a:cubicBezTo>
                  <a:lnTo>
                    <a:pt x="2056" y="5454"/>
                  </a:lnTo>
                  <a:cubicBezTo>
                    <a:pt x="1999" y="5454"/>
                    <a:pt x="1941" y="5474"/>
                    <a:pt x="1883" y="5493"/>
                  </a:cubicBezTo>
                  <a:lnTo>
                    <a:pt x="327" y="6184"/>
                  </a:lnTo>
                  <a:cubicBezTo>
                    <a:pt x="288" y="6204"/>
                    <a:pt x="269" y="6224"/>
                    <a:pt x="269" y="6263"/>
                  </a:cubicBezTo>
                  <a:lnTo>
                    <a:pt x="307" y="7902"/>
                  </a:lnTo>
                  <a:cubicBezTo>
                    <a:pt x="307" y="7902"/>
                    <a:pt x="307" y="7922"/>
                    <a:pt x="307" y="7922"/>
                  </a:cubicBezTo>
                  <a:lnTo>
                    <a:pt x="327" y="7922"/>
                  </a:lnTo>
                  <a:lnTo>
                    <a:pt x="1806" y="7566"/>
                  </a:lnTo>
                  <a:cubicBezTo>
                    <a:pt x="1883" y="7547"/>
                    <a:pt x="1960" y="7566"/>
                    <a:pt x="2018" y="7626"/>
                  </a:cubicBezTo>
                  <a:cubicBezTo>
                    <a:pt x="2075" y="7685"/>
                    <a:pt x="2095" y="7744"/>
                    <a:pt x="2095" y="7784"/>
                  </a:cubicBezTo>
                  <a:lnTo>
                    <a:pt x="2095" y="16056"/>
                  </a:lnTo>
                  <a:cubicBezTo>
                    <a:pt x="2095" y="16135"/>
                    <a:pt x="2037" y="16195"/>
                    <a:pt x="1960" y="16195"/>
                  </a:cubicBezTo>
                  <a:cubicBezTo>
                    <a:pt x="1883" y="16195"/>
                    <a:pt x="1826" y="16135"/>
                    <a:pt x="1826" y="16056"/>
                  </a:cubicBezTo>
                  <a:lnTo>
                    <a:pt x="1826" y="7863"/>
                  </a:lnTo>
                  <a:lnTo>
                    <a:pt x="365" y="8218"/>
                  </a:lnTo>
                  <a:cubicBezTo>
                    <a:pt x="346" y="8218"/>
                    <a:pt x="346" y="8218"/>
                    <a:pt x="327" y="8218"/>
                  </a:cubicBezTo>
                  <a:cubicBezTo>
                    <a:pt x="192" y="8218"/>
                    <a:pt x="38" y="8139"/>
                    <a:pt x="38" y="7902"/>
                  </a:cubicBezTo>
                  <a:lnTo>
                    <a:pt x="0" y="6263"/>
                  </a:lnTo>
                  <a:cubicBezTo>
                    <a:pt x="0" y="6105"/>
                    <a:pt x="77" y="5967"/>
                    <a:pt x="231" y="5908"/>
                  </a:cubicBezTo>
                  <a:lnTo>
                    <a:pt x="1806" y="5197"/>
                  </a:lnTo>
                  <a:cubicBezTo>
                    <a:pt x="1902" y="5158"/>
                    <a:pt x="1999" y="5138"/>
                    <a:pt x="2095" y="5138"/>
                  </a:cubicBezTo>
                  <a:lnTo>
                    <a:pt x="4324" y="5138"/>
                  </a:lnTo>
                  <a:cubicBezTo>
                    <a:pt x="4420" y="5138"/>
                    <a:pt x="4497" y="5177"/>
                    <a:pt x="4554" y="5237"/>
                  </a:cubicBezTo>
                  <a:cubicBezTo>
                    <a:pt x="4612" y="5296"/>
                    <a:pt x="4651" y="5375"/>
                    <a:pt x="4651" y="5474"/>
                  </a:cubicBezTo>
                  <a:lnTo>
                    <a:pt x="4651" y="17083"/>
                  </a:lnTo>
                  <a:lnTo>
                    <a:pt x="11107" y="20894"/>
                  </a:lnTo>
                  <a:cubicBezTo>
                    <a:pt x="11799" y="21308"/>
                    <a:pt x="12645" y="21308"/>
                    <a:pt x="13337" y="20894"/>
                  </a:cubicBezTo>
                  <a:lnTo>
                    <a:pt x="20216" y="16807"/>
                  </a:lnTo>
                  <a:cubicBezTo>
                    <a:pt x="20908" y="16392"/>
                    <a:pt x="21331" y="15642"/>
                    <a:pt x="21331" y="14832"/>
                  </a:cubicBezTo>
                  <a:lnTo>
                    <a:pt x="21331" y="6658"/>
                  </a:lnTo>
                  <a:cubicBezTo>
                    <a:pt x="21331" y="5849"/>
                    <a:pt x="20908" y="5079"/>
                    <a:pt x="20216" y="4684"/>
                  </a:cubicBezTo>
                  <a:lnTo>
                    <a:pt x="13337" y="597"/>
                  </a:lnTo>
                  <a:cubicBezTo>
                    <a:pt x="12645" y="182"/>
                    <a:pt x="11799" y="182"/>
                    <a:pt x="11107" y="597"/>
                  </a:cubicBezTo>
                  <a:lnTo>
                    <a:pt x="5035" y="3953"/>
                  </a:lnTo>
                  <a:cubicBezTo>
                    <a:pt x="4958" y="3993"/>
                    <a:pt x="4881" y="3973"/>
                    <a:pt x="4843" y="3894"/>
                  </a:cubicBezTo>
                  <a:cubicBezTo>
                    <a:pt x="4804" y="3815"/>
                    <a:pt x="4823" y="3736"/>
                    <a:pt x="4900" y="3697"/>
                  </a:cubicBezTo>
                  <a:lnTo>
                    <a:pt x="10973" y="340"/>
                  </a:lnTo>
                  <a:cubicBezTo>
                    <a:pt x="11742" y="-114"/>
                    <a:pt x="12702" y="-114"/>
                    <a:pt x="13471" y="340"/>
                  </a:cubicBezTo>
                  <a:lnTo>
                    <a:pt x="20351" y="4427"/>
                  </a:lnTo>
                  <a:cubicBezTo>
                    <a:pt x="21120" y="4881"/>
                    <a:pt x="21600" y="5750"/>
                    <a:pt x="21600" y="6658"/>
                  </a:cubicBezTo>
                  <a:lnTo>
                    <a:pt x="21600" y="14832"/>
                  </a:lnTo>
                  <a:cubicBezTo>
                    <a:pt x="21600" y="15740"/>
                    <a:pt x="21120" y="16609"/>
                    <a:pt x="20351" y="17063"/>
                  </a:cubicBezTo>
                  <a:lnTo>
                    <a:pt x="13471" y="21150"/>
                  </a:lnTo>
                  <a:cubicBezTo>
                    <a:pt x="13087" y="21368"/>
                    <a:pt x="12645" y="21486"/>
                    <a:pt x="12203" y="21486"/>
                  </a:cubicBezTo>
                  <a:close/>
                  <a:moveTo>
                    <a:pt x="1922" y="7843"/>
                  </a:moveTo>
                  <a:cubicBezTo>
                    <a:pt x="1922" y="7843"/>
                    <a:pt x="1922" y="7843"/>
                    <a:pt x="1922" y="7843"/>
                  </a:cubicBezTo>
                  <a:cubicBezTo>
                    <a:pt x="1922" y="7843"/>
                    <a:pt x="1922" y="7843"/>
                    <a:pt x="1922" y="7843"/>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sp>
        <p:nvSpPr>
          <p:cNvPr id="24" name="TextBox 23">
            <a:extLst>
              <a:ext uri="{FF2B5EF4-FFF2-40B4-BE49-F238E27FC236}">
                <a16:creationId xmlns:a16="http://schemas.microsoft.com/office/drawing/2014/main" id="{01DA1BA7-630B-0732-AA4F-0E70A04C2913}"/>
              </a:ext>
            </a:extLst>
          </p:cNvPr>
          <p:cNvSpPr txBox="1"/>
          <p:nvPr/>
        </p:nvSpPr>
        <p:spPr>
          <a:xfrm>
            <a:off x="1173076" y="3231704"/>
            <a:ext cx="5843587"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تبدأ عملية التدريب بتحديد دقيق للاحتياجات التدريبية، وهي الفجوة بين المهارات الحالية والمهارات المطلوبة</a:t>
            </a:r>
            <a:endParaRPr lang="en-US" b="1" dirty="0">
              <a:solidFill>
                <a:srgbClr val="168489"/>
              </a:solidFill>
              <a:latin typeface="Adobe Arabic" panose="020B0604020202020204" pitchFamily="18" charset="-78"/>
              <a:cs typeface="Adobe Arabic" panose="020B0604020202020204" pitchFamily="18" charset="-78"/>
            </a:endParaRPr>
          </a:p>
        </p:txBody>
      </p:sp>
    </p:spTree>
    <p:extLst>
      <p:ext uri="{BB962C8B-B14F-4D97-AF65-F5344CB8AC3E}">
        <p14:creationId xmlns:p14="http://schemas.microsoft.com/office/powerpoint/2010/main" val="26335026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down)">
                                      <p:cBhvr>
                                        <p:cTn id="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29136D-B99E-DAFD-679F-BCEE8343E07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8A76896-81AF-573C-2B2E-42C78D3756D1}"/>
              </a:ext>
            </a:extLst>
          </p:cNvPr>
          <p:cNvSpPr txBox="1"/>
          <p:nvPr/>
        </p:nvSpPr>
        <p:spPr>
          <a:xfrm>
            <a:off x="1915886" y="-120955"/>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نظم إدارة التدريب والتطوير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F8E855F-2A90-BE65-513C-EDEE591C9D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4" name="Group 13">
            <a:extLst>
              <a:ext uri="{FF2B5EF4-FFF2-40B4-BE49-F238E27FC236}">
                <a16:creationId xmlns:a16="http://schemas.microsoft.com/office/drawing/2014/main" id="{4E170D9C-D0F6-5127-F274-9F6F5FE90F5B}"/>
              </a:ext>
            </a:extLst>
          </p:cNvPr>
          <p:cNvGrpSpPr/>
          <p:nvPr/>
        </p:nvGrpSpPr>
        <p:grpSpPr>
          <a:xfrm>
            <a:off x="7739047" y="2088327"/>
            <a:ext cx="3640066" cy="3353769"/>
            <a:chOff x="1891724" y="14611"/>
            <a:chExt cx="2798535" cy="2580195"/>
          </a:xfrm>
        </p:grpSpPr>
        <p:sp>
          <p:nvSpPr>
            <p:cNvPr id="18" name="مربع نص 24">
              <a:extLst>
                <a:ext uri="{FF2B5EF4-FFF2-40B4-BE49-F238E27FC236}">
                  <a16:creationId xmlns:a16="http://schemas.microsoft.com/office/drawing/2014/main" id="{8678944E-4E97-0F22-419C-D406D245E6BD}"/>
                </a:ext>
              </a:extLst>
            </p:cNvPr>
            <p:cNvSpPr txBox="1"/>
            <p:nvPr/>
          </p:nvSpPr>
          <p:spPr>
            <a:xfrm>
              <a:off x="2718207" y="778489"/>
              <a:ext cx="1825888" cy="1444264"/>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مصادر تحديد الاحتياجات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Shape">
              <a:extLst>
                <a:ext uri="{FF2B5EF4-FFF2-40B4-BE49-F238E27FC236}">
                  <a16:creationId xmlns:a16="http://schemas.microsoft.com/office/drawing/2014/main" id="{673696C4-28AF-FA16-D8F1-461F9A137072}"/>
                </a:ext>
              </a:extLst>
            </p:cNvPr>
            <p:cNvSpPr/>
            <p:nvPr/>
          </p:nvSpPr>
          <p:spPr>
            <a:xfrm>
              <a:off x="1891724" y="14611"/>
              <a:ext cx="2798535" cy="2580195"/>
            </a:xfrm>
            <a:custGeom>
              <a:avLst/>
              <a:gdLst/>
              <a:ahLst/>
              <a:cxnLst>
                <a:cxn ang="0">
                  <a:pos x="wd2" y="hd2"/>
                </a:cxn>
                <a:cxn ang="5400000">
                  <a:pos x="wd2" y="hd2"/>
                </a:cxn>
                <a:cxn ang="10800000">
                  <a:pos x="wd2" y="hd2"/>
                </a:cxn>
                <a:cxn ang="16200000">
                  <a:pos x="wd2" y="hd2"/>
                </a:cxn>
              </a:cxnLst>
              <a:rect l="0" t="0" r="r" b="b"/>
              <a:pathLst>
                <a:path w="21600" h="21486" extrusionOk="0">
                  <a:moveTo>
                    <a:pt x="12600" y="21486"/>
                  </a:moveTo>
                  <a:cubicBezTo>
                    <a:pt x="12178" y="21486"/>
                    <a:pt x="11773" y="21367"/>
                    <a:pt x="11406" y="21149"/>
                  </a:cubicBezTo>
                  <a:lnTo>
                    <a:pt x="3729" y="16373"/>
                  </a:lnTo>
                  <a:lnTo>
                    <a:pt x="386" y="16373"/>
                  </a:lnTo>
                  <a:cubicBezTo>
                    <a:pt x="294" y="16373"/>
                    <a:pt x="220" y="16334"/>
                    <a:pt x="165" y="16274"/>
                  </a:cubicBezTo>
                  <a:cubicBezTo>
                    <a:pt x="110" y="16215"/>
                    <a:pt x="73" y="16136"/>
                    <a:pt x="73" y="16036"/>
                  </a:cubicBezTo>
                  <a:lnTo>
                    <a:pt x="73" y="14293"/>
                  </a:lnTo>
                  <a:cubicBezTo>
                    <a:pt x="73" y="14154"/>
                    <a:pt x="110" y="14035"/>
                    <a:pt x="202" y="13956"/>
                  </a:cubicBezTo>
                  <a:cubicBezTo>
                    <a:pt x="790" y="13381"/>
                    <a:pt x="1561" y="12529"/>
                    <a:pt x="2516" y="11439"/>
                  </a:cubicBezTo>
                  <a:lnTo>
                    <a:pt x="3398" y="10448"/>
                  </a:lnTo>
                  <a:cubicBezTo>
                    <a:pt x="4463" y="9259"/>
                    <a:pt x="4684" y="8685"/>
                    <a:pt x="4684" y="8407"/>
                  </a:cubicBezTo>
                  <a:cubicBezTo>
                    <a:pt x="4684" y="8149"/>
                    <a:pt x="4592" y="7932"/>
                    <a:pt x="4408" y="7773"/>
                  </a:cubicBezTo>
                  <a:cubicBezTo>
                    <a:pt x="4225" y="7595"/>
                    <a:pt x="3986" y="7515"/>
                    <a:pt x="3692" y="7515"/>
                  </a:cubicBezTo>
                  <a:cubicBezTo>
                    <a:pt x="3398" y="7515"/>
                    <a:pt x="3159" y="7595"/>
                    <a:pt x="2976" y="7773"/>
                  </a:cubicBezTo>
                  <a:cubicBezTo>
                    <a:pt x="2792" y="7951"/>
                    <a:pt x="2718" y="8169"/>
                    <a:pt x="2718" y="8447"/>
                  </a:cubicBezTo>
                  <a:lnTo>
                    <a:pt x="2718" y="8823"/>
                  </a:lnTo>
                  <a:cubicBezTo>
                    <a:pt x="2718" y="8922"/>
                    <a:pt x="2682" y="9002"/>
                    <a:pt x="2627" y="9061"/>
                  </a:cubicBezTo>
                  <a:cubicBezTo>
                    <a:pt x="2571" y="9120"/>
                    <a:pt x="2498" y="9160"/>
                    <a:pt x="2406" y="9160"/>
                  </a:cubicBezTo>
                  <a:lnTo>
                    <a:pt x="312" y="9160"/>
                  </a:lnTo>
                  <a:cubicBezTo>
                    <a:pt x="220" y="9160"/>
                    <a:pt x="147" y="9120"/>
                    <a:pt x="92" y="9061"/>
                  </a:cubicBezTo>
                  <a:cubicBezTo>
                    <a:pt x="37" y="9002"/>
                    <a:pt x="0" y="8922"/>
                    <a:pt x="0" y="8823"/>
                  </a:cubicBezTo>
                  <a:lnTo>
                    <a:pt x="0" y="8031"/>
                  </a:lnTo>
                  <a:cubicBezTo>
                    <a:pt x="37" y="7416"/>
                    <a:pt x="239" y="6861"/>
                    <a:pt x="569" y="6406"/>
                  </a:cubicBezTo>
                  <a:cubicBezTo>
                    <a:pt x="900" y="5950"/>
                    <a:pt x="1341" y="5593"/>
                    <a:pt x="1892" y="5355"/>
                  </a:cubicBezTo>
                  <a:cubicBezTo>
                    <a:pt x="2424" y="5118"/>
                    <a:pt x="3031" y="4999"/>
                    <a:pt x="3692" y="4999"/>
                  </a:cubicBezTo>
                  <a:cubicBezTo>
                    <a:pt x="4427" y="4999"/>
                    <a:pt x="5088" y="5157"/>
                    <a:pt x="5639" y="5454"/>
                  </a:cubicBezTo>
                  <a:cubicBezTo>
                    <a:pt x="6190" y="5752"/>
                    <a:pt x="6631" y="6168"/>
                    <a:pt x="6924" y="6683"/>
                  </a:cubicBezTo>
                  <a:cubicBezTo>
                    <a:pt x="7218" y="7198"/>
                    <a:pt x="7365" y="7773"/>
                    <a:pt x="7365" y="8387"/>
                  </a:cubicBezTo>
                  <a:cubicBezTo>
                    <a:pt x="7365" y="8843"/>
                    <a:pt x="7255" y="9299"/>
                    <a:pt x="7053" y="9755"/>
                  </a:cubicBezTo>
                  <a:cubicBezTo>
                    <a:pt x="6851" y="10210"/>
                    <a:pt x="6557" y="10686"/>
                    <a:pt x="6153" y="11181"/>
                  </a:cubicBezTo>
                  <a:cubicBezTo>
                    <a:pt x="5878" y="11538"/>
                    <a:pt x="5565" y="11915"/>
                    <a:pt x="5235" y="12271"/>
                  </a:cubicBezTo>
                  <a:cubicBezTo>
                    <a:pt x="4904" y="12628"/>
                    <a:pt x="4427" y="13123"/>
                    <a:pt x="3820" y="13758"/>
                  </a:cubicBezTo>
                  <a:lnTo>
                    <a:pt x="3692" y="13896"/>
                  </a:lnTo>
                  <a:lnTo>
                    <a:pt x="7200" y="13896"/>
                  </a:lnTo>
                  <a:cubicBezTo>
                    <a:pt x="7273" y="13896"/>
                    <a:pt x="7329" y="13956"/>
                    <a:pt x="7329" y="14035"/>
                  </a:cubicBezTo>
                  <a:cubicBezTo>
                    <a:pt x="7329" y="14114"/>
                    <a:pt x="7273" y="14174"/>
                    <a:pt x="7200" y="14174"/>
                  </a:cubicBezTo>
                  <a:lnTo>
                    <a:pt x="3490" y="14174"/>
                  </a:lnTo>
                  <a:cubicBezTo>
                    <a:pt x="3416" y="14174"/>
                    <a:pt x="3343" y="14134"/>
                    <a:pt x="3306" y="14055"/>
                  </a:cubicBezTo>
                  <a:cubicBezTo>
                    <a:pt x="3269" y="13976"/>
                    <a:pt x="3288" y="13896"/>
                    <a:pt x="3343" y="13817"/>
                  </a:cubicBezTo>
                  <a:lnTo>
                    <a:pt x="3637" y="13520"/>
                  </a:lnTo>
                  <a:cubicBezTo>
                    <a:pt x="4243" y="12886"/>
                    <a:pt x="4702" y="12410"/>
                    <a:pt x="5051" y="12053"/>
                  </a:cubicBezTo>
                  <a:cubicBezTo>
                    <a:pt x="5382" y="11697"/>
                    <a:pt x="5694" y="11340"/>
                    <a:pt x="5951" y="10983"/>
                  </a:cubicBezTo>
                  <a:cubicBezTo>
                    <a:pt x="6337" y="10508"/>
                    <a:pt x="6612" y="10052"/>
                    <a:pt x="6814" y="9616"/>
                  </a:cubicBezTo>
                  <a:cubicBezTo>
                    <a:pt x="6998" y="9200"/>
                    <a:pt x="7090" y="8784"/>
                    <a:pt x="7090" y="8387"/>
                  </a:cubicBezTo>
                  <a:cubicBezTo>
                    <a:pt x="7090" y="7832"/>
                    <a:pt x="6961" y="7297"/>
                    <a:pt x="6686" y="6842"/>
                  </a:cubicBezTo>
                  <a:cubicBezTo>
                    <a:pt x="6410" y="6386"/>
                    <a:pt x="6025" y="6009"/>
                    <a:pt x="5510" y="5732"/>
                  </a:cubicBezTo>
                  <a:cubicBezTo>
                    <a:pt x="4996" y="5454"/>
                    <a:pt x="4390" y="5316"/>
                    <a:pt x="3692" y="5316"/>
                  </a:cubicBezTo>
                  <a:cubicBezTo>
                    <a:pt x="3067" y="5316"/>
                    <a:pt x="2498" y="5435"/>
                    <a:pt x="2002" y="5653"/>
                  </a:cubicBezTo>
                  <a:cubicBezTo>
                    <a:pt x="1506" y="5871"/>
                    <a:pt x="1102" y="6207"/>
                    <a:pt x="790" y="6624"/>
                  </a:cubicBezTo>
                  <a:cubicBezTo>
                    <a:pt x="496" y="7040"/>
                    <a:pt x="312" y="7535"/>
                    <a:pt x="276" y="8070"/>
                  </a:cubicBezTo>
                  <a:lnTo>
                    <a:pt x="276" y="8843"/>
                  </a:lnTo>
                  <a:cubicBezTo>
                    <a:pt x="276" y="8863"/>
                    <a:pt x="276" y="8863"/>
                    <a:pt x="294" y="8863"/>
                  </a:cubicBezTo>
                  <a:cubicBezTo>
                    <a:pt x="294" y="8863"/>
                    <a:pt x="312" y="8883"/>
                    <a:pt x="312" y="8883"/>
                  </a:cubicBezTo>
                  <a:lnTo>
                    <a:pt x="2406" y="8883"/>
                  </a:lnTo>
                  <a:cubicBezTo>
                    <a:pt x="2425" y="8883"/>
                    <a:pt x="2425" y="8883"/>
                    <a:pt x="2425" y="8863"/>
                  </a:cubicBezTo>
                  <a:cubicBezTo>
                    <a:pt x="2425" y="8863"/>
                    <a:pt x="2443" y="8843"/>
                    <a:pt x="2443" y="8843"/>
                  </a:cubicBezTo>
                  <a:lnTo>
                    <a:pt x="2443" y="8467"/>
                  </a:lnTo>
                  <a:cubicBezTo>
                    <a:pt x="2443" y="8110"/>
                    <a:pt x="2553" y="7793"/>
                    <a:pt x="2792" y="7575"/>
                  </a:cubicBezTo>
                  <a:cubicBezTo>
                    <a:pt x="3012" y="7357"/>
                    <a:pt x="3325" y="7238"/>
                    <a:pt x="3692" y="7238"/>
                  </a:cubicBezTo>
                  <a:cubicBezTo>
                    <a:pt x="4059" y="7238"/>
                    <a:pt x="4353" y="7357"/>
                    <a:pt x="4592" y="7575"/>
                  </a:cubicBezTo>
                  <a:cubicBezTo>
                    <a:pt x="4831" y="7793"/>
                    <a:pt x="4959" y="8090"/>
                    <a:pt x="4959" y="8447"/>
                  </a:cubicBezTo>
                  <a:cubicBezTo>
                    <a:pt x="4959" y="8942"/>
                    <a:pt x="4518" y="9675"/>
                    <a:pt x="3600" y="10706"/>
                  </a:cubicBezTo>
                  <a:lnTo>
                    <a:pt x="2737" y="11697"/>
                  </a:lnTo>
                  <a:cubicBezTo>
                    <a:pt x="1782" y="12787"/>
                    <a:pt x="992" y="13639"/>
                    <a:pt x="422" y="14233"/>
                  </a:cubicBezTo>
                  <a:cubicBezTo>
                    <a:pt x="386" y="14273"/>
                    <a:pt x="386" y="14312"/>
                    <a:pt x="386" y="14352"/>
                  </a:cubicBezTo>
                  <a:lnTo>
                    <a:pt x="386" y="16096"/>
                  </a:lnTo>
                  <a:cubicBezTo>
                    <a:pt x="386" y="16116"/>
                    <a:pt x="386" y="16116"/>
                    <a:pt x="404" y="16116"/>
                  </a:cubicBezTo>
                  <a:cubicBezTo>
                    <a:pt x="404" y="16116"/>
                    <a:pt x="422" y="16136"/>
                    <a:pt x="422" y="16136"/>
                  </a:cubicBezTo>
                  <a:lnTo>
                    <a:pt x="3802" y="16136"/>
                  </a:lnTo>
                  <a:lnTo>
                    <a:pt x="3802" y="16136"/>
                  </a:lnTo>
                  <a:cubicBezTo>
                    <a:pt x="3820" y="16136"/>
                    <a:pt x="3857" y="16136"/>
                    <a:pt x="3876" y="16155"/>
                  </a:cubicBezTo>
                  <a:lnTo>
                    <a:pt x="11590" y="20951"/>
                  </a:lnTo>
                  <a:cubicBezTo>
                    <a:pt x="12251" y="21367"/>
                    <a:pt x="13059" y="21367"/>
                    <a:pt x="13720" y="20951"/>
                  </a:cubicBezTo>
                  <a:lnTo>
                    <a:pt x="20296" y="16849"/>
                  </a:lnTo>
                  <a:cubicBezTo>
                    <a:pt x="20957" y="16433"/>
                    <a:pt x="21361" y="15680"/>
                    <a:pt x="21361" y="14867"/>
                  </a:cubicBezTo>
                  <a:lnTo>
                    <a:pt x="21361" y="6663"/>
                  </a:lnTo>
                  <a:cubicBezTo>
                    <a:pt x="21361" y="5851"/>
                    <a:pt x="20957" y="5078"/>
                    <a:pt x="20296" y="4682"/>
                  </a:cubicBezTo>
                  <a:lnTo>
                    <a:pt x="13720" y="580"/>
                  </a:lnTo>
                  <a:cubicBezTo>
                    <a:pt x="13078" y="183"/>
                    <a:pt x="12269" y="163"/>
                    <a:pt x="11608" y="580"/>
                  </a:cubicBezTo>
                  <a:cubicBezTo>
                    <a:pt x="11608" y="580"/>
                    <a:pt x="11590" y="580"/>
                    <a:pt x="11590" y="599"/>
                  </a:cubicBezTo>
                  <a:lnTo>
                    <a:pt x="5786" y="3968"/>
                  </a:lnTo>
                  <a:cubicBezTo>
                    <a:pt x="5712" y="4008"/>
                    <a:pt x="5639" y="3988"/>
                    <a:pt x="5602" y="3909"/>
                  </a:cubicBezTo>
                  <a:cubicBezTo>
                    <a:pt x="5565" y="3829"/>
                    <a:pt x="5584" y="3750"/>
                    <a:pt x="5657" y="3711"/>
                  </a:cubicBezTo>
                  <a:lnTo>
                    <a:pt x="11443" y="342"/>
                  </a:lnTo>
                  <a:cubicBezTo>
                    <a:pt x="11443" y="342"/>
                    <a:pt x="11443" y="342"/>
                    <a:pt x="11443" y="342"/>
                  </a:cubicBezTo>
                  <a:cubicBezTo>
                    <a:pt x="12178" y="-114"/>
                    <a:pt x="13096" y="-114"/>
                    <a:pt x="13831" y="342"/>
                  </a:cubicBezTo>
                  <a:lnTo>
                    <a:pt x="20406" y="4444"/>
                  </a:lnTo>
                  <a:cubicBezTo>
                    <a:pt x="21141" y="4900"/>
                    <a:pt x="21600" y="5772"/>
                    <a:pt x="21600" y="6683"/>
                  </a:cubicBezTo>
                  <a:lnTo>
                    <a:pt x="21600" y="14887"/>
                  </a:lnTo>
                  <a:cubicBezTo>
                    <a:pt x="21600" y="15799"/>
                    <a:pt x="21141" y="16671"/>
                    <a:pt x="20406" y="17126"/>
                  </a:cubicBezTo>
                  <a:lnTo>
                    <a:pt x="13831" y="21228"/>
                  </a:lnTo>
                  <a:cubicBezTo>
                    <a:pt x="13427" y="21367"/>
                    <a:pt x="13004" y="21486"/>
                    <a:pt x="12600" y="21486"/>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sp>
        <p:nvSpPr>
          <p:cNvPr id="2" name="TextBox 1">
            <a:extLst>
              <a:ext uri="{FF2B5EF4-FFF2-40B4-BE49-F238E27FC236}">
                <a16:creationId xmlns:a16="http://schemas.microsoft.com/office/drawing/2014/main" id="{BCB9C951-DAE0-297F-6B1D-30EDCD7A0621}"/>
              </a:ext>
            </a:extLst>
          </p:cNvPr>
          <p:cNvSpPr txBox="1"/>
          <p:nvPr/>
        </p:nvSpPr>
        <p:spPr>
          <a:xfrm>
            <a:off x="812887" y="798268"/>
            <a:ext cx="6364661" cy="1441933"/>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نتائج تقييم الأداء</a:t>
            </a:r>
            <a:r>
              <a:rPr lang="en-US" dirty="0">
                <a:solidFill>
                  <a:srgbClr val="168489"/>
                </a:solidFill>
              </a:rPr>
              <a:t>: </a:t>
            </a:r>
            <a:r>
              <a:rPr lang="ar-SA" dirty="0"/>
              <a:t>يكشف التقييم عن نقاط الضعف التي تحتاج تطويراً. يُحلّل النظام تقييمات جميع الموظفين لتحديد الأنماط المشتركة في الاحتياجات التدريبية</a:t>
            </a:r>
            <a:endParaRPr lang="en-US" dirty="0"/>
          </a:p>
        </p:txBody>
      </p:sp>
      <p:sp>
        <p:nvSpPr>
          <p:cNvPr id="3" name="TextBox 2">
            <a:extLst>
              <a:ext uri="{FF2B5EF4-FFF2-40B4-BE49-F238E27FC236}">
                <a16:creationId xmlns:a16="http://schemas.microsoft.com/office/drawing/2014/main" id="{A9BA171B-5DC6-DA5F-777D-13F7C140A719}"/>
              </a:ext>
            </a:extLst>
          </p:cNvPr>
          <p:cNvSpPr txBox="1"/>
          <p:nvPr/>
        </p:nvSpPr>
        <p:spPr>
          <a:xfrm>
            <a:off x="812887" y="2142036"/>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التحليل الوظيفيّ</a:t>
            </a:r>
            <a:r>
              <a:rPr lang="en-US" dirty="0">
                <a:solidFill>
                  <a:srgbClr val="168489"/>
                </a:solidFill>
              </a:rPr>
              <a:t>:</a:t>
            </a:r>
            <a:r>
              <a:rPr lang="en-US" dirty="0"/>
              <a:t> </a:t>
            </a:r>
            <a:r>
              <a:rPr lang="ar-SA" dirty="0"/>
              <a:t>مقارنة المهارات الحالية للموظف بالمهارات المطلوبة للوظيفة الحالية أو المستقبلية</a:t>
            </a:r>
            <a:endParaRPr lang="en-US" dirty="0"/>
          </a:p>
        </p:txBody>
      </p:sp>
      <p:sp>
        <p:nvSpPr>
          <p:cNvPr id="4" name="TextBox 3">
            <a:extLst>
              <a:ext uri="{FF2B5EF4-FFF2-40B4-BE49-F238E27FC236}">
                <a16:creationId xmlns:a16="http://schemas.microsoft.com/office/drawing/2014/main" id="{16752A27-1B5C-5953-D8A7-949683068982}"/>
              </a:ext>
            </a:extLst>
          </p:cNvPr>
          <p:cNvSpPr txBox="1"/>
          <p:nvPr/>
        </p:nvSpPr>
        <p:spPr>
          <a:xfrm>
            <a:off x="812887" y="3024781"/>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الاستبيانات والمقابلات</a:t>
            </a:r>
            <a:r>
              <a:rPr lang="en-US" dirty="0">
                <a:solidFill>
                  <a:srgbClr val="168489"/>
                </a:solidFill>
              </a:rPr>
              <a:t>: </a:t>
            </a:r>
            <a:r>
              <a:rPr lang="ar-SA" dirty="0"/>
              <a:t>سؤال الموظفين والمديرين مباشرة عن احتياجاتهم التدريبية</a:t>
            </a:r>
            <a:endParaRPr lang="en-US" dirty="0"/>
          </a:p>
        </p:txBody>
      </p:sp>
      <p:sp>
        <p:nvSpPr>
          <p:cNvPr id="7" name="TextBox 6">
            <a:extLst>
              <a:ext uri="{FF2B5EF4-FFF2-40B4-BE49-F238E27FC236}">
                <a16:creationId xmlns:a16="http://schemas.microsoft.com/office/drawing/2014/main" id="{B1E0755B-EF4B-7763-0CAF-21B259AA3E92}"/>
              </a:ext>
            </a:extLst>
          </p:cNvPr>
          <p:cNvSpPr txBox="1"/>
          <p:nvPr/>
        </p:nvSpPr>
        <p:spPr>
          <a:xfrm>
            <a:off x="812887" y="3907526"/>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التغييرات التنظيمية</a:t>
            </a:r>
            <a:r>
              <a:rPr lang="en-US" dirty="0">
                <a:solidFill>
                  <a:srgbClr val="168489"/>
                </a:solidFill>
              </a:rPr>
              <a:t>: </a:t>
            </a:r>
            <a:r>
              <a:rPr lang="ar-SA" dirty="0"/>
              <a:t>إدخال تقنيات جديدة، منتجات، أو عمليات تتطلّب تدريباً</a:t>
            </a:r>
            <a:endParaRPr lang="en-US" dirty="0"/>
          </a:p>
        </p:txBody>
      </p:sp>
      <p:sp>
        <p:nvSpPr>
          <p:cNvPr id="10" name="TextBox 9">
            <a:extLst>
              <a:ext uri="{FF2B5EF4-FFF2-40B4-BE49-F238E27FC236}">
                <a16:creationId xmlns:a16="http://schemas.microsoft.com/office/drawing/2014/main" id="{862EC4F1-915E-6191-6812-3415153D94A0}"/>
              </a:ext>
            </a:extLst>
          </p:cNvPr>
          <p:cNvSpPr txBox="1"/>
          <p:nvPr/>
        </p:nvSpPr>
        <p:spPr>
          <a:xfrm>
            <a:off x="578085" y="4790271"/>
            <a:ext cx="6599464"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الخطط الاستراتيجية</a:t>
            </a:r>
            <a:r>
              <a:rPr lang="en-US" dirty="0">
                <a:solidFill>
                  <a:srgbClr val="168489"/>
                </a:solidFill>
              </a:rPr>
              <a:t>:</a:t>
            </a:r>
            <a:r>
              <a:rPr lang="en-US" dirty="0"/>
              <a:t> </a:t>
            </a:r>
            <a:r>
              <a:rPr lang="ar-SA" dirty="0"/>
              <a:t>احتياجات مستقبلية بناءً على التوجّهات الاستراتيجية للمنظّمة</a:t>
            </a:r>
            <a:endParaRPr lang="en-US" dirty="0"/>
          </a:p>
        </p:txBody>
      </p:sp>
      <p:sp>
        <p:nvSpPr>
          <p:cNvPr id="24" name="TextBox 23">
            <a:extLst>
              <a:ext uri="{FF2B5EF4-FFF2-40B4-BE49-F238E27FC236}">
                <a16:creationId xmlns:a16="http://schemas.microsoft.com/office/drawing/2014/main" id="{7EA1CD7A-0AD8-FC1C-89C5-06F7B8E4F1D4}"/>
              </a:ext>
            </a:extLst>
          </p:cNvPr>
          <p:cNvSpPr txBox="1"/>
          <p:nvPr/>
        </p:nvSpPr>
        <p:spPr>
          <a:xfrm>
            <a:off x="812887" y="5673014"/>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المعايير الصناعية</a:t>
            </a:r>
            <a:r>
              <a:rPr lang="en-US" dirty="0">
                <a:solidFill>
                  <a:srgbClr val="168489"/>
                </a:solidFill>
              </a:rPr>
              <a:t>: </a:t>
            </a:r>
            <a:r>
              <a:rPr lang="ar-SA" dirty="0"/>
              <a:t>متطلّبات قانونية أو صناعية للتدريب (مثل السلامة والصحّة المهنية)</a:t>
            </a:r>
            <a:endParaRPr lang="en-US" dirty="0"/>
          </a:p>
        </p:txBody>
      </p:sp>
      <p:pic>
        <p:nvPicPr>
          <p:cNvPr id="25" name="Picture 24" descr="Presentation ">
            <a:extLst>
              <a:ext uri="{FF2B5EF4-FFF2-40B4-BE49-F238E27FC236}">
                <a16:creationId xmlns:a16="http://schemas.microsoft.com/office/drawing/2014/main" id="{C8493DD0-40E7-CF61-50F1-6A3C396113F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21714" y="5061739"/>
            <a:ext cx="1492343" cy="1492343"/>
          </a:xfrm>
          <a:prstGeom prst="rect">
            <a:avLst/>
          </a:prstGeom>
          <a:noFill/>
          <a:ln>
            <a:noFill/>
          </a:ln>
        </p:spPr>
      </p:pic>
    </p:spTree>
    <p:extLst>
      <p:ext uri="{BB962C8B-B14F-4D97-AF65-F5344CB8AC3E}">
        <p14:creationId xmlns:p14="http://schemas.microsoft.com/office/powerpoint/2010/main" val="15888344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P spid="10" grpId="0"/>
      <p:bldP spid="24"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5E1DA4-7091-7DF9-A9E1-031F3AEC709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EA2FB61-1360-B7AA-F58E-916DFA622930}"/>
              </a:ext>
            </a:extLst>
          </p:cNvPr>
          <p:cNvSpPr txBox="1"/>
          <p:nvPr/>
        </p:nvSpPr>
        <p:spPr>
          <a:xfrm>
            <a:off x="1915886" y="-120955"/>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نظم إدارة التدريب والتطوير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E9A4D7E-B0B0-536D-9581-0F7AFFA013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1" name="Group 10">
            <a:extLst>
              <a:ext uri="{FF2B5EF4-FFF2-40B4-BE49-F238E27FC236}">
                <a16:creationId xmlns:a16="http://schemas.microsoft.com/office/drawing/2014/main" id="{5A480334-D992-C57C-81A4-61B804398776}"/>
              </a:ext>
            </a:extLst>
          </p:cNvPr>
          <p:cNvGrpSpPr/>
          <p:nvPr/>
        </p:nvGrpSpPr>
        <p:grpSpPr>
          <a:xfrm>
            <a:off x="7564620" y="1993077"/>
            <a:ext cx="3636961" cy="3366136"/>
            <a:chOff x="3879597" y="14611"/>
            <a:chExt cx="2796148" cy="2589711"/>
          </a:xfrm>
        </p:grpSpPr>
        <p:sp>
          <p:nvSpPr>
            <p:cNvPr id="12" name="مربع نص 18">
              <a:extLst>
                <a:ext uri="{FF2B5EF4-FFF2-40B4-BE49-F238E27FC236}">
                  <a16:creationId xmlns:a16="http://schemas.microsoft.com/office/drawing/2014/main" id="{DAD4C83E-18AA-B027-6B80-B2F12BF02348}"/>
                </a:ext>
              </a:extLst>
            </p:cNvPr>
            <p:cNvSpPr txBox="1"/>
            <p:nvPr/>
          </p:nvSpPr>
          <p:spPr>
            <a:xfrm>
              <a:off x="4783401" y="733202"/>
              <a:ext cx="1664200" cy="1212158"/>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تصنيف الاحتياجات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Shape">
              <a:extLst>
                <a:ext uri="{FF2B5EF4-FFF2-40B4-BE49-F238E27FC236}">
                  <a16:creationId xmlns:a16="http://schemas.microsoft.com/office/drawing/2014/main" id="{B0C4F8DC-5221-9463-FAEB-0D59865ABF0F}"/>
                </a:ext>
              </a:extLst>
            </p:cNvPr>
            <p:cNvSpPr/>
            <p:nvPr/>
          </p:nvSpPr>
          <p:spPr>
            <a:xfrm>
              <a:off x="3879597" y="14611"/>
              <a:ext cx="2796148" cy="2589711"/>
            </a:xfrm>
            <a:custGeom>
              <a:avLst/>
              <a:gdLst/>
              <a:ahLst/>
              <a:cxnLst>
                <a:cxn ang="0">
                  <a:pos x="wd2" y="hd2"/>
                </a:cxn>
                <a:cxn ang="5400000">
                  <a:pos x="wd2" y="hd2"/>
                </a:cxn>
                <a:cxn ang="10800000">
                  <a:pos x="wd2" y="hd2"/>
                </a:cxn>
                <a:cxn ang="16200000">
                  <a:pos x="wd2" y="hd2"/>
                </a:cxn>
              </a:cxnLst>
              <a:rect l="0" t="0" r="r" b="b"/>
              <a:pathLst>
                <a:path w="21600" h="21486" extrusionOk="0">
                  <a:moveTo>
                    <a:pt x="12611" y="21486"/>
                  </a:moveTo>
                  <a:cubicBezTo>
                    <a:pt x="12188" y="21486"/>
                    <a:pt x="11784" y="21368"/>
                    <a:pt x="11416" y="21150"/>
                  </a:cubicBezTo>
                  <a:lnTo>
                    <a:pt x="3989" y="16550"/>
                  </a:lnTo>
                  <a:cubicBezTo>
                    <a:pt x="3291" y="16550"/>
                    <a:pt x="2261" y="16333"/>
                    <a:pt x="1618" y="15898"/>
                  </a:cubicBezTo>
                  <a:cubicBezTo>
                    <a:pt x="1011" y="15484"/>
                    <a:pt x="570" y="14911"/>
                    <a:pt x="294" y="14200"/>
                  </a:cubicBezTo>
                  <a:cubicBezTo>
                    <a:pt x="129" y="13766"/>
                    <a:pt x="37" y="13292"/>
                    <a:pt x="0" y="12779"/>
                  </a:cubicBezTo>
                  <a:cubicBezTo>
                    <a:pt x="0" y="12562"/>
                    <a:pt x="110" y="12443"/>
                    <a:pt x="313" y="12443"/>
                  </a:cubicBezTo>
                  <a:lnTo>
                    <a:pt x="2408" y="12443"/>
                  </a:lnTo>
                  <a:cubicBezTo>
                    <a:pt x="2592" y="12443"/>
                    <a:pt x="2721" y="12562"/>
                    <a:pt x="2739" y="12759"/>
                  </a:cubicBezTo>
                  <a:cubicBezTo>
                    <a:pt x="2757" y="12996"/>
                    <a:pt x="2813" y="13233"/>
                    <a:pt x="2905" y="13470"/>
                  </a:cubicBezTo>
                  <a:cubicBezTo>
                    <a:pt x="2978" y="13648"/>
                    <a:pt x="3070" y="13786"/>
                    <a:pt x="3199" y="13885"/>
                  </a:cubicBezTo>
                  <a:cubicBezTo>
                    <a:pt x="3327" y="13983"/>
                    <a:pt x="3493" y="14023"/>
                    <a:pt x="3677" y="14023"/>
                  </a:cubicBezTo>
                  <a:cubicBezTo>
                    <a:pt x="4026" y="14023"/>
                    <a:pt x="4302" y="13845"/>
                    <a:pt x="4467" y="13509"/>
                  </a:cubicBezTo>
                  <a:cubicBezTo>
                    <a:pt x="4596" y="13272"/>
                    <a:pt x="4651" y="12957"/>
                    <a:pt x="4651" y="12542"/>
                  </a:cubicBezTo>
                  <a:cubicBezTo>
                    <a:pt x="4651" y="12147"/>
                    <a:pt x="4596" y="11811"/>
                    <a:pt x="4467" y="11515"/>
                  </a:cubicBezTo>
                  <a:cubicBezTo>
                    <a:pt x="4302" y="11180"/>
                    <a:pt x="4026" y="11022"/>
                    <a:pt x="3658" y="11022"/>
                  </a:cubicBezTo>
                  <a:cubicBezTo>
                    <a:pt x="3566" y="11022"/>
                    <a:pt x="3474" y="11061"/>
                    <a:pt x="3364" y="11120"/>
                  </a:cubicBezTo>
                  <a:cubicBezTo>
                    <a:pt x="3235" y="11199"/>
                    <a:pt x="3070" y="11318"/>
                    <a:pt x="2868" y="11456"/>
                  </a:cubicBezTo>
                  <a:cubicBezTo>
                    <a:pt x="2794" y="11515"/>
                    <a:pt x="2721" y="11535"/>
                    <a:pt x="2666" y="11535"/>
                  </a:cubicBezTo>
                  <a:cubicBezTo>
                    <a:pt x="2555" y="11535"/>
                    <a:pt x="2463" y="11476"/>
                    <a:pt x="2427" y="11377"/>
                  </a:cubicBezTo>
                  <a:lnTo>
                    <a:pt x="1397" y="9817"/>
                  </a:lnTo>
                  <a:cubicBezTo>
                    <a:pt x="1342" y="9738"/>
                    <a:pt x="1324" y="9659"/>
                    <a:pt x="1324" y="9600"/>
                  </a:cubicBezTo>
                  <a:cubicBezTo>
                    <a:pt x="1324" y="9482"/>
                    <a:pt x="1379" y="9403"/>
                    <a:pt x="1452" y="9343"/>
                  </a:cubicBezTo>
                  <a:lnTo>
                    <a:pt x="3474" y="7685"/>
                  </a:lnTo>
                  <a:lnTo>
                    <a:pt x="551" y="7685"/>
                  </a:lnTo>
                  <a:cubicBezTo>
                    <a:pt x="460" y="7685"/>
                    <a:pt x="386" y="7645"/>
                    <a:pt x="331" y="7586"/>
                  </a:cubicBezTo>
                  <a:cubicBezTo>
                    <a:pt x="276" y="7527"/>
                    <a:pt x="239" y="7448"/>
                    <a:pt x="239" y="7349"/>
                  </a:cubicBezTo>
                  <a:lnTo>
                    <a:pt x="239" y="5493"/>
                  </a:lnTo>
                  <a:cubicBezTo>
                    <a:pt x="239" y="5395"/>
                    <a:pt x="276" y="5316"/>
                    <a:pt x="331" y="5256"/>
                  </a:cubicBezTo>
                  <a:cubicBezTo>
                    <a:pt x="386" y="5197"/>
                    <a:pt x="460" y="5158"/>
                    <a:pt x="551" y="5158"/>
                  </a:cubicBezTo>
                  <a:lnTo>
                    <a:pt x="6894" y="5158"/>
                  </a:lnTo>
                  <a:cubicBezTo>
                    <a:pt x="6986" y="5158"/>
                    <a:pt x="7059" y="5197"/>
                    <a:pt x="7114" y="5256"/>
                  </a:cubicBezTo>
                  <a:cubicBezTo>
                    <a:pt x="7169" y="5316"/>
                    <a:pt x="7206" y="5395"/>
                    <a:pt x="7206" y="5493"/>
                  </a:cubicBezTo>
                  <a:lnTo>
                    <a:pt x="7206" y="7566"/>
                  </a:lnTo>
                  <a:cubicBezTo>
                    <a:pt x="7206" y="7705"/>
                    <a:pt x="7151" y="7823"/>
                    <a:pt x="7059" y="7922"/>
                  </a:cubicBezTo>
                  <a:lnTo>
                    <a:pt x="5294" y="9403"/>
                  </a:lnTo>
                  <a:cubicBezTo>
                    <a:pt x="5239" y="9462"/>
                    <a:pt x="5147" y="9442"/>
                    <a:pt x="5110" y="9383"/>
                  </a:cubicBezTo>
                  <a:cubicBezTo>
                    <a:pt x="5055" y="9324"/>
                    <a:pt x="5074" y="9225"/>
                    <a:pt x="5129" y="9185"/>
                  </a:cubicBezTo>
                  <a:lnTo>
                    <a:pt x="6894" y="7705"/>
                  </a:lnTo>
                  <a:cubicBezTo>
                    <a:pt x="6930" y="7665"/>
                    <a:pt x="6949" y="7645"/>
                    <a:pt x="6949" y="7586"/>
                  </a:cubicBezTo>
                  <a:lnTo>
                    <a:pt x="6949" y="5493"/>
                  </a:lnTo>
                  <a:cubicBezTo>
                    <a:pt x="6949" y="5474"/>
                    <a:pt x="6949" y="5474"/>
                    <a:pt x="6930" y="5474"/>
                  </a:cubicBezTo>
                  <a:cubicBezTo>
                    <a:pt x="6930" y="5474"/>
                    <a:pt x="6912" y="5454"/>
                    <a:pt x="6912" y="5454"/>
                  </a:cubicBezTo>
                  <a:lnTo>
                    <a:pt x="570" y="5454"/>
                  </a:lnTo>
                  <a:cubicBezTo>
                    <a:pt x="552" y="5454"/>
                    <a:pt x="552" y="5454"/>
                    <a:pt x="552" y="5474"/>
                  </a:cubicBezTo>
                  <a:cubicBezTo>
                    <a:pt x="552" y="5474"/>
                    <a:pt x="533" y="5493"/>
                    <a:pt x="533" y="5493"/>
                  </a:cubicBezTo>
                  <a:lnTo>
                    <a:pt x="533" y="7330"/>
                  </a:lnTo>
                  <a:cubicBezTo>
                    <a:pt x="533" y="7349"/>
                    <a:pt x="533" y="7349"/>
                    <a:pt x="552" y="7349"/>
                  </a:cubicBezTo>
                  <a:cubicBezTo>
                    <a:pt x="552" y="7349"/>
                    <a:pt x="570" y="7369"/>
                    <a:pt x="588" y="7369"/>
                  </a:cubicBezTo>
                  <a:lnTo>
                    <a:pt x="3769" y="7369"/>
                  </a:lnTo>
                  <a:cubicBezTo>
                    <a:pt x="3879" y="7369"/>
                    <a:pt x="3934" y="7448"/>
                    <a:pt x="3952" y="7507"/>
                  </a:cubicBezTo>
                  <a:cubicBezTo>
                    <a:pt x="3971" y="7586"/>
                    <a:pt x="3952" y="7645"/>
                    <a:pt x="3897" y="7705"/>
                  </a:cubicBezTo>
                  <a:cubicBezTo>
                    <a:pt x="3897" y="7705"/>
                    <a:pt x="3897" y="7705"/>
                    <a:pt x="3879" y="7724"/>
                  </a:cubicBezTo>
                  <a:lnTo>
                    <a:pt x="1636" y="9561"/>
                  </a:lnTo>
                  <a:cubicBezTo>
                    <a:pt x="1636" y="9561"/>
                    <a:pt x="1636" y="9561"/>
                    <a:pt x="1618" y="9561"/>
                  </a:cubicBezTo>
                  <a:lnTo>
                    <a:pt x="1618" y="9580"/>
                  </a:lnTo>
                  <a:cubicBezTo>
                    <a:pt x="1618" y="9580"/>
                    <a:pt x="1618" y="9600"/>
                    <a:pt x="1636" y="9640"/>
                  </a:cubicBezTo>
                  <a:lnTo>
                    <a:pt x="2666" y="11199"/>
                  </a:lnTo>
                  <a:cubicBezTo>
                    <a:pt x="2666" y="11199"/>
                    <a:pt x="2666" y="11219"/>
                    <a:pt x="2684" y="11219"/>
                  </a:cubicBezTo>
                  <a:cubicBezTo>
                    <a:pt x="2684" y="11219"/>
                    <a:pt x="2684" y="11239"/>
                    <a:pt x="2684" y="11239"/>
                  </a:cubicBezTo>
                  <a:cubicBezTo>
                    <a:pt x="2684" y="11239"/>
                    <a:pt x="2702" y="11239"/>
                    <a:pt x="2739" y="11219"/>
                  </a:cubicBezTo>
                  <a:cubicBezTo>
                    <a:pt x="2941" y="11061"/>
                    <a:pt x="3107" y="10943"/>
                    <a:pt x="3254" y="10864"/>
                  </a:cubicBezTo>
                  <a:cubicBezTo>
                    <a:pt x="3401" y="10765"/>
                    <a:pt x="3548" y="10725"/>
                    <a:pt x="3677" y="10725"/>
                  </a:cubicBezTo>
                  <a:cubicBezTo>
                    <a:pt x="4136" y="10725"/>
                    <a:pt x="4504" y="10943"/>
                    <a:pt x="4724" y="11377"/>
                  </a:cubicBezTo>
                  <a:cubicBezTo>
                    <a:pt x="4871" y="11713"/>
                    <a:pt x="4945" y="12108"/>
                    <a:pt x="4945" y="12542"/>
                  </a:cubicBezTo>
                  <a:cubicBezTo>
                    <a:pt x="4945" y="12996"/>
                    <a:pt x="4871" y="13371"/>
                    <a:pt x="4724" y="13648"/>
                  </a:cubicBezTo>
                  <a:cubicBezTo>
                    <a:pt x="4504" y="14082"/>
                    <a:pt x="4155" y="14319"/>
                    <a:pt x="3695" y="14319"/>
                  </a:cubicBezTo>
                  <a:cubicBezTo>
                    <a:pt x="3456" y="14319"/>
                    <a:pt x="3235" y="14260"/>
                    <a:pt x="3070" y="14121"/>
                  </a:cubicBezTo>
                  <a:cubicBezTo>
                    <a:pt x="2886" y="14003"/>
                    <a:pt x="2757" y="13806"/>
                    <a:pt x="2666" y="13569"/>
                  </a:cubicBezTo>
                  <a:cubicBezTo>
                    <a:pt x="2574" y="13312"/>
                    <a:pt x="2500" y="13055"/>
                    <a:pt x="2482" y="12779"/>
                  </a:cubicBezTo>
                  <a:cubicBezTo>
                    <a:pt x="2482" y="12739"/>
                    <a:pt x="2482" y="12720"/>
                    <a:pt x="2427" y="12720"/>
                  </a:cubicBezTo>
                  <a:lnTo>
                    <a:pt x="331" y="12720"/>
                  </a:lnTo>
                  <a:cubicBezTo>
                    <a:pt x="313" y="12720"/>
                    <a:pt x="294" y="12720"/>
                    <a:pt x="294" y="12720"/>
                  </a:cubicBezTo>
                  <a:cubicBezTo>
                    <a:pt x="294" y="12720"/>
                    <a:pt x="294" y="12720"/>
                    <a:pt x="294" y="12720"/>
                  </a:cubicBezTo>
                  <a:cubicBezTo>
                    <a:pt x="294" y="12720"/>
                    <a:pt x="294" y="12739"/>
                    <a:pt x="294" y="12759"/>
                  </a:cubicBezTo>
                  <a:cubicBezTo>
                    <a:pt x="331" y="13233"/>
                    <a:pt x="404" y="13687"/>
                    <a:pt x="570" y="14082"/>
                  </a:cubicBezTo>
                  <a:cubicBezTo>
                    <a:pt x="827" y="14734"/>
                    <a:pt x="1232" y="15267"/>
                    <a:pt x="1783" y="15642"/>
                  </a:cubicBezTo>
                  <a:cubicBezTo>
                    <a:pt x="2371" y="16037"/>
                    <a:pt x="3364" y="16254"/>
                    <a:pt x="4044" y="16254"/>
                  </a:cubicBezTo>
                  <a:cubicBezTo>
                    <a:pt x="4063" y="16254"/>
                    <a:pt x="4099" y="16254"/>
                    <a:pt x="4118" y="16274"/>
                  </a:cubicBezTo>
                  <a:lnTo>
                    <a:pt x="11563" y="20894"/>
                  </a:lnTo>
                  <a:cubicBezTo>
                    <a:pt x="12225" y="21308"/>
                    <a:pt x="13034" y="21308"/>
                    <a:pt x="13695" y="20894"/>
                  </a:cubicBezTo>
                  <a:lnTo>
                    <a:pt x="20276" y="16807"/>
                  </a:lnTo>
                  <a:cubicBezTo>
                    <a:pt x="20938" y="16392"/>
                    <a:pt x="21343" y="15642"/>
                    <a:pt x="21343" y="14832"/>
                  </a:cubicBezTo>
                  <a:lnTo>
                    <a:pt x="21343" y="6658"/>
                  </a:lnTo>
                  <a:cubicBezTo>
                    <a:pt x="21343" y="5849"/>
                    <a:pt x="20938" y="5079"/>
                    <a:pt x="20276" y="4684"/>
                  </a:cubicBezTo>
                  <a:lnTo>
                    <a:pt x="13695" y="597"/>
                  </a:lnTo>
                  <a:cubicBezTo>
                    <a:pt x="13034" y="182"/>
                    <a:pt x="12225" y="182"/>
                    <a:pt x="11563" y="597"/>
                  </a:cubicBezTo>
                  <a:lnTo>
                    <a:pt x="5846" y="3953"/>
                  </a:lnTo>
                  <a:cubicBezTo>
                    <a:pt x="5772" y="3993"/>
                    <a:pt x="5699" y="3973"/>
                    <a:pt x="5662" y="3894"/>
                  </a:cubicBezTo>
                  <a:cubicBezTo>
                    <a:pt x="5625" y="3815"/>
                    <a:pt x="5644" y="3736"/>
                    <a:pt x="5717" y="3697"/>
                  </a:cubicBezTo>
                  <a:lnTo>
                    <a:pt x="11434" y="340"/>
                  </a:lnTo>
                  <a:cubicBezTo>
                    <a:pt x="12170" y="-114"/>
                    <a:pt x="13089" y="-114"/>
                    <a:pt x="13824" y="340"/>
                  </a:cubicBezTo>
                  <a:lnTo>
                    <a:pt x="20405" y="4427"/>
                  </a:lnTo>
                  <a:cubicBezTo>
                    <a:pt x="21140" y="4881"/>
                    <a:pt x="21600" y="5750"/>
                    <a:pt x="21600" y="6658"/>
                  </a:cubicBezTo>
                  <a:lnTo>
                    <a:pt x="21600" y="14832"/>
                  </a:lnTo>
                  <a:cubicBezTo>
                    <a:pt x="21600" y="15740"/>
                    <a:pt x="21140" y="16609"/>
                    <a:pt x="20405" y="17063"/>
                  </a:cubicBezTo>
                  <a:lnTo>
                    <a:pt x="13806" y="21150"/>
                  </a:lnTo>
                  <a:cubicBezTo>
                    <a:pt x="13438" y="21368"/>
                    <a:pt x="13015" y="21486"/>
                    <a:pt x="12611" y="21486"/>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sp>
        <p:nvSpPr>
          <p:cNvPr id="2" name="TextBox 1">
            <a:extLst>
              <a:ext uri="{FF2B5EF4-FFF2-40B4-BE49-F238E27FC236}">
                <a16:creationId xmlns:a16="http://schemas.microsoft.com/office/drawing/2014/main" id="{861C46F9-2B40-526C-3D38-76702B202AFF}"/>
              </a:ext>
            </a:extLst>
          </p:cNvPr>
          <p:cNvSpPr txBox="1"/>
          <p:nvPr/>
        </p:nvSpPr>
        <p:spPr>
          <a:xfrm>
            <a:off x="903211" y="1202487"/>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احتياجات فردية</a:t>
            </a:r>
            <a:r>
              <a:rPr lang="en-US" dirty="0">
                <a:solidFill>
                  <a:srgbClr val="168489"/>
                </a:solidFill>
              </a:rPr>
              <a:t>: </a:t>
            </a:r>
            <a:r>
              <a:rPr lang="ar-SA" dirty="0"/>
              <a:t>خاصّة بموظف معيّن بناءً على أدائه أو مساره الوظيفيّ</a:t>
            </a:r>
            <a:endParaRPr lang="en-US" dirty="0"/>
          </a:p>
        </p:txBody>
      </p:sp>
      <p:sp>
        <p:nvSpPr>
          <p:cNvPr id="3" name="TextBox 2">
            <a:extLst>
              <a:ext uri="{FF2B5EF4-FFF2-40B4-BE49-F238E27FC236}">
                <a16:creationId xmlns:a16="http://schemas.microsoft.com/office/drawing/2014/main" id="{7F5AA6D9-4EDC-01A9-7BEC-D19032D99FE1}"/>
              </a:ext>
            </a:extLst>
          </p:cNvPr>
          <p:cNvSpPr txBox="1"/>
          <p:nvPr/>
        </p:nvSpPr>
        <p:spPr>
          <a:xfrm>
            <a:off x="903211" y="3198488"/>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احتياجات جماعية</a:t>
            </a:r>
            <a:r>
              <a:rPr lang="en-US" dirty="0">
                <a:solidFill>
                  <a:srgbClr val="168489"/>
                </a:solidFill>
              </a:rPr>
              <a:t>:</a:t>
            </a:r>
            <a:r>
              <a:rPr lang="en-US" dirty="0"/>
              <a:t> </a:t>
            </a:r>
            <a:r>
              <a:rPr lang="ar-SA" dirty="0"/>
              <a:t>مشتركة بين مجموعة موظفين في قسم أو وظيفة معيّنة</a:t>
            </a:r>
            <a:endParaRPr lang="en-US" dirty="0"/>
          </a:p>
        </p:txBody>
      </p:sp>
      <p:sp>
        <p:nvSpPr>
          <p:cNvPr id="4" name="TextBox 3">
            <a:extLst>
              <a:ext uri="{FF2B5EF4-FFF2-40B4-BE49-F238E27FC236}">
                <a16:creationId xmlns:a16="http://schemas.microsoft.com/office/drawing/2014/main" id="{649B1C2D-E695-91F7-3760-6215B087AAFD}"/>
              </a:ext>
            </a:extLst>
          </p:cNvPr>
          <p:cNvSpPr txBox="1"/>
          <p:nvPr/>
        </p:nvSpPr>
        <p:spPr>
          <a:xfrm>
            <a:off x="668409" y="5194490"/>
            <a:ext cx="6599464"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احتياجات تنظيمية</a:t>
            </a:r>
            <a:r>
              <a:rPr lang="en-US" dirty="0">
                <a:solidFill>
                  <a:srgbClr val="168489"/>
                </a:solidFill>
              </a:rPr>
              <a:t>: </a:t>
            </a:r>
            <a:r>
              <a:rPr lang="ar-SA" dirty="0"/>
              <a:t>تشمل جميع الموظفين أو شرائح كبيرة منهم (مثل تدريب على نظام جديد)</a:t>
            </a:r>
            <a:endParaRPr lang="en-US" dirty="0"/>
          </a:p>
        </p:txBody>
      </p:sp>
      <p:pic>
        <p:nvPicPr>
          <p:cNvPr id="7" name="Picture 6" descr="Training ">
            <a:extLst>
              <a:ext uri="{FF2B5EF4-FFF2-40B4-BE49-F238E27FC236}">
                <a16:creationId xmlns:a16="http://schemas.microsoft.com/office/drawing/2014/main" id="{A6F1A399-AA2D-948C-A450-ED9914B3251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67872" y="4859874"/>
            <a:ext cx="1855204" cy="1855204"/>
          </a:xfrm>
          <a:prstGeom prst="rect">
            <a:avLst/>
          </a:prstGeom>
          <a:noFill/>
          <a:ln>
            <a:noFill/>
          </a:ln>
        </p:spPr>
      </p:pic>
    </p:spTree>
    <p:extLst>
      <p:ext uri="{BB962C8B-B14F-4D97-AF65-F5344CB8AC3E}">
        <p14:creationId xmlns:p14="http://schemas.microsoft.com/office/powerpoint/2010/main" val="35542536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30F1D-E77C-7221-6688-8E7CD927229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442DB7A-0565-6BB3-81CA-2D0A7F4241FF}"/>
              </a:ext>
            </a:extLst>
          </p:cNvPr>
          <p:cNvSpPr txBox="1"/>
          <p:nvPr/>
        </p:nvSpPr>
        <p:spPr>
          <a:xfrm>
            <a:off x="1915886" y="-120955"/>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نظم إدارة التدريب والتطوير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F865143-3B7A-2099-DD49-B8FCE3ABAD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 name="Group 4">
            <a:extLst>
              <a:ext uri="{FF2B5EF4-FFF2-40B4-BE49-F238E27FC236}">
                <a16:creationId xmlns:a16="http://schemas.microsoft.com/office/drawing/2014/main" id="{27737A1C-1645-FB34-F52B-1A69FC0BD350}"/>
              </a:ext>
            </a:extLst>
          </p:cNvPr>
          <p:cNvGrpSpPr/>
          <p:nvPr/>
        </p:nvGrpSpPr>
        <p:grpSpPr>
          <a:xfrm>
            <a:off x="7571903" y="2067057"/>
            <a:ext cx="3807210" cy="3370385"/>
            <a:chOff x="831449" y="1381443"/>
            <a:chExt cx="2927037" cy="2592030"/>
          </a:xfrm>
        </p:grpSpPr>
        <p:sp>
          <p:nvSpPr>
            <p:cNvPr id="22" name="مربع نص 24">
              <a:extLst>
                <a:ext uri="{FF2B5EF4-FFF2-40B4-BE49-F238E27FC236}">
                  <a16:creationId xmlns:a16="http://schemas.microsoft.com/office/drawing/2014/main" id="{DD86FC0A-CBE7-571E-B7B4-B6E7F941D1F1}"/>
                </a:ext>
              </a:extLst>
            </p:cNvPr>
            <p:cNvSpPr txBox="1"/>
            <p:nvPr/>
          </p:nvSpPr>
          <p:spPr>
            <a:xfrm>
              <a:off x="1737578" y="2337129"/>
              <a:ext cx="1825886" cy="723962"/>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الأولويات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Freeform: Shape 22">
              <a:extLst>
                <a:ext uri="{FF2B5EF4-FFF2-40B4-BE49-F238E27FC236}">
                  <a16:creationId xmlns:a16="http://schemas.microsoft.com/office/drawing/2014/main" id="{36CB14FD-2472-5EC7-431A-5EBB00459E11}"/>
                </a:ext>
              </a:extLst>
            </p:cNvPr>
            <p:cNvSpPr/>
            <p:nvPr/>
          </p:nvSpPr>
          <p:spPr>
            <a:xfrm>
              <a:off x="831449" y="1381443"/>
              <a:ext cx="2927037" cy="2592030"/>
            </a:xfrm>
            <a:custGeom>
              <a:avLst/>
              <a:gdLst>
                <a:gd name="connsiteX0" fmla="*/ 406966 w 2927037"/>
                <a:gd name="connsiteY0" fmla="*/ 1076455 h 2592030"/>
                <a:gd name="connsiteX1" fmla="*/ 233244 w 2927037"/>
                <a:gd name="connsiteY1" fmla="*/ 1335840 h 2592030"/>
                <a:gd name="connsiteX2" fmla="*/ 406966 w 2927037"/>
                <a:gd name="connsiteY2" fmla="*/ 1335840 h 2592030"/>
                <a:gd name="connsiteX3" fmla="*/ 425992 w 2927037"/>
                <a:gd name="connsiteY3" fmla="*/ 1000314 h 2592030"/>
                <a:gd name="connsiteX4" fmla="*/ 437893 w 2927037"/>
                <a:gd name="connsiteY4" fmla="*/ 1016971 h 2592030"/>
                <a:gd name="connsiteX5" fmla="*/ 437893 w 2927037"/>
                <a:gd name="connsiteY5" fmla="*/ 1352497 h 2592030"/>
                <a:gd name="connsiteX6" fmla="*/ 423617 w 2927037"/>
                <a:gd name="connsiteY6" fmla="*/ 1371541 h 2592030"/>
                <a:gd name="connsiteX7" fmla="*/ 199930 w 2927037"/>
                <a:gd name="connsiteY7" fmla="*/ 1371541 h 2592030"/>
                <a:gd name="connsiteX8" fmla="*/ 183267 w 2927037"/>
                <a:gd name="connsiteY8" fmla="*/ 1362028 h 2592030"/>
                <a:gd name="connsiteX9" fmla="*/ 183267 w 2927037"/>
                <a:gd name="connsiteY9" fmla="*/ 1342984 h 2592030"/>
                <a:gd name="connsiteX10" fmla="*/ 406966 w 2927037"/>
                <a:gd name="connsiteY10" fmla="*/ 1007440 h 2592030"/>
                <a:gd name="connsiteX11" fmla="*/ 425992 w 2927037"/>
                <a:gd name="connsiteY11" fmla="*/ 1000314 h 2592030"/>
                <a:gd name="connsiteX12" fmla="*/ 1765725 w 2927037"/>
                <a:gd name="connsiteY12" fmla="*/ 0 h 2592030"/>
                <a:gd name="connsiteX13" fmla="*/ 1920462 w 2927037"/>
                <a:gd name="connsiteY13" fmla="*/ 41076 h 2592030"/>
                <a:gd name="connsiteX14" fmla="*/ 2772419 w 2927037"/>
                <a:gd name="connsiteY14" fmla="*/ 533630 h 2592030"/>
                <a:gd name="connsiteX15" fmla="*/ 2927037 w 2927037"/>
                <a:gd name="connsiteY15" fmla="*/ 802526 h 2592030"/>
                <a:gd name="connsiteX16" fmla="*/ 2927037 w 2927037"/>
                <a:gd name="connsiteY16" fmla="*/ 1787755 h 2592030"/>
                <a:gd name="connsiteX17" fmla="*/ 2772419 w 2927037"/>
                <a:gd name="connsiteY17" fmla="*/ 2056651 h 2592030"/>
                <a:gd name="connsiteX18" fmla="*/ 1920462 w 2927037"/>
                <a:gd name="connsiteY18" fmla="*/ 2549205 h 2592030"/>
                <a:gd name="connsiteX19" fmla="*/ 1768147 w 2927037"/>
                <a:gd name="connsiteY19" fmla="*/ 2592030 h 2592030"/>
                <a:gd name="connsiteX20" fmla="*/ 1613394 w 2927037"/>
                <a:gd name="connsiteY20" fmla="*/ 2551617 h 2592030"/>
                <a:gd name="connsiteX21" fmla="*/ 485400 w 2927037"/>
                <a:gd name="connsiteY21" fmla="*/ 1901876 h 2592030"/>
                <a:gd name="connsiteX22" fmla="*/ 468868 w 2927037"/>
                <a:gd name="connsiteY22" fmla="*/ 1885228 h 2592030"/>
                <a:gd name="connsiteX23" fmla="*/ 468868 w 2927037"/>
                <a:gd name="connsiteY23" fmla="*/ 1597392 h 2592030"/>
                <a:gd name="connsiteX24" fmla="*/ 16668 w 2927037"/>
                <a:gd name="connsiteY24" fmla="*/ 1597392 h 2592030"/>
                <a:gd name="connsiteX25" fmla="*/ 0 w 2927037"/>
                <a:gd name="connsiteY25" fmla="*/ 1580624 h 2592030"/>
                <a:gd name="connsiteX26" fmla="*/ 0 w 2927037"/>
                <a:gd name="connsiteY26" fmla="*/ 1335613 h 2592030"/>
                <a:gd name="connsiteX27" fmla="*/ 2439 w 2927037"/>
                <a:gd name="connsiteY27" fmla="*/ 1326083 h 2592030"/>
                <a:gd name="connsiteX28" fmla="*/ 473611 w 2927037"/>
                <a:gd name="connsiteY28" fmla="*/ 633516 h 2592030"/>
                <a:gd name="connsiteX29" fmla="*/ 487840 w 2927037"/>
                <a:gd name="connsiteY29" fmla="*/ 626398 h 2592030"/>
                <a:gd name="connsiteX30" fmla="*/ 811440 w 2927037"/>
                <a:gd name="connsiteY30" fmla="*/ 626398 h 2592030"/>
                <a:gd name="connsiteX31" fmla="*/ 828108 w 2927037"/>
                <a:gd name="connsiteY31" fmla="*/ 643046 h 2592030"/>
                <a:gd name="connsiteX32" fmla="*/ 828108 w 2927037"/>
                <a:gd name="connsiteY32" fmla="*/ 1335613 h 2592030"/>
                <a:gd name="connsiteX33" fmla="*/ 968497 w 2927037"/>
                <a:gd name="connsiteY33" fmla="*/ 1335613 h 2592030"/>
                <a:gd name="connsiteX34" fmla="*/ 985165 w 2927037"/>
                <a:gd name="connsiteY34" fmla="*/ 1352261 h 2592030"/>
                <a:gd name="connsiteX35" fmla="*/ 968497 w 2927037"/>
                <a:gd name="connsiteY35" fmla="*/ 1368909 h 2592030"/>
                <a:gd name="connsiteX36" fmla="*/ 809136 w 2927037"/>
                <a:gd name="connsiteY36" fmla="*/ 1368909 h 2592030"/>
                <a:gd name="connsiteX37" fmla="*/ 792468 w 2927037"/>
                <a:gd name="connsiteY37" fmla="*/ 1352261 h 2592030"/>
                <a:gd name="connsiteX38" fmla="*/ 792468 w 2927037"/>
                <a:gd name="connsiteY38" fmla="*/ 659694 h 2592030"/>
                <a:gd name="connsiteX39" fmla="*/ 497325 w 2927037"/>
                <a:gd name="connsiteY39" fmla="*/ 659694 h 2592030"/>
                <a:gd name="connsiteX40" fmla="*/ 33336 w 2927037"/>
                <a:gd name="connsiteY40" fmla="*/ 1337905 h 2592030"/>
                <a:gd name="connsiteX41" fmla="*/ 33336 w 2927037"/>
                <a:gd name="connsiteY41" fmla="*/ 1559271 h 2592030"/>
                <a:gd name="connsiteX42" fmla="*/ 485400 w 2927037"/>
                <a:gd name="connsiteY42" fmla="*/ 1559271 h 2592030"/>
                <a:gd name="connsiteX43" fmla="*/ 502068 w 2927037"/>
                <a:gd name="connsiteY43" fmla="*/ 1575919 h 2592030"/>
                <a:gd name="connsiteX44" fmla="*/ 502068 w 2927037"/>
                <a:gd name="connsiteY44" fmla="*/ 1868580 h 2592030"/>
                <a:gd name="connsiteX45" fmla="*/ 1630062 w 2927037"/>
                <a:gd name="connsiteY45" fmla="*/ 2518201 h 2592030"/>
                <a:gd name="connsiteX46" fmla="*/ 1906098 w 2927037"/>
                <a:gd name="connsiteY46" fmla="*/ 2518201 h 2592030"/>
                <a:gd name="connsiteX47" fmla="*/ 2758055 w 2927037"/>
                <a:gd name="connsiteY47" fmla="*/ 2025647 h 2592030"/>
                <a:gd name="connsiteX48" fmla="*/ 2896141 w 2927037"/>
                <a:gd name="connsiteY48" fmla="*/ 1787755 h 2592030"/>
                <a:gd name="connsiteX49" fmla="*/ 2896141 w 2927037"/>
                <a:gd name="connsiteY49" fmla="*/ 802526 h 2592030"/>
                <a:gd name="connsiteX50" fmla="*/ 2758055 w 2927037"/>
                <a:gd name="connsiteY50" fmla="*/ 564512 h 2592030"/>
                <a:gd name="connsiteX51" fmla="*/ 1906098 w 2927037"/>
                <a:gd name="connsiteY51" fmla="*/ 71958 h 2592030"/>
                <a:gd name="connsiteX52" fmla="*/ 1630062 w 2927037"/>
                <a:gd name="connsiteY52" fmla="*/ 71958 h 2592030"/>
                <a:gd name="connsiteX53" fmla="*/ 887597 w 2927037"/>
                <a:gd name="connsiteY53" fmla="*/ 476569 h 2592030"/>
                <a:gd name="connsiteX54" fmla="*/ 863883 w 2927037"/>
                <a:gd name="connsiteY54" fmla="*/ 469331 h 2592030"/>
                <a:gd name="connsiteX55" fmla="*/ 870929 w 2927037"/>
                <a:gd name="connsiteY55" fmla="*/ 445566 h 2592030"/>
                <a:gd name="connsiteX56" fmla="*/ 1611090 w 2927037"/>
                <a:gd name="connsiteY56" fmla="*/ 41076 h 2592030"/>
                <a:gd name="connsiteX57" fmla="*/ 1765725 w 2927037"/>
                <a:gd name="connsiteY57" fmla="*/ 0 h 259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927037" h="2592030">
                  <a:moveTo>
                    <a:pt x="406966" y="1076455"/>
                  </a:moveTo>
                  <a:lnTo>
                    <a:pt x="233244" y="1335840"/>
                  </a:lnTo>
                  <a:lnTo>
                    <a:pt x="406966" y="1335840"/>
                  </a:lnTo>
                  <a:close/>
                  <a:moveTo>
                    <a:pt x="425992" y="1000314"/>
                  </a:moveTo>
                  <a:cubicBezTo>
                    <a:pt x="433130" y="1002683"/>
                    <a:pt x="437893" y="1009827"/>
                    <a:pt x="437893" y="1016971"/>
                  </a:cubicBezTo>
                  <a:lnTo>
                    <a:pt x="437893" y="1352497"/>
                  </a:lnTo>
                  <a:cubicBezTo>
                    <a:pt x="442655" y="1364398"/>
                    <a:pt x="433142" y="1371541"/>
                    <a:pt x="423617" y="1371541"/>
                  </a:cubicBezTo>
                  <a:lnTo>
                    <a:pt x="199930" y="1371541"/>
                  </a:lnTo>
                  <a:cubicBezTo>
                    <a:pt x="192792" y="1371541"/>
                    <a:pt x="188029" y="1366785"/>
                    <a:pt x="183267" y="1362028"/>
                  </a:cubicBezTo>
                  <a:cubicBezTo>
                    <a:pt x="180891" y="1357271"/>
                    <a:pt x="180891" y="1350128"/>
                    <a:pt x="183267" y="1342984"/>
                  </a:cubicBezTo>
                  <a:lnTo>
                    <a:pt x="406966" y="1007440"/>
                  </a:lnTo>
                  <a:cubicBezTo>
                    <a:pt x="411716" y="1000314"/>
                    <a:pt x="418854" y="997927"/>
                    <a:pt x="425992" y="1000314"/>
                  </a:cubicBezTo>
                  <a:close/>
                  <a:moveTo>
                    <a:pt x="1765725" y="0"/>
                  </a:moveTo>
                  <a:cubicBezTo>
                    <a:pt x="1819269" y="0"/>
                    <a:pt x="1872830" y="13692"/>
                    <a:pt x="1920462" y="41076"/>
                  </a:cubicBezTo>
                  <a:lnTo>
                    <a:pt x="2772419" y="533630"/>
                  </a:lnTo>
                  <a:cubicBezTo>
                    <a:pt x="2867548" y="588398"/>
                    <a:pt x="2927037" y="693110"/>
                    <a:pt x="2927037" y="802526"/>
                  </a:cubicBezTo>
                  <a:lnTo>
                    <a:pt x="2927037" y="1787755"/>
                  </a:lnTo>
                  <a:cubicBezTo>
                    <a:pt x="2927037" y="1897171"/>
                    <a:pt x="2867548" y="2001882"/>
                    <a:pt x="2772419" y="2056651"/>
                  </a:cubicBezTo>
                  <a:lnTo>
                    <a:pt x="1920462" y="2549205"/>
                  </a:lnTo>
                  <a:cubicBezTo>
                    <a:pt x="1875201" y="2577795"/>
                    <a:pt x="1822894" y="2592030"/>
                    <a:pt x="1768147" y="2592030"/>
                  </a:cubicBezTo>
                  <a:cubicBezTo>
                    <a:pt x="1713401" y="2592030"/>
                    <a:pt x="1661094" y="2577795"/>
                    <a:pt x="1613394" y="2551617"/>
                  </a:cubicBezTo>
                  <a:lnTo>
                    <a:pt x="485400" y="1901876"/>
                  </a:lnTo>
                  <a:cubicBezTo>
                    <a:pt x="475915" y="1901876"/>
                    <a:pt x="468868" y="1894758"/>
                    <a:pt x="468868" y="1885228"/>
                  </a:cubicBezTo>
                  <a:lnTo>
                    <a:pt x="468868" y="1597392"/>
                  </a:lnTo>
                  <a:lnTo>
                    <a:pt x="16668" y="1597392"/>
                  </a:lnTo>
                  <a:cubicBezTo>
                    <a:pt x="7182" y="1597392"/>
                    <a:pt x="0" y="1590154"/>
                    <a:pt x="0" y="1580624"/>
                  </a:cubicBezTo>
                  <a:lnTo>
                    <a:pt x="0" y="1335613"/>
                  </a:lnTo>
                  <a:cubicBezTo>
                    <a:pt x="0" y="1333201"/>
                    <a:pt x="0" y="1328375"/>
                    <a:pt x="2439" y="1326083"/>
                  </a:cubicBezTo>
                  <a:lnTo>
                    <a:pt x="473611" y="633516"/>
                  </a:lnTo>
                  <a:cubicBezTo>
                    <a:pt x="475915" y="628811"/>
                    <a:pt x="483097" y="626398"/>
                    <a:pt x="487840" y="626398"/>
                  </a:cubicBezTo>
                  <a:lnTo>
                    <a:pt x="811440" y="626398"/>
                  </a:lnTo>
                  <a:cubicBezTo>
                    <a:pt x="821061" y="626398"/>
                    <a:pt x="828108" y="633516"/>
                    <a:pt x="828108" y="643046"/>
                  </a:cubicBezTo>
                  <a:lnTo>
                    <a:pt x="828108" y="1335613"/>
                  </a:lnTo>
                  <a:lnTo>
                    <a:pt x="968497" y="1335613"/>
                  </a:lnTo>
                  <a:cubicBezTo>
                    <a:pt x="978118" y="1335613"/>
                    <a:pt x="985165" y="1342731"/>
                    <a:pt x="985165" y="1352261"/>
                  </a:cubicBezTo>
                  <a:cubicBezTo>
                    <a:pt x="985165" y="1361791"/>
                    <a:pt x="978118" y="1368909"/>
                    <a:pt x="968497" y="1368909"/>
                  </a:cubicBezTo>
                  <a:lnTo>
                    <a:pt x="809136" y="1368909"/>
                  </a:lnTo>
                  <a:cubicBezTo>
                    <a:pt x="799515" y="1368909"/>
                    <a:pt x="792468" y="1361791"/>
                    <a:pt x="792468" y="1352261"/>
                  </a:cubicBezTo>
                  <a:lnTo>
                    <a:pt x="792468" y="659694"/>
                  </a:lnTo>
                  <a:lnTo>
                    <a:pt x="497325" y="659694"/>
                  </a:lnTo>
                  <a:lnTo>
                    <a:pt x="33336" y="1337905"/>
                  </a:lnTo>
                  <a:lnTo>
                    <a:pt x="33336" y="1559271"/>
                  </a:lnTo>
                  <a:lnTo>
                    <a:pt x="485400" y="1559271"/>
                  </a:lnTo>
                  <a:cubicBezTo>
                    <a:pt x="495022" y="1559271"/>
                    <a:pt x="502068" y="1566389"/>
                    <a:pt x="502068" y="1575919"/>
                  </a:cubicBezTo>
                  <a:lnTo>
                    <a:pt x="502068" y="1868580"/>
                  </a:lnTo>
                  <a:lnTo>
                    <a:pt x="1630062" y="2518201"/>
                  </a:lnTo>
                  <a:cubicBezTo>
                    <a:pt x="1715705" y="2568265"/>
                    <a:pt x="1820455" y="2568265"/>
                    <a:pt x="1906098" y="2518201"/>
                  </a:cubicBezTo>
                  <a:lnTo>
                    <a:pt x="2758055" y="2025647"/>
                  </a:lnTo>
                  <a:cubicBezTo>
                    <a:pt x="2843698" y="1975704"/>
                    <a:pt x="2896141" y="1885228"/>
                    <a:pt x="2896141" y="1787755"/>
                  </a:cubicBezTo>
                  <a:lnTo>
                    <a:pt x="2896141" y="802526"/>
                  </a:lnTo>
                  <a:cubicBezTo>
                    <a:pt x="2896141" y="704932"/>
                    <a:pt x="2843698" y="612163"/>
                    <a:pt x="2758055" y="564512"/>
                  </a:cubicBezTo>
                  <a:lnTo>
                    <a:pt x="1906098" y="71958"/>
                  </a:lnTo>
                  <a:cubicBezTo>
                    <a:pt x="1820455" y="22015"/>
                    <a:pt x="1715705" y="22015"/>
                    <a:pt x="1630062" y="71958"/>
                  </a:cubicBezTo>
                  <a:lnTo>
                    <a:pt x="887597" y="476569"/>
                  </a:lnTo>
                  <a:cubicBezTo>
                    <a:pt x="878111" y="481274"/>
                    <a:pt x="868625" y="478861"/>
                    <a:pt x="863883" y="469331"/>
                  </a:cubicBezTo>
                  <a:cubicBezTo>
                    <a:pt x="859140" y="459801"/>
                    <a:pt x="861443" y="450391"/>
                    <a:pt x="870929" y="445566"/>
                  </a:cubicBezTo>
                  <a:lnTo>
                    <a:pt x="1611090" y="41076"/>
                  </a:lnTo>
                  <a:cubicBezTo>
                    <a:pt x="1658655" y="13692"/>
                    <a:pt x="1712181" y="0"/>
                    <a:pt x="1765725" y="0"/>
                  </a:cubicBezTo>
                  <a:close/>
                </a:path>
              </a:pathLst>
            </a:custGeom>
            <a:solidFill>
              <a:srgbClr val="168489"/>
            </a:solidFill>
            <a:ln w="12700">
              <a:solidFill>
                <a:srgbClr val="168489"/>
              </a:solidFill>
              <a:miter lim="400000"/>
            </a:ln>
          </p:spPr>
          <p:txBody>
            <a:bodyPr wrap="square" lIns="38100" tIns="38100" rIns="38100" bIns="38100" anchor="ctr">
              <a:noAutofit/>
            </a:bodyPr>
            <a:lstStyle/>
            <a:p>
              <a:endParaRPr lang="en-US" sz="3200"/>
            </a:p>
          </p:txBody>
        </p:sp>
      </p:grpSp>
      <p:sp>
        <p:nvSpPr>
          <p:cNvPr id="2" name="TextBox 1">
            <a:extLst>
              <a:ext uri="{FF2B5EF4-FFF2-40B4-BE49-F238E27FC236}">
                <a16:creationId xmlns:a16="http://schemas.microsoft.com/office/drawing/2014/main" id="{0714B5CE-6CA9-DC64-26BA-C62FA5C35DF4}"/>
              </a:ext>
            </a:extLst>
          </p:cNvPr>
          <p:cNvSpPr txBox="1"/>
          <p:nvPr/>
        </p:nvSpPr>
        <p:spPr>
          <a:xfrm>
            <a:off x="812887" y="1193059"/>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يُساعد النظام في ترتيب الاحتياجات التدريبية حسب الأولوية بناءً على</a:t>
            </a:r>
            <a:r>
              <a:rPr lang="en-US"/>
              <a:t>:</a:t>
            </a:r>
          </a:p>
        </p:txBody>
      </p:sp>
      <p:sp>
        <p:nvSpPr>
          <p:cNvPr id="3" name="TextBox 2">
            <a:extLst>
              <a:ext uri="{FF2B5EF4-FFF2-40B4-BE49-F238E27FC236}">
                <a16:creationId xmlns:a16="http://schemas.microsoft.com/office/drawing/2014/main" id="{009BAED9-9D33-9CAF-C585-DFA7158E60AC}"/>
              </a:ext>
            </a:extLst>
          </p:cNvPr>
          <p:cNvSpPr txBox="1"/>
          <p:nvPr/>
        </p:nvSpPr>
        <p:spPr>
          <a:xfrm>
            <a:off x="812887" y="2596101"/>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مدى الإلحاح (تدريب فوريّ أم يمكن تأجيله)</a:t>
            </a:r>
            <a:endParaRPr lang="en-US" dirty="0"/>
          </a:p>
        </p:txBody>
      </p:sp>
      <p:sp>
        <p:nvSpPr>
          <p:cNvPr id="4" name="TextBox 3">
            <a:extLst>
              <a:ext uri="{FF2B5EF4-FFF2-40B4-BE49-F238E27FC236}">
                <a16:creationId xmlns:a16="http://schemas.microsoft.com/office/drawing/2014/main" id="{540A4362-9A03-1A6E-3124-4F95860AD6B7}"/>
              </a:ext>
            </a:extLst>
          </p:cNvPr>
          <p:cNvSpPr txBox="1"/>
          <p:nvPr/>
        </p:nvSpPr>
        <p:spPr>
          <a:xfrm>
            <a:off x="812887" y="356492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الأثر على الأداء والأهداف</a:t>
            </a:r>
            <a:endParaRPr lang="en-US"/>
          </a:p>
        </p:txBody>
      </p:sp>
      <p:sp>
        <p:nvSpPr>
          <p:cNvPr id="7" name="TextBox 6">
            <a:extLst>
              <a:ext uri="{FF2B5EF4-FFF2-40B4-BE49-F238E27FC236}">
                <a16:creationId xmlns:a16="http://schemas.microsoft.com/office/drawing/2014/main" id="{19B22690-E94B-A078-63E4-83D7A1470B16}"/>
              </a:ext>
            </a:extLst>
          </p:cNvPr>
          <p:cNvSpPr txBox="1"/>
          <p:nvPr/>
        </p:nvSpPr>
        <p:spPr>
          <a:xfrm>
            <a:off x="812887" y="453374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عدد الموظفين المتأثّرين</a:t>
            </a:r>
            <a:endParaRPr lang="en-US"/>
          </a:p>
        </p:txBody>
      </p:sp>
      <p:sp>
        <p:nvSpPr>
          <p:cNvPr id="10" name="TextBox 9">
            <a:extLst>
              <a:ext uri="{FF2B5EF4-FFF2-40B4-BE49-F238E27FC236}">
                <a16:creationId xmlns:a16="http://schemas.microsoft.com/office/drawing/2014/main" id="{BCDF5D50-4F64-D61D-E7D4-02F3A93A824F}"/>
              </a:ext>
            </a:extLst>
          </p:cNvPr>
          <p:cNvSpPr txBox="1"/>
          <p:nvPr/>
        </p:nvSpPr>
        <p:spPr>
          <a:xfrm>
            <a:off x="812887" y="550256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الميزانية المتاحة</a:t>
            </a:r>
            <a:endParaRPr lang="en-US" b="1"/>
          </a:p>
        </p:txBody>
      </p:sp>
      <p:pic>
        <p:nvPicPr>
          <p:cNvPr id="24" name="Picture 23" descr="Practice ">
            <a:extLst>
              <a:ext uri="{FF2B5EF4-FFF2-40B4-BE49-F238E27FC236}">
                <a16:creationId xmlns:a16="http://schemas.microsoft.com/office/drawing/2014/main" id="{0B3C01E7-86A2-6378-C8D4-2B8B05A8ADC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64162" y="5053629"/>
            <a:ext cx="1553047" cy="1553047"/>
          </a:xfrm>
          <a:prstGeom prst="rect">
            <a:avLst/>
          </a:prstGeom>
          <a:noFill/>
          <a:ln>
            <a:noFill/>
          </a:ln>
        </p:spPr>
      </p:pic>
    </p:spTree>
    <p:extLst>
      <p:ext uri="{BB962C8B-B14F-4D97-AF65-F5344CB8AC3E}">
        <p14:creationId xmlns:p14="http://schemas.microsoft.com/office/powerpoint/2010/main" val="24294640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C5EDB-E627-29C9-DD33-63F5C6E1C39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A3B8869-AC13-94AF-C4CF-FA0BDEEE8E35}"/>
              </a:ext>
            </a:extLst>
          </p:cNvPr>
          <p:cNvSpPr txBox="1"/>
          <p:nvPr/>
        </p:nvSpPr>
        <p:spPr>
          <a:xfrm>
            <a:off x="1930400" y="-196325"/>
            <a:ext cx="83312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التعريف بأنواع برامج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9A521D2-CCC0-2406-D11F-86A5F9E424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B3260136-0F6B-70B2-3CE6-842A5EF9309E}"/>
              </a:ext>
            </a:extLst>
          </p:cNvPr>
          <p:cNvSpPr txBox="1"/>
          <p:nvPr/>
        </p:nvSpPr>
        <p:spPr>
          <a:xfrm>
            <a:off x="5535526" y="1722738"/>
            <a:ext cx="5843587" cy="52322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EG" b="1">
                <a:solidFill>
                  <a:srgbClr val="168489"/>
                </a:solidFill>
                <a:latin typeface="Adobe Arabic" panose="020B0604020202020204" pitchFamily="18" charset="-78"/>
                <a:cs typeface="Adobe Arabic" panose="020B0604020202020204" pitchFamily="18" charset="-78"/>
              </a:rPr>
              <a:t>التطوّر التاريخي لنظم معلومات الموارد البشرية</a:t>
            </a:r>
            <a:endParaRPr lang="en-US" b="1">
              <a:solidFill>
                <a:srgbClr val="168489"/>
              </a:solidFill>
              <a:latin typeface="Adobe Arabic" panose="020B0604020202020204" pitchFamily="18" charset="-78"/>
              <a:cs typeface="Adobe Arabic" panose="020B0604020202020204" pitchFamily="18" charset="-78"/>
            </a:endParaRPr>
          </a:p>
        </p:txBody>
      </p:sp>
      <p:pic>
        <p:nvPicPr>
          <p:cNvPr id="3" name="Picture 2" descr="Hr manager ">
            <a:extLst>
              <a:ext uri="{FF2B5EF4-FFF2-40B4-BE49-F238E27FC236}">
                <a16:creationId xmlns:a16="http://schemas.microsoft.com/office/drawing/2014/main" id="{5A1F54E8-73E8-847C-ABD8-25C1E30609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02635" y="2390395"/>
            <a:ext cx="2953718" cy="2953718"/>
          </a:xfrm>
          <a:prstGeom prst="rect">
            <a:avLst/>
          </a:prstGeom>
          <a:noFill/>
          <a:ln>
            <a:noFill/>
          </a:ln>
        </p:spPr>
      </p:pic>
      <p:sp>
        <p:nvSpPr>
          <p:cNvPr id="2" name="TextBox 1">
            <a:extLst>
              <a:ext uri="{FF2B5EF4-FFF2-40B4-BE49-F238E27FC236}">
                <a16:creationId xmlns:a16="http://schemas.microsoft.com/office/drawing/2014/main" id="{32E3F002-3663-9148-6E43-4898305CA79C}"/>
              </a:ext>
            </a:extLst>
          </p:cNvPr>
          <p:cNvSpPr txBox="1"/>
          <p:nvPr/>
        </p:nvSpPr>
        <p:spPr>
          <a:xfrm>
            <a:off x="5535526" y="3097344"/>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بدأت نظم معلومات الموارد البشرية في الظهور منذ ستينيات القرن الماضي، حيث كانت تقتصر على وظائف بسيطة مثل حفظ سجلّات الموظّفين ومعالجة الرواتب. ومع تطوّر تكنولوجيا المعلومات، تطوّرت هذه النظم لتشمل مجموعة واسعة من الوظائف والتطبيقات</a:t>
            </a:r>
            <a:endParaRPr lang="en-US" b="1">
              <a:solidFill>
                <a:srgbClr val="168489"/>
              </a:solidFill>
              <a:latin typeface="Adobe Arabic" panose="020B0604020202020204" pitchFamily="18" charset="-78"/>
              <a:cs typeface="Adobe Arabic" panose="020B0604020202020204" pitchFamily="18" charset="-78"/>
            </a:endParaRPr>
          </a:p>
        </p:txBody>
      </p:sp>
    </p:spTree>
    <p:extLst>
      <p:ext uri="{BB962C8B-B14F-4D97-AF65-F5344CB8AC3E}">
        <p14:creationId xmlns:p14="http://schemas.microsoft.com/office/powerpoint/2010/main" val="4956413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C23B28-0B96-6854-BB9E-440C382D513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F8E3204-4D7C-8951-3FC2-31832862455C}"/>
              </a:ext>
            </a:extLst>
          </p:cNvPr>
          <p:cNvSpPr txBox="1"/>
          <p:nvPr/>
        </p:nvSpPr>
        <p:spPr>
          <a:xfrm>
            <a:off x="1915886" y="-120955"/>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نظم إدارة التدريب والتطوير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ABAAEA6-B0B4-E898-7389-4F0D3D8EA4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 name="Group 5">
            <a:extLst>
              <a:ext uri="{FF2B5EF4-FFF2-40B4-BE49-F238E27FC236}">
                <a16:creationId xmlns:a16="http://schemas.microsoft.com/office/drawing/2014/main" id="{84319438-E348-304C-01C6-1245EC373480}"/>
              </a:ext>
            </a:extLst>
          </p:cNvPr>
          <p:cNvGrpSpPr/>
          <p:nvPr/>
        </p:nvGrpSpPr>
        <p:grpSpPr>
          <a:xfrm>
            <a:off x="7757618" y="2052210"/>
            <a:ext cx="3621495" cy="3377040"/>
            <a:chOff x="2966202" y="1446424"/>
            <a:chExt cx="2784257" cy="2597150"/>
          </a:xfrm>
        </p:grpSpPr>
        <p:sp>
          <p:nvSpPr>
            <p:cNvPr id="20" name="مربع نص 24">
              <a:extLst>
                <a:ext uri="{FF2B5EF4-FFF2-40B4-BE49-F238E27FC236}">
                  <a16:creationId xmlns:a16="http://schemas.microsoft.com/office/drawing/2014/main" id="{B847DB65-E20F-4267-37B4-3D7BEE554984}"/>
                </a:ext>
              </a:extLst>
            </p:cNvPr>
            <p:cNvSpPr txBox="1"/>
            <p:nvPr/>
          </p:nvSpPr>
          <p:spPr>
            <a:xfrm>
              <a:off x="4078745" y="2252940"/>
              <a:ext cx="1277775" cy="1014432"/>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إنشاء خطّة التدريب</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Shape">
              <a:extLst>
                <a:ext uri="{FF2B5EF4-FFF2-40B4-BE49-F238E27FC236}">
                  <a16:creationId xmlns:a16="http://schemas.microsoft.com/office/drawing/2014/main" id="{84B45D4C-ADAB-558C-363E-CAB346026E35}"/>
                </a:ext>
              </a:extLst>
            </p:cNvPr>
            <p:cNvSpPr/>
            <p:nvPr/>
          </p:nvSpPr>
          <p:spPr>
            <a:xfrm>
              <a:off x="2966202" y="1446424"/>
              <a:ext cx="2784257" cy="2597150"/>
            </a:xfrm>
            <a:custGeom>
              <a:avLst/>
              <a:gdLst/>
              <a:ahLst/>
              <a:cxnLst>
                <a:cxn ang="0">
                  <a:pos x="wd2" y="hd2"/>
                </a:cxn>
                <a:cxn ang="5400000">
                  <a:pos x="wd2" y="hd2"/>
                </a:cxn>
                <a:cxn ang="10800000">
                  <a:pos x="wd2" y="hd2"/>
                </a:cxn>
                <a:cxn ang="16200000">
                  <a:pos x="wd2" y="hd2"/>
                </a:cxn>
              </a:cxnLst>
              <a:rect l="0" t="0" r="r" b="b"/>
              <a:pathLst>
                <a:path w="21600" h="21489" extrusionOk="0">
                  <a:moveTo>
                    <a:pt x="12498" y="21489"/>
                  </a:moveTo>
                  <a:cubicBezTo>
                    <a:pt x="12074" y="21489"/>
                    <a:pt x="11668" y="21371"/>
                    <a:pt x="11298" y="21154"/>
                  </a:cubicBezTo>
                  <a:lnTo>
                    <a:pt x="3822" y="16547"/>
                  </a:lnTo>
                  <a:cubicBezTo>
                    <a:pt x="3046" y="16547"/>
                    <a:pt x="2160" y="16291"/>
                    <a:pt x="1569" y="15897"/>
                  </a:cubicBezTo>
                  <a:cubicBezTo>
                    <a:pt x="960" y="15503"/>
                    <a:pt x="517" y="14952"/>
                    <a:pt x="240" y="14282"/>
                  </a:cubicBezTo>
                  <a:cubicBezTo>
                    <a:pt x="129" y="13987"/>
                    <a:pt x="55" y="13652"/>
                    <a:pt x="0" y="13318"/>
                  </a:cubicBezTo>
                  <a:cubicBezTo>
                    <a:pt x="0" y="13318"/>
                    <a:pt x="0" y="13298"/>
                    <a:pt x="0" y="13298"/>
                  </a:cubicBezTo>
                  <a:lnTo>
                    <a:pt x="0" y="13259"/>
                  </a:lnTo>
                  <a:cubicBezTo>
                    <a:pt x="0" y="13062"/>
                    <a:pt x="111" y="12944"/>
                    <a:pt x="314" y="12944"/>
                  </a:cubicBezTo>
                  <a:lnTo>
                    <a:pt x="2455" y="12944"/>
                  </a:lnTo>
                  <a:cubicBezTo>
                    <a:pt x="2529" y="12944"/>
                    <a:pt x="2677" y="12983"/>
                    <a:pt x="2788" y="13180"/>
                  </a:cubicBezTo>
                  <a:cubicBezTo>
                    <a:pt x="2788" y="13199"/>
                    <a:pt x="2806" y="13199"/>
                    <a:pt x="2806" y="13219"/>
                  </a:cubicBezTo>
                  <a:cubicBezTo>
                    <a:pt x="2806" y="13239"/>
                    <a:pt x="2825" y="13298"/>
                    <a:pt x="2898" y="13416"/>
                  </a:cubicBezTo>
                  <a:cubicBezTo>
                    <a:pt x="2898" y="13416"/>
                    <a:pt x="2898" y="13416"/>
                    <a:pt x="2898" y="13436"/>
                  </a:cubicBezTo>
                  <a:cubicBezTo>
                    <a:pt x="3065" y="13810"/>
                    <a:pt x="3305" y="13987"/>
                    <a:pt x="3674" y="13987"/>
                  </a:cubicBezTo>
                  <a:cubicBezTo>
                    <a:pt x="3858" y="13987"/>
                    <a:pt x="4006" y="13948"/>
                    <a:pt x="4154" y="13849"/>
                  </a:cubicBezTo>
                  <a:cubicBezTo>
                    <a:pt x="4302" y="13751"/>
                    <a:pt x="4412" y="13613"/>
                    <a:pt x="4505" y="13436"/>
                  </a:cubicBezTo>
                  <a:cubicBezTo>
                    <a:pt x="4597" y="13239"/>
                    <a:pt x="4652" y="13003"/>
                    <a:pt x="4652" y="12727"/>
                  </a:cubicBezTo>
                  <a:cubicBezTo>
                    <a:pt x="4652" y="12451"/>
                    <a:pt x="4615" y="12235"/>
                    <a:pt x="4523" y="12038"/>
                  </a:cubicBezTo>
                  <a:cubicBezTo>
                    <a:pt x="4468" y="11861"/>
                    <a:pt x="4357" y="11742"/>
                    <a:pt x="4228" y="11644"/>
                  </a:cubicBezTo>
                  <a:cubicBezTo>
                    <a:pt x="4080" y="11546"/>
                    <a:pt x="3932" y="11506"/>
                    <a:pt x="3748" y="11506"/>
                  </a:cubicBezTo>
                  <a:cubicBezTo>
                    <a:pt x="3545" y="11506"/>
                    <a:pt x="3360" y="11565"/>
                    <a:pt x="3194" y="11664"/>
                  </a:cubicBezTo>
                  <a:cubicBezTo>
                    <a:pt x="3028" y="11762"/>
                    <a:pt x="2917" y="11880"/>
                    <a:pt x="2862" y="12018"/>
                  </a:cubicBezTo>
                  <a:cubicBezTo>
                    <a:pt x="2825" y="12176"/>
                    <a:pt x="2695" y="12274"/>
                    <a:pt x="2548" y="12274"/>
                  </a:cubicBezTo>
                  <a:lnTo>
                    <a:pt x="369" y="12274"/>
                  </a:lnTo>
                  <a:cubicBezTo>
                    <a:pt x="277" y="12274"/>
                    <a:pt x="203" y="12235"/>
                    <a:pt x="148" y="12176"/>
                  </a:cubicBezTo>
                  <a:cubicBezTo>
                    <a:pt x="92" y="12117"/>
                    <a:pt x="55" y="12038"/>
                    <a:pt x="55" y="11939"/>
                  </a:cubicBezTo>
                  <a:lnTo>
                    <a:pt x="55" y="5540"/>
                  </a:lnTo>
                  <a:cubicBezTo>
                    <a:pt x="55" y="5442"/>
                    <a:pt x="92" y="5363"/>
                    <a:pt x="148" y="5304"/>
                  </a:cubicBezTo>
                  <a:cubicBezTo>
                    <a:pt x="203" y="5245"/>
                    <a:pt x="277" y="5205"/>
                    <a:pt x="369" y="5205"/>
                  </a:cubicBezTo>
                  <a:lnTo>
                    <a:pt x="6775" y="5205"/>
                  </a:lnTo>
                  <a:cubicBezTo>
                    <a:pt x="6868" y="5205"/>
                    <a:pt x="6942" y="5245"/>
                    <a:pt x="6997" y="5304"/>
                  </a:cubicBezTo>
                  <a:cubicBezTo>
                    <a:pt x="7052" y="5363"/>
                    <a:pt x="7089" y="5442"/>
                    <a:pt x="7089" y="5540"/>
                  </a:cubicBezTo>
                  <a:lnTo>
                    <a:pt x="7089" y="7371"/>
                  </a:lnTo>
                  <a:cubicBezTo>
                    <a:pt x="7089" y="7470"/>
                    <a:pt x="7052" y="7548"/>
                    <a:pt x="6997" y="7607"/>
                  </a:cubicBezTo>
                  <a:cubicBezTo>
                    <a:pt x="6942" y="7667"/>
                    <a:pt x="6868" y="7706"/>
                    <a:pt x="6775" y="7706"/>
                  </a:cubicBezTo>
                  <a:lnTo>
                    <a:pt x="2769" y="7706"/>
                  </a:lnTo>
                  <a:lnTo>
                    <a:pt x="2769" y="9321"/>
                  </a:lnTo>
                  <a:cubicBezTo>
                    <a:pt x="3157" y="9104"/>
                    <a:pt x="3600" y="9005"/>
                    <a:pt x="4080" y="9005"/>
                  </a:cubicBezTo>
                  <a:cubicBezTo>
                    <a:pt x="4800" y="9005"/>
                    <a:pt x="5428" y="9202"/>
                    <a:pt x="5982" y="9596"/>
                  </a:cubicBezTo>
                  <a:cubicBezTo>
                    <a:pt x="6535" y="9990"/>
                    <a:pt x="6923" y="10522"/>
                    <a:pt x="7182" y="11191"/>
                  </a:cubicBezTo>
                  <a:cubicBezTo>
                    <a:pt x="7200" y="11270"/>
                    <a:pt x="7182" y="11349"/>
                    <a:pt x="7108" y="11388"/>
                  </a:cubicBezTo>
                  <a:cubicBezTo>
                    <a:pt x="7034" y="11408"/>
                    <a:pt x="6960" y="11388"/>
                    <a:pt x="6923" y="11309"/>
                  </a:cubicBezTo>
                  <a:cubicBezTo>
                    <a:pt x="6702" y="10699"/>
                    <a:pt x="6332" y="10207"/>
                    <a:pt x="5834" y="9852"/>
                  </a:cubicBezTo>
                  <a:cubicBezTo>
                    <a:pt x="5335" y="9498"/>
                    <a:pt x="4745" y="9321"/>
                    <a:pt x="4080" y="9321"/>
                  </a:cubicBezTo>
                  <a:cubicBezTo>
                    <a:pt x="3600" y="9321"/>
                    <a:pt x="3175" y="9439"/>
                    <a:pt x="2806" y="9675"/>
                  </a:cubicBezTo>
                  <a:cubicBezTo>
                    <a:pt x="2751" y="9734"/>
                    <a:pt x="2677" y="9734"/>
                    <a:pt x="2603" y="9695"/>
                  </a:cubicBezTo>
                  <a:cubicBezTo>
                    <a:pt x="2529" y="9655"/>
                    <a:pt x="2492" y="9596"/>
                    <a:pt x="2492" y="9498"/>
                  </a:cubicBezTo>
                  <a:lnTo>
                    <a:pt x="2492" y="7667"/>
                  </a:lnTo>
                  <a:cubicBezTo>
                    <a:pt x="2492" y="7529"/>
                    <a:pt x="2585" y="7450"/>
                    <a:pt x="2695" y="7450"/>
                  </a:cubicBezTo>
                  <a:lnTo>
                    <a:pt x="6775" y="7450"/>
                  </a:lnTo>
                  <a:cubicBezTo>
                    <a:pt x="6794" y="7450"/>
                    <a:pt x="6794" y="7450"/>
                    <a:pt x="6794" y="7430"/>
                  </a:cubicBezTo>
                  <a:cubicBezTo>
                    <a:pt x="6794" y="7430"/>
                    <a:pt x="6812" y="7411"/>
                    <a:pt x="6812" y="7411"/>
                  </a:cubicBezTo>
                  <a:lnTo>
                    <a:pt x="6812" y="5540"/>
                  </a:lnTo>
                  <a:cubicBezTo>
                    <a:pt x="6812" y="5520"/>
                    <a:pt x="6812" y="5520"/>
                    <a:pt x="6794" y="5520"/>
                  </a:cubicBezTo>
                  <a:cubicBezTo>
                    <a:pt x="6794" y="5520"/>
                    <a:pt x="6775" y="5501"/>
                    <a:pt x="6775" y="5501"/>
                  </a:cubicBezTo>
                  <a:lnTo>
                    <a:pt x="369" y="5501"/>
                  </a:lnTo>
                  <a:cubicBezTo>
                    <a:pt x="351" y="5501"/>
                    <a:pt x="351" y="5501"/>
                    <a:pt x="351" y="5520"/>
                  </a:cubicBezTo>
                  <a:cubicBezTo>
                    <a:pt x="351" y="5520"/>
                    <a:pt x="332" y="5540"/>
                    <a:pt x="332" y="5540"/>
                  </a:cubicBezTo>
                  <a:lnTo>
                    <a:pt x="332" y="11939"/>
                  </a:lnTo>
                  <a:cubicBezTo>
                    <a:pt x="332" y="11959"/>
                    <a:pt x="332" y="11959"/>
                    <a:pt x="351" y="11959"/>
                  </a:cubicBezTo>
                  <a:cubicBezTo>
                    <a:pt x="351" y="11959"/>
                    <a:pt x="369" y="11979"/>
                    <a:pt x="369" y="11979"/>
                  </a:cubicBezTo>
                  <a:lnTo>
                    <a:pt x="2548" y="11979"/>
                  </a:lnTo>
                  <a:cubicBezTo>
                    <a:pt x="2585" y="11979"/>
                    <a:pt x="2585" y="11979"/>
                    <a:pt x="2603" y="11920"/>
                  </a:cubicBezTo>
                  <a:cubicBezTo>
                    <a:pt x="2695" y="11703"/>
                    <a:pt x="2843" y="11526"/>
                    <a:pt x="3065" y="11388"/>
                  </a:cubicBezTo>
                  <a:cubicBezTo>
                    <a:pt x="3286" y="11270"/>
                    <a:pt x="3508" y="11191"/>
                    <a:pt x="3766" y="11191"/>
                  </a:cubicBezTo>
                  <a:cubicBezTo>
                    <a:pt x="3988" y="11191"/>
                    <a:pt x="4209" y="11250"/>
                    <a:pt x="4394" y="11368"/>
                  </a:cubicBezTo>
                  <a:cubicBezTo>
                    <a:pt x="4578" y="11486"/>
                    <a:pt x="4708" y="11664"/>
                    <a:pt x="4800" y="11880"/>
                  </a:cubicBezTo>
                  <a:cubicBezTo>
                    <a:pt x="4892" y="12097"/>
                    <a:pt x="4948" y="12372"/>
                    <a:pt x="4948" y="12688"/>
                  </a:cubicBezTo>
                  <a:cubicBezTo>
                    <a:pt x="4948" y="13022"/>
                    <a:pt x="4892" y="13318"/>
                    <a:pt x="4763" y="13534"/>
                  </a:cubicBezTo>
                  <a:cubicBezTo>
                    <a:pt x="4652" y="13751"/>
                    <a:pt x="4505" y="13948"/>
                    <a:pt x="4320" y="14066"/>
                  </a:cubicBezTo>
                  <a:cubicBezTo>
                    <a:pt x="4135" y="14184"/>
                    <a:pt x="3914" y="14243"/>
                    <a:pt x="3692" y="14243"/>
                  </a:cubicBezTo>
                  <a:cubicBezTo>
                    <a:pt x="3231" y="14243"/>
                    <a:pt x="2880" y="14007"/>
                    <a:pt x="2677" y="13534"/>
                  </a:cubicBezTo>
                  <a:cubicBezTo>
                    <a:pt x="2622" y="13436"/>
                    <a:pt x="2585" y="13337"/>
                    <a:pt x="2566" y="13259"/>
                  </a:cubicBezTo>
                  <a:cubicBezTo>
                    <a:pt x="2529" y="13199"/>
                    <a:pt x="2511" y="13199"/>
                    <a:pt x="2492" y="13199"/>
                  </a:cubicBezTo>
                  <a:lnTo>
                    <a:pt x="351" y="13199"/>
                  </a:lnTo>
                  <a:cubicBezTo>
                    <a:pt x="332" y="13199"/>
                    <a:pt x="314" y="13199"/>
                    <a:pt x="314" y="13199"/>
                  </a:cubicBezTo>
                  <a:cubicBezTo>
                    <a:pt x="314" y="13199"/>
                    <a:pt x="314" y="13199"/>
                    <a:pt x="314" y="13219"/>
                  </a:cubicBezTo>
                  <a:lnTo>
                    <a:pt x="314" y="13239"/>
                  </a:lnTo>
                  <a:cubicBezTo>
                    <a:pt x="369" y="13554"/>
                    <a:pt x="443" y="13849"/>
                    <a:pt x="535" y="14125"/>
                  </a:cubicBezTo>
                  <a:cubicBezTo>
                    <a:pt x="775" y="14735"/>
                    <a:pt x="1200" y="15247"/>
                    <a:pt x="1754" y="15602"/>
                  </a:cubicBezTo>
                  <a:cubicBezTo>
                    <a:pt x="2308" y="15956"/>
                    <a:pt x="3157" y="16192"/>
                    <a:pt x="3914" y="16192"/>
                  </a:cubicBezTo>
                  <a:cubicBezTo>
                    <a:pt x="3932" y="16192"/>
                    <a:pt x="3969" y="16192"/>
                    <a:pt x="3988" y="16212"/>
                  </a:cubicBezTo>
                  <a:lnTo>
                    <a:pt x="11502" y="20839"/>
                  </a:lnTo>
                  <a:cubicBezTo>
                    <a:pt x="12166" y="21253"/>
                    <a:pt x="12978" y="21253"/>
                    <a:pt x="13643" y="20839"/>
                  </a:cubicBezTo>
                  <a:lnTo>
                    <a:pt x="20252" y="16763"/>
                  </a:lnTo>
                  <a:cubicBezTo>
                    <a:pt x="20917" y="16350"/>
                    <a:pt x="21323" y="15602"/>
                    <a:pt x="21323" y="14794"/>
                  </a:cubicBezTo>
                  <a:lnTo>
                    <a:pt x="21323" y="6643"/>
                  </a:lnTo>
                  <a:cubicBezTo>
                    <a:pt x="21323" y="5835"/>
                    <a:pt x="20917" y="5067"/>
                    <a:pt x="20252" y="4674"/>
                  </a:cubicBezTo>
                  <a:lnTo>
                    <a:pt x="13643" y="598"/>
                  </a:lnTo>
                  <a:cubicBezTo>
                    <a:pt x="12978" y="184"/>
                    <a:pt x="12166" y="184"/>
                    <a:pt x="11502" y="598"/>
                  </a:cubicBezTo>
                  <a:cubicBezTo>
                    <a:pt x="11483" y="618"/>
                    <a:pt x="11465" y="618"/>
                    <a:pt x="11446" y="618"/>
                  </a:cubicBezTo>
                  <a:lnTo>
                    <a:pt x="5649" y="3945"/>
                  </a:lnTo>
                  <a:cubicBezTo>
                    <a:pt x="5575" y="3985"/>
                    <a:pt x="5502" y="3965"/>
                    <a:pt x="5465" y="3886"/>
                  </a:cubicBezTo>
                  <a:cubicBezTo>
                    <a:pt x="5428" y="3807"/>
                    <a:pt x="5446" y="3729"/>
                    <a:pt x="5520" y="3689"/>
                  </a:cubicBezTo>
                  <a:lnTo>
                    <a:pt x="11354" y="342"/>
                  </a:lnTo>
                  <a:cubicBezTo>
                    <a:pt x="11372" y="342"/>
                    <a:pt x="11391" y="322"/>
                    <a:pt x="11409" y="322"/>
                  </a:cubicBezTo>
                  <a:cubicBezTo>
                    <a:pt x="12148" y="-111"/>
                    <a:pt x="13052" y="-111"/>
                    <a:pt x="13791" y="342"/>
                  </a:cubicBezTo>
                  <a:lnTo>
                    <a:pt x="20400" y="4418"/>
                  </a:lnTo>
                  <a:cubicBezTo>
                    <a:pt x="21138" y="4871"/>
                    <a:pt x="21600" y="5737"/>
                    <a:pt x="21600" y="6643"/>
                  </a:cubicBezTo>
                  <a:lnTo>
                    <a:pt x="21600" y="14794"/>
                  </a:lnTo>
                  <a:cubicBezTo>
                    <a:pt x="21600" y="15700"/>
                    <a:pt x="21138" y="16566"/>
                    <a:pt x="20400" y="17019"/>
                  </a:cubicBezTo>
                  <a:lnTo>
                    <a:pt x="13791" y="21095"/>
                  </a:lnTo>
                  <a:cubicBezTo>
                    <a:pt x="13329" y="21371"/>
                    <a:pt x="12923" y="21489"/>
                    <a:pt x="12498" y="21489"/>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pic>
        <p:nvPicPr>
          <p:cNvPr id="2" name="Picture 1" descr="Presentation ">
            <a:extLst>
              <a:ext uri="{FF2B5EF4-FFF2-40B4-BE49-F238E27FC236}">
                <a16:creationId xmlns:a16="http://schemas.microsoft.com/office/drawing/2014/main" id="{9D0F5661-9B75-11ED-2D2F-191AF3138BF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85507" y="5162550"/>
            <a:ext cx="1219200" cy="1219200"/>
          </a:xfrm>
          <a:prstGeom prst="rect">
            <a:avLst/>
          </a:prstGeom>
          <a:noFill/>
          <a:ln>
            <a:noFill/>
          </a:ln>
        </p:spPr>
      </p:pic>
      <p:sp>
        <p:nvSpPr>
          <p:cNvPr id="3" name="TextBox 2">
            <a:extLst>
              <a:ext uri="{FF2B5EF4-FFF2-40B4-BE49-F238E27FC236}">
                <a16:creationId xmlns:a16="http://schemas.microsoft.com/office/drawing/2014/main" id="{28F91726-F4FE-57E4-E423-EAF859F1CC5E}"/>
              </a:ext>
            </a:extLst>
          </p:cNvPr>
          <p:cNvSpPr txBox="1"/>
          <p:nvPr/>
        </p:nvSpPr>
        <p:spPr>
          <a:xfrm>
            <a:off x="812887" y="1193059"/>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بناءً على الاحتياجات المُحدّدة، يُنشئ النظام خطّة تدريب سنوية تتضمّن</a:t>
            </a:r>
            <a:r>
              <a:rPr lang="en-US"/>
              <a:t>:</a:t>
            </a:r>
          </a:p>
        </p:txBody>
      </p:sp>
      <p:sp>
        <p:nvSpPr>
          <p:cNvPr id="4" name="TextBox 3">
            <a:extLst>
              <a:ext uri="{FF2B5EF4-FFF2-40B4-BE49-F238E27FC236}">
                <a16:creationId xmlns:a16="http://schemas.microsoft.com/office/drawing/2014/main" id="{E191CBC5-BD4E-A86F-8095-6FADCEFF9596}"/>
              </a:ext>
            </a:extLst>
          </p:cNvPr>
          <p:cNvSpPr txBox="1"/>
          <p:nvPr/>
        </p:nvSpPr>
        <p:spPr>
          <a:xfrm>
            <a:off x="812887" y="2460808"/>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البرامج والدورات المطلوبة</a:t>
            </a:r>
            <a:endParaRPr lang="en-US" dirty="0"/>
          </a:p>
        </p:txBody>
      </p:sp>
      <p:sp>
        <p:nvSpPr>
          <p:cNvPr id="7" name="TextBox 6">
            <a:extLst>
              <a:ext uri="{FF2B5EF4-FFF2-40B4-BE49-F238E27FC236}">
                <a16:creationId xmlns:a16="http://schemas.microsoft.com/office/drawing/2014/main" id="{70FB3C12-E8DA-B333-4C63-31B614F680D9}"/>
              </a:ext>
            </a:extLst>
          </p:cNvPr>
          <p:cNvSpPr txBox="1"/>
          <p:nvPr/>
        </p:nvSpPr>
        <p:spPr>
          <a:xfrm>
            <a:off x="812887" y="329433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الموظفون المستهدفون</a:t>
            </a:r>
            <a:endParaRPr lang="en-US"/>
          </a:p>
        </p:txBody>
      </p:sp>
      <p:sp>
        <p:nvSpPr>
          <p:cNvPr id="10" name="TextBox 9">
            <a:extLst>
              <a:ext uri="{FF2B5EF4-FFF2-40B4-BE49-F238E27FC236}">
                <a16:creationId xmlns:a16="http://schemas.microsoft.com/office/drawing/2014/main" id="{93151738-6641-00CA-CF13-EBE8D56A47D6}"/>
              </a:ext>
            </a:extLst>
          </p:cNvPr>
          <p:cNvSpPr txBox="1"/>
          <p:nvPr/>
        </p:nvSpPr>
        <p:spPr>
          <a:xfrm>
            <a:off x="812887" y="412786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الجدول الزمنيّ</a:t>
            </a:r>
            <a:endParaRPr lang="en-US" dirty="0"/>
          </a:p>
        </p:txBody>
      </p:sp>
      <p:sp>
        <p:nvSpPr>
          <p:cNvPr id="24" name="TextBox 23">
            <a:extLst>
              <a:ext uri="{FF2B5EF4-FFF2-40B4-BE49-F238E27FC236}">
                <a16:creationId xmlns:a16="http://schemas.microsoft.com/office/drawing/2014/main" id="{58E4926A-9C25-F1AE-0E2C-4062C72062A7}"/>
              </a:ext>
            </a:extLst>
          </p:cNvPr>
          <p:cNvSpPr txBox="1"/>
          <p:nvPr/>
        </p:nvSpPr>
        <p:spPr>
          <a:xfrm>
            <a:off x="812887" y="496139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الميزانية المطلوبة</a:t>
            </a:r>
            <a:endParaRPr lang="en-US" b="1" dirty="0"/>
          </a:p>
        </p:txBody>
      </p:sp>
      <p:sp>
        <p:nvSpPr>
          <p:cNvPr id="25" name="TextBox 24">
            <a:extLst>
              <a:ext uri="{FF2B5EF4-FFF2-40B4-BE49-F238E27FC236}">
                <a16:creationId xmlns:a16="http://schemas.microsoft.com/office/drawing/2014/main" id="{68C50BBC-AE76-0273-6716-3DFCAD7F180D}"/>
              </a:ext>
            </a:extLst>
          </p:cNvPr>
          <p:cNvSpPr txBox="1"/>
          <p:nvPr/>
        </p:nvSpPr>
        <p:spPr>
          <a:xfrm>
            <a:off x="812887" y="582839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الجهات المُنفّذة </a:t>
            </a:r>
            <a:endParaRPr lang="en-US" b="1" dirty="0"/>
          </a:p>
        </p:txBody>
      </p:sp>
    </p:spTree>
    <p:extLst>
      <p:ext uri="{BB962C8B-B14F-4D97-AF65-F5344CB8AC3E}">
        <p14:creationId xmlns:p14="http://schemas.microsoft.com/office/powerpoint/2010/main" val="23391073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anim calcmode="lin" valueType="num">
                                      <p:cBhvr>
                                        <p:cTn id="39" dur="1000" fill="hold"/>
                                        <p:tgtEl>
                                          <p:spTgt spid="24"/>
                                        </p:tgtEl>
                                        <p:attrNameLst>
                                          <p:attrName>ppt_x</p:attrName>
                                        </p:attrNameLst>
                                      </p:cBhvr>
                                      <p:tavLst>
                                        <p:tav tm="0">
                                          <p:val>
                                            <p:strVal val="#ppt_x"/>
                                          </p:val>
                                        </p:tav>
                                        <p:tav tm="100000">
                                          <p:val>
                                            <p:strVal val="#ppt_x"/>
                                          </p:val>
                                        </p:tav>
                                      </p:tavLst>
                                    </p:anim>
                                    <p:anim calcmode="lin" valueType="num">
                                      <p:cBhvr>
                                        <p:cTn id="4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10" grpId="0"/>
      <p:bldP spid="24" grpId="0"/>
      <p:bldP spid="25"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576FA-B710-F7C5-0D4C-C8B69850D51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5C1CFE2-A85E-491E-0572-63144D8747B5}"/>
              </a:ext>
            </a:extLst>
          </p:cNvPr>
          <p:cNvSpPr txBox="1"/>
          <p:nvPr/>
        </p:nvSpPr>
        <p:spPr>
          <a:xfrm>
            <a:off x="1915886" y="-29240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إدارة البرامج والدورات التدريبية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977A257-DF30-61EA-1A86-882A2914FA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9" name="Group 48">
            <a:extLst>
              <a:ext uri="{FF2B5EF4-FFF2-40B4-BE49-F238E27FC236}">
                <a16:creationId xmlns:a16="http://schemas.microsoft.com/office/drawing/2014/main" id="{605DCB7B-E81D-1B92-407F-2FC684EF780E}"/>
              </a:ext>
            </a:extLst>
          </p:cNvPr>
          <p:cNvGrpSpPr/>
          <p:nvPr/>
        </p:nvGrpSpPr>
        <p:grpSpPr>
          <a:xfrm>
            <a:off x="6320045" y="4678113"/>
            <a:ext cx="5130515" cy="1017838"/>
            <a:chOff x="6320045" y="4678113"/>
            <a:chExt cx="5130515" cy="1017838"/>
          </a:xfrm>
        </p:grpSpPr>
        <p:sp>
          <p:nvSpPr>
            <p:cNvPr id="11" name="Google Shape;2171;p42">
              <a:extLst>
                <a:ext uri="{FF2B5EF4-FFF2-40B4-BE49-F238E27FC236}">
                  <a16:creationId xmlns:a16="http://schemas.microsoft.com/office/drawing/2014/main" id="{3AC35641-108A-E4E9-D8D3-C9E6250297E7}"/>
                </a:ext>
              </a:extLst>
            </p:cNvPr>
            <p:cNvSpPr>
              <a:spLocks/>
            </p:cNvSpPr>
            <p:nvPr/>
          </p:nvSpPr>
          <p:spPr bwMode="auto">
            <a:xfrm flipH="1">
              <a:off x="10652928" y="4678113"/>
              <a:ext cx="797632" cy="1017838"/>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Google Shape;2172;p42">
              <a:extLst>
                <a:ext uri="{FF2B5EF4-FFF2-40B4-BE49-F238E27FC236}">
                  <a16:creationId xmlns:a16="http://schemas.microsoft.com/office/drawing/2014/main" id="{39B5D622-5932-B0F7-6438-FA557D462B0F}"/>
                </a:ext>
              </a:extLst>
            </p:cNvPr>
            <p:cNvSpPr>
              <a:spLocks/>
            </p:cNvSpPr>
            <p:nvPr/>
          </p:nvSpPr>
          <p:spPr bwMode="auto">
            <a:xfrm flipH="1">
              <a:off x="10652928" y="5205224"/>
              <a:ext cx="565878" cy="490727"/>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3" name="Google Shape;2173;p42">
              <a:extLst>
                <a:ext uri="{FF2B5EF4-FFF2-40B4-BE49-F238E27FC236}">
                  <a16:creationId xmlns:a16="http://schemas.microsoft.com/office/drawing/2014/main" id="{95B8C62E-1FFF-6779-3397-15294755149B}"/>
                </a:ext>
              </a:extLst>
            </p:cNvPr>
            <p:cNvSpPr>
              <a:spLocks/>
            </p:cNvSpPr>
            <p:nvPr/>
          </p:nvSpPr>
          <p:spPr bwMode="auto">
            <a:xfrm flipH="1">
              <a:off x="6320045" y="4678113"/>
              <a:ext cx="4402758" cy="91128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مسارات التعلّم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Google Shape;2174;p42">
              <a:extLst>
                <a:ext uri="{FF2B5EF4-FFF2-40B4-BE49-F238E27FC236}">
                  <a16:creationId xmlns:a16="http://schemas.microsoft.com/office/drawing/2014/main" id="{202A01B6-7A6A-C514-C52F-DA8BF50B0223}"/>
                </a:ext>
              </a:extLst>
            </p:cNvPr>
            <p:cNvSpPr>
              <a:spLocks/>
            </p:cNvSpPr>
            <p:nvPr/>
          </p:nvSpPr>
          <p:spPr bwMode="auto">
            <a:xfrm flipH="1">
              <a:off x="6320045" y="4678113"/>
              <a:ext cx="4118827" cy="91128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5" name="Google Shape;2175;p42">
              <a:extLst>
                <a:ext uri="{FF2B5EF4-FFF2-40B4-BE49-F238E27FC236}">
                  <a16:creationId xmlns:a16="http://schemas.microsoft.com/office/drawing/2014/main" id="{45000D79-A894-A510-FB94-9A3C6BFB068A}"/>
                </a:ext>
              </a:extLst>
            </p:cNvPr>
            <p:cNvSpPr>
              <a:spLocks/>
            </p:cNvSpPr>
            <p:nvPr/>
          </p:nvSpPr>
          <p:spPr bwMode="auto">
            <a:xfrm flipH="1">
              <a:off x="8396871" y="5471734"/>
              <a:ext cx="2560598" cy="224217"/>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8" name="Group 47">
            <a:extLst>
              <a:ext uri="{FF2B5EF4-FFF2-40B4-BE49-F238E27FC236}">
                <a16:creationId xmlns:a16="http://schemas.microsoft.com/office/drawing/2014/main" id="{3294E46E-644A-ECD8-C7E0-4791A240982F}"/>
              </a:ext>
            </a:extLst>
          </p:cNvPr>
          <p:cNvGrpSpPr/>
          <p:nvPr/>
        </p:nvGrpSpPr>
        <p:grpSpPr>
          <a:xfrm>
            <a:off x="6320045" y="3322652"/>
            <a:ext cx="5130515" cy="1017838"/>
            <a:chOff x="6320045" y="3322652"/>
            <a:chExt cx="5130515" cy="1017838"/>
          </a:xfrm>
        </p:grpSpPr>
        <p:sp>
          <p:nvSpPr>
            <p:cNvPr id="16" name="Google Shape;2171;p42">
              <a:extLst>
                <a:ext uri="{FF2B5EF4-FFF2-40B4-BE49-F238E27FC236}">
                  <a16:creationId xmlns:a16="http://schemas.microsoft.com/office/drawing/2014/main" id="{83B5BF40-1190-9728-E895-91B0ACEADC46}"/>
                </a:ext>
              </a:extLst>
            </p:cNvPr>
            <p:cNvSpPr>
              <a:spLocks/>
            </p:cNvSpPr>
            <p:nvPr/>
          </p:nvSpPr>
          <p:spPr bwMode="auto">
            <a:xfrm flipH="1">
              <a:off x="10652928" y="3322652"/>
              <a:ext cx="797632" cy="1017838"/>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Google Shape;2172;p42">
              <a:extLst>
                <a:ext uri="{FF2B5EF4-FFF2-40B4-BE49-F238E27FC236}">
                  <a16:creationId xmlns:a16="http://schemas.microsoft.com/office/drawing/2014/main" id="{4D544D64-F012-87C7-9653-5E7DED16E27F}"/>
                </a:ext>
              </a:extLst>
            </p:cNvPr>
            <p:cNvSpPr>
              <a:spLocks/>
            </p:cNvSpPr>
            <p:nvPr/>
          </p:nvSpPr>
          <p:spPr bwMode="auto">
            <a:xfrm flipH="1">
              <a:off x="10652928" y="3849763"/>
              <a:ext cx="565878" cy="490727"/>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8" name="Google Shape;2173;p42">
              <a:extLst>
                <a:ext uri="{FF2B5EF4-FFF2-40B4-BE49-F238E27FC236}">
                  <a16:creationId xmlns:a16="http://schemas.microsoft.com/office/drawing/2014/main" id="{A25A1844-5DDA-3CF8-419D-974DDCC2CFC9}"/>
                </a:ext>
              </a:extLst>
            </p:cNvPr>
            <p:cNvSpPr>
              <a:spLocks/>
            </p:cNvSpPr>
            <p:nvPr/>
          </p:nvSpPr>
          <p:spPr bwMode="auto">
            <a:xfrm flipH="1">
              <a:off x="6320045" y="3322652"/>
              <a:ext cx="4402758" cy="91128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إدارة الجدولة والخدمات اللوجستية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Google Shape;2174;p42">
              <a:extLst>
                <a:ext uri="{FF2B5EF4-FFF2-40B4-BE49-F238E27FC236}">
                  <a16:creationId xmlns:a16="http://schemas.microsoft.com/office/drawing/2014/main" id="{8831A63B-AE39-B7E2-8C74-87E0DEB2D565}"/>
                </a:ext>
              </a:extLst>
            </p:cNvPr>
            <p:cNvSpPr>
              <a:spLocks/>
            </p:cNvSpPr>
            <p:nvPr/>
          </p:nvSpPr>
          <p:spPr bwMode="auto">
            <a:xfrm flipH="1">
              <a:off x="6320045" y="3322652"/>
              <a:ext cx="4118827" cy="91128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2" name="Google Shape;2175;p42">
              <a:extLst>
                <a:ext uri="{FF2B5EF4-FFF2-40B4-BE49-F238E27FC236}">
                  <a16:creationId xmlns:a16="http://schemas.microsoft.com/office/drawing/2014/main" id="{CD8D5D95-FB2B-1A80-15E8-4F292148B5E9}"/>
                </a:ext>
              </a:extLst>
            </p:cNvPr>
            <p:cNvSpPr>
              <a:spLocks/>
            </p:cNvSpPr>
            <p:nvPr/>
          </p:nvSpPr>
          <p:spPr bwMode="auto">
            <a:xfrm flipH="1">
              <a:off x="8396871" y="4116273"/>
              <a:ext cx="2560598" cy="224217"/>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36" name="Google Shape;2170;p42">
            <a:extLst>
              <a:ext uri="{FF2B5EF4-FFF2-40B4-BE49-F238E27FC236}">
                <a16:creationId xmlns:a16="http://schemas.microsoft.com/office/drawing/2014/main" id="{192A0501-EFA9-D315-CE38-9C8D53301150}"/>
              </a:ext>
            </a:extLst>
          </p:cNvPr>
          <p:cNvGrpSpPr>
            <a:grpSpLocks/>
          </p:cNvGrpSpPr>
          <p:nvPr/>
        </p:nvGrpSpPr>
        <p:grpSpPr bwMode="auto">
          <a:xfrm flipH="1">
            <a:off x="6320428" y="1924049"/>
            <a:ext cx="5130509" cy="1017838"/>
            <a:chOff x="2924296" y="0"/>
            <a:chExt cx="44054" cy="8616"/>
          </a:xfrm>
        </p:grpSpPr>
        <p:sp>
          <p:nvSpPr>
            <p:cNvPr id="43" name="Google Shape;2171;p42">
              <a:extLst>
                <a:ext uri="{FF2B5EF4-FFF2-40B4-BE49-F238E27FC236}">
                  <a16:creationId xmlns:a16="http://schemas.microsoft.com/office/drawing/2014/main" id="{9181898F-5EF7-35E5-4C42-0D72D827EC50}"/>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4" name="Google Shape;2172;p42">
              <a:extLst>
                <a:ext uri="{FF2B5EF4-FFF2-40B4-BE49-F238E27FC236}">
                  <a16:creationId xmlns:a16="http://schemas.microsoft.com/office/drawing/2014/main" id="{C7A588D8-CD09-5D17-B156-700A35FFD720}"/>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5" name="Google Shape;2173;p42">
              <a:extLst>
                <a:ext uri="{FF2B5EF4-FFF2-40B4-BE49-F238E27FC236}">
                  <a16:creationId xmlns:a16="http://schemas.microsoft.com/office/drawing/2014/main" id="{5120851A-DBD4-B9DE-F54B-C10BFCB2BD14}"/>
                </a:ext>
              </a:extLst>
            </p:cNvPr>
            <p:cNvSpPr>
              <a:spLocks/>
            </p:cNvSpPr>
            <p:nvPr/>
          </p:nvSpPr>
          <p:spPr bwMode="auto">
            <a:xfrm>
              <a:off x="2930545"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كتالوج التدريب</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6" name="Google Shape;2174;p42">
              <a:extLst>
                <a:ext uri="{FF2B5EF4-FFF2-40B4-BE49-F238E27FC236}">
                  <a16:creationId xmlns:a16="http://schemas.microsoft.com/office/drawing/2014/main" id="{687554BE-121F-943F-2C69-77C1B223ED1B}"/>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7" name="Google Shape;2175;p42">
              <a:extLst>
                <a:ext uri="{FF2B5EF4-FFF2-40B4-BE49-F238E27FC236}">
                  <a16:creationId xmlns:a16="http://schemas.microsoft.com/office/drawing/2014/main" id="{E1364B49-D198-E508-1B6B-D6836D420BEC}"/>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37" name="Google Shape;2170;p42">
            <a:extLst>
              <a:ext uri="{FF2B5EF4-FFF2-40B4-BE49-F238E27FC236}">
                <a16:creationId xmlns:a16="http://schemas.microsoft.com/office/drawing/2014/main" id="{45FA67A0-C8F6-6736-FB60-0D937939317E}"/>
              </a:ext>
            </a:extLst>
          </p:cNvPr>
          <p:cNvGrpSpPr>
            <a:grpSpLocks/>
          </p:cNvGrpSpPr>
          <p:nvPr/>
        </p:nvGrpSpPr>
        <p:grpSpPr bwMode="auto">
          <a:xfrm flipH="1">
            <a:off x="741071" y="1924049"/>
            <a:ext cx="5130509" cy="1017838"/>
            <a:chOff x="2" y="0"/>
            <a:chExt cx="44054" cy="8616"/>
          </a:xfrm>
        </p:grpSpPr>
        <p:sp>
          <p:nvSpPr>
            <p:cNvPr id="38" name="Google Shape;2171;p42">
              <a:extLst>
                <a:ext uri="{FF2B5EF4-FFF2-40B4-BE49-F238E27FC236}">
                  <a16:creationId xmlns:a16="http://schemas.microsoft.com/office/drawing/2014/main" id="{67B29A65-C40A-B1E8-8022-4FF9C84EFEBC}"/>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Google Shape;2172;p42">
              <a:extLst>
                <a:ext uri="{FF2B5EF4-FFF2-40B4-BE49-F238E27FC236}">
                  <a16:creationId xmlns:a16="http://schemas.microsoft.com/office/drawing/2014/main" id="{F04768F5-5E12-9BC2-0D1C-9A8A8A9A3198}"/>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0" name="Google Shape;2173;p42">
              <a:extLst>
                <a:ext uri="{FF2B5EF4-FFF2-40B4-BE49-F238E27FC236}">
                  <a16:creationId xmlns:a16="http://schemas.microsoft.com/office/drawing/2014/main" id="{396CFBDF-9B0A-A4E7-F82C-835273027A53}"/>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التسجيل في الدورات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1" name="Google Shape;2174;p42">
              <a:extLst>
                <a:ext uri="{FF2B5EF4-FFF2-40B4-BE49-F238E27FC236}">
                  <a16:creationId xmlns:a16="http://schemas.microsoft.com/office/drawing/2014/main" id="{164EBD2C-B0CE-DF88-757A-18A65B42F445}"/>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2" name="Google Shape;2175;p42">
              <a:extLst>
                <a:ext uri="{FF2B5EF4-FFF2-40B4-BE49-F238E27FC236}">
                  <a16:creationId xmlns:a16="http://schemas.microsoft.com/office/drawing/2014/main" id="{11056A99-71A0-C7EB-ABD0-C493555702E7}"/>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51" name="Group 50">
            <a:extLst>
              <a:ext uri="{FF2B5EF4-FFF2-40B4-BE49-F238E27FC236}">
                <a16:creationId xmlns:a16="http://schemas.microsoft.com/office/drawing/2014/main" id="{9EE51576-4877-4B0F-DA41-9FBDFCA71A95}"/>
              </a:ext>
            </a:extLst>
          </p:cNvPr>
          <p:cNvGrpSpPr/>
          <p:nvPr/>
        </p:nvGrpSpPr>
        <p:grpSpPr>
          <a:xfrm>
            <a:off x="741065" y="3322652"/>
            <a:ext cx="5130515" cy="1017838"/>
            <a:chOff x="741065" y="3322652"/>
            <a:chExt cx="5130515" cy="1017838"/>
          </a:xfrm>
        </p:grpSpPr>
        <p:sp>
          <p:nvSpPr>
            <p:cNvPr id="26" name="Google Shape;2171;p42">
              <a:extLst>
                <a:ext uri="{FF2B5EF4-FFF2-40B4-BE49-F238E27FC236}">
                  <a16:creationId xmlns:a16="http://schemas.microsoft.com/office/drawing/2014/main" id="{FA90900E-5187-BD17-5E2C-E42B98038EA3}"/>
                </a:ext>
              </a:extLst>
            </p:cNvPr>
            <p:cNvSpPr>
              <a:spLocks/>
            </p:cNvSpPr>
            <p:nvPr/>
          </p:nvSpPr>
          <p:spPr bwMode="auto">
            <a:xfrm flipH="1">
              <a:off x="5073948" y="3322652"/>
              <a:ext cx="797632" cy="1017838"/>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Google Shape;2172;p42">
              <a:extLst>
                <a:ext uri="{FF2B5EF4-FFF2-40B4-BE49-F238E27FC236}">
                  <a16:creationId xmlns:a16="http://schemas.microsoft.com/office/drawing/2014/main" id="{0532EED0-46F5-8376-D26C-33C6AF34E1E5}"/>
                </a:ext>
              </a:extLst>
            </p:cNvPr>
            <p:cNvSpPr>
              <a:spLocks/>
            </p:cNvSpPr>
            <p:nvPr/>
          </p:nvSpPr>
          <p:spPr bwMode="auto">
            <a:xfrm flipH="1">
              <a:off x="5073948" y="3849763"/>
              <a:ext cx="565878" cy="490727"/>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8" name="Google Shape;2173;p42">
              <a:extLst>
                <a:ext uri="{FF2B5EF4-FFF2-40B4-BE49-F238E27FC236}">
                  <a16:creationId xmlns:a16="http://schemas.microsoft.com/office/drawing/2014/main" id="{A834AB74-5676-CB91-58F0-80D0A69593EA}"/>
                </a:ext>
              </a:extLst>
            </p:cNvPr>
            <p:cNvSpPr>
              <a:spLocks/>
            </p:cNvSpPr>
            <p:nvPr/>
          </p:nvSpPr>
          <p:spPr bwMode="auto">
            <a:xfrm flipH="1">
              <a:off x="741065" y="3322652"/>
              <a:ext cx="4402758" cy="91128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التعلّم الإلكترونيّ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Google Shape;2174;p42">
              <a:extLst>
                <a:ext uri="{FF2B5EF4-FFF2-40B4-BE49-F238E27FC236}">
                  <a16:creationId xmlns:a16="http://schemas.microsoft.com/office/drawing/2014/main" id="{1ED2D6F2-BC7A-56D0-81E8-5D9FAA86F3CF}"/>
                </a:ext>
              </a:extLst>
            </p:cNvPr>
            <p:cNvSpPr>
              <a:spLocks/>
            </p:cNvSpPr>
            <p:nvPr/>
          </p:nvSpPr>
          <p:spPr bwMode="auto">
            <a:xfrm flipH="1">
              <a:off x="741065" y="3322652"/>
              <a:ext cx="4118827" cy="91128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0" name="Google Shape;2175;p42">
              <a:extLst>
                <a:ext uri="{FF2B5EF4-FFF2-40B4-BE49-F238E27FC236}">
                  <a16:creationId xmlns:a16="http://schemas.microsoft.com/office/drawing/2014/main" id="{14409D23-72AE-CBF8-FE10-C248C2EE54E1}"/>
                </a:ext>
              </a:extLst>
            </p:cNvPr>
            <p:cNvSpPr>
              <a:spLocks/>
            </p:cNvSpPr>
            <p:nvPr/>
          </p:nvSpPr>
          <p:spPr bwMode="auto">
            <a:xfrm flipH="1">
              <a:off x="2817891" y="4116273"/>
              <a:ext cx="2560598" cy="224217"/>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50" name="Group 49">
            <a:extLst>
              <a:ext uri="{FF2B5EF4-FFF2-40B4-BE49-F238E27FC236}">
                <a16:creationId xmlns:a16="http://schemas.microsoft.com/office/drawing/2014/main" id="{262E8C9B-EDB6-2357-3B43-154FBEFDE79B}"/>
              </a:ext>
            </a:extLst>
          </p:cNvPr>
          <p:cNvGrpSpPr/>
          <p:nvPr/>
        </p:nvGrpSpPr>
        <p:grpSpPr>
          <a:xfrm>
            <a:off x="741065" y="4678113"/>
            <a:ext cx="5130515" cy="1017838"/>
            <a:chOff x="741065" y="4678113"/>
            <a:chExt cx="5130515" cy="1017838"/>
          </a:xfrm>
        </p:grpSpPr>
        <p:sp>
          <p:nvSpPr>
            <p:cNvPr id="31" name="Google Shape;2171;p42">
              <a:extLst>
                <a:ext uri="{FF2B5EF4-FFF2-40B4-BE49-F238E27FC236}">
                  <a16:creationId xmlns:a16="http://schemas.microsoft.com/office/drawing/2014/main" id="{0A08B651-795B-6F26-C141-ECF553DA60BC}"/>
                </a:ext>
              </a:extLst>
            </p:cNvPr>
            <p:cNvSpPr>
              <a:spLocks/>
            </p:cNvSpPr>
            <p:nvPr/>
          </p:nvSpPr>
          <p:spPr bwMode="auto">
            <a:xfrm flipH="1">
              <a:off x="5073948" y="4678113"/>
              <a:ext cx="797632" cy="1017838"/>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2" name="Google Shape;2172;p42">
              <a:extLst>
                <a:ext uri="{FF2B5EF4-FFF2-40B4-BE49-F238E27FC236}">
                  <a16:creationId xmlns:a16="http://schemas.microsoft.com/office/drawing/2014/main" id="{C96DFF61-CDDF-4D02-B727-8DA45EC7CC1F}"/>
                </a:ext>
              </a:extLst>
            </p:cNvPr>
            <p:cNvSpPr>
              <a:spLocks/>
            </p:cNvSpPr>
            <p:nvPr/>
          </p:nvSpPr>
          <p:spPr bwMode="auto">
            <a:xfrm flipH="1">
              <a:off x="5073948" y="5205224"/>
              <a:ext cx="565878" cy="490727"/>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3" name="Google Shape;2173;p42">
              <a:extLst>
                <a:ext uri="{FF2B5EF4-FFF2-40B4-BE49-F238E27FC236}">
                  <a16:creationId xmlns:a16="http://schemas.microsoft.com/office/drawing/2014/main" id="{49CF9841-18D4-F783-77C7-C846FDB560A6}"/>
                </a:ext>
              </a:extLst>
            </p:cNvPr>
            <p:cNvSpPr>
              <a:spLocks/>
            </p:cNvSpPr>
            <p:nvPr/>
          </p:nvSpPr>
          <p:spPr bwMode="auto">
            <a:xfrm flipH="1">
              <a:off x="741065" y="4678113"/>
              <a:ext cx="4402758" cy="91128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إدارة المدرّبين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Google Shape;2174;p42">
              <a:extLst>
                <a:ext uri="{FF2B5EF4-FFF2-40B4-BE49-F238E27FC236}">
                  <a16:creationId xmlns:a16="http://schemas.microsoft.com/office/drawing/2014/main" id="{2C6812F3-7F73-748F-4DC1-39E4296AB44D}"/>
                </a:ext>
              </a:extLst>
            </p:cNvPr>
            <p:cNvSpPr>
              <a:spLocks/>
            </p:cNvSpPr>
            <p:nvPr/>
          </p:nvSpPr>
          <p:spPr bwMode="auto">
            <a:xfrm flipH="1">
              <a:off x="741065" y="4678113"/>
              <a:ext cx="4118827" cy="91128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5" name="Google Shape;2175;p42">
              <a:extLst>
                <a:ext uri="{FF2B5EF4-FFF2-40B4-BE49-F238E27FC236}">
                  <a16:creationId xmlns:a16="http://schemas.microsoft.com/office/drawing/2014/main" id="{1FC4F208-DD50-E11F-23E4-331F5CFDC97A}"/>
                </a:ext>
              </a:extLst>
            </p:cNvPr>
            <p:cNvSpPr>
              <a:spLocks/>
            </p:cNvSpPr>
            <p:nvPr/>
          </p:nvSpPr>
          <p:spPr bwMode="auto">
            <a:xfrm flipH="1">
              <a:off x="2817891" y="5471734"/>
              <a:ext cx="2560598" cy="224217"/>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spTree>
    <p:extLst>
      <p:ext uri="{BB962C8B-B14F-4D97-AF65-F5344CB8AC3E}">
        <p14:creationId xmlns:p14="http://schemas.microsoft.com/office/powerpoint/2010/main" val="35967228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ppt_x"/>
                                          </p:val>
                                        </p:tav>
                                        <p:tav tm="100000">
                                          <p:val>
                                            <p:strVal val="#ppt_x"/>
                                          </p:val>
                                        </p:tav>
                                      </p:tavLst>
                                    </p:anim>
                                    <p:anim calcmode="lin" valueType="num">
                                      <p:cBhvr additive="base">
                                        <p:cTn id="1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fill="hold"/>
                                        <p:tgtEl>
                                          <p:spTgt spid="48"/>
                                        </p:tgtEl>
                                        <p:attrNameLst>
                                          <p:attrName>ppt_x</p:attrName>
                                        </p:attrNameLst>
                                      </p:cBhvr>
                                      <p:tavLst>
                                        <p:tav tm="0">
                                          <p:val>
                                            <p:strVal val="#ppt_x"/>
                                          </p:val>
                                        </p:tav>
                                        <p:tav tm="100000">
                                          <p:val>
                                            <p:strVal val="#ppt_x"/>
                                          </p:val>
                                        </p:tav>
                                      </p:tavLst>
                                    </p:anim>
                                    <p:anim calcmode="lin" valueType="num">
                                      <p:cBhvr additive="base">
                                        <p:cTn id="2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fill="hold"/>
                                        <p:tgtEl>
                                          <p:spTgt spid="51"/>
                                        </p:tgtEl>
                                        <p:attrNameLst>
                                          <p:attrName>ppt_x</p:attrName>
                                        </p:attrNameLst>
                                      </p:cBhvr>
                                      <p:tavLst>
                                        <p:tav tm="0">
                                          <p:val>
                                            <p:strVal val="#ppt_x"/>
                                          </p:val>
                                        </p:tav>
                                        <p:tav tm="100000">
                                          <p:val>
                                            <p:strVal val="#ppt_x"/>
                                          </p:val>
                                        </p:tav>
                                      </p:tavLst>
                                    </p:anim>
                                    <p:anim calcmode="lin" valueType="num">
                                      <p:cBhvr additive="base">
                                        <p:cTn id="26"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fill="hold"/>
                                        <p:tgtEl>
                                          <p:spTgt spid="49"/>
                                        </p:tgtEl>
                                        <p:attrNameLst>
                                          <p:attrName>ppt_x</p:attrName>
                                        </p:attrNameLst>
                                      </p:cBhvr>
                                      <p:tavLst>
                                        <p:tav tm="0">
                                          <p:val>
                                            <p:strVal val="#ppt_x"/>
                                          </p:val>
                                        </p:tav>
                                        <p:tav tm="100000">
                                          <p:val>
                                            <p:strVal val="#ppt_x"/>
                                          </p:val>
                                        </p:tav>
                                      </p:tavLst>
                                    </p:anim>
                                    <p:anim calcmode="lin" valueType="num">
                                      <p:cBhvr additive="base">
                                        <p:cTn id="32"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fill="hold"/>
                                        <p:tgtEl>
                                          <p:spTgt spid="50"/>
                                        </p:tgtEl>
                                        <p:attrNameLst>
                                          <p:attrName>ppt_x</p:attrName>
                                        </p:attrNameLst>
                                      </p:cBhvr>
                                      <p:tavLst>
                                        <p:tav tm="0">
                                          <p:val>
                                            <p:strVal val="#ppt_x"/>
                                          </p:val>
                                        </p:tav>
                                        <p:tav tm="100000">
                                          <p:val>
                                            <p:strVal val="#ppt_x"/>
                                          </p:val>
                                        </p:tav>
                                      </p:tavLst>
                                    </p:anim>
                                    <p:anim calcmode="lin" valueType="num">
                                      <p:cBhvr additive="base">
                                        <p:cTn id="38"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1F1D2-6CF8-FB3F-E4C4-3F26EE6064A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CD86FF8-3080-2376-4CD3-3C1027F5337C}"/>
              </a:ext>
            </a:extLst>
          </p:cNvPr>
          <p:cNvSpPr txBox="1"/>
          <p:nvPr/>
        </p:nvSpPr>
        <p:spPr>
          <a:xfrm>
            <a:off x="1915886" y="-29240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A3893A2-2553-DF96-6AF5-F46BC2AA1B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Training">
            <a:extLst>
              <a:ext uri="{FF2B5EF4-FFF2-40B4-BE49-F238E27FC236}">
                <a16:creationId xmlns:a16="http://schemas.microsoft.com/office/drawing/2014/main" id="{3A1BBAF3-B3BA-A6FF-0E80-B687A64C3BE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2381250"/>
            <a:ext cx="3162300" cy="3162300"/>
          </a:xfrm>
          <a:prstGeom prst="rect">
            <a:avLst/>
          </a:prstGeom>
          <a:noFill/>
          <a:ln>
            <a:noFill/>
          </a:ln>
        </p:spPr>
      </p:pic>
      <p:sp>
        <p:nvSpPr>
          <p:cNvPr id="3" name="TextBox 2">
            <a:extLst>
              <a:ext uri="{FF2B5EF4-FFF2-40B4-BE49-F238E27FC236}">
                <a16:creationId xmlns:a16="http://schemas.microsoft.com/office/drawing/2014/main" id="{5FF0F296-CC08-71A7-66B6-B95CD4E6D832}"/>
              </a:ext>
            </a:extLst>
          </p:cNvPr>
          <p:cNvSpPr txBox="1"/>
          <p:nvPr/>
        </p:nvSpPr>
        <p:spPr>
          <a:xfrm>
            <a:off x="5014452" y="859231"/>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في بنك كبير، كانت عملية التدريب تتمّ بشكل عشوائيّ دون تخطيط واضح. النتيجة</a:t>
            </a:r>
            <a:r>
              <a:rPr lang="en-US"/>
              <a:t>:</a:t>
            </a:r>
          </a:p>
        </p:txBody>
      </p:sp>
      <p:sp>
        <p:nvSpPr>
          <p:cNvPr id="4" name="TextBox 3">
            <a:extLst>
              <a:ext uri="{FF2B5EF4-FFF2-40B4-BE49-F238E27FC236}">
                <a16:creationId xmlns:a16="http://schemas.microsoft.com/office/drawing/2014/main" id="{952D1089-E692-867D-B542-AC59197323BC}"/>
              </a:ext>
            </a:extLst>
          </p:cNvPr>
          <p:cNvSpPr txBox="1"/>
          <p:nvPr/>
        </p:nvSpPr>
        <p:spPr>
          <a:xfrm>
            <a:off x="5014452" y="179541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تكرار بعض الدورات لنفس الموظفين</a:t>
            </a:r>
            <a:endParaRPr lang="en-US"/>
          </a:p>
        </p:txBody>
      </p:sp>
      <p:sp>
        <p:nvSpPr>
          <p:cNvPr id="5" name="TextBox 4">
            <a:extLst>
              <a:ext uri="{FF2B5EF4-FFF2-40B4-BE49-F238E27FC236}">
                <a16:creationId xmlns:a16="http://schemas.microsoft.com/office/drawing/2014/main" id="{DCA2EAC1-35C8-1C9C-B490-8B95851C3E44}"/>
              </a:ext>
            </a:extLst>
          </p:cNvPr>
          <p:cNvSpPr txBox="1"/>
          <p:nvPr/>
        </p:nvSpPr>
        <p:spPr>
          <a:xfrm>
            <a:off x="5014452" y="2297368"/>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عدم تغطية الاحتياجات الفعلية</a:t>
            </a:r>
            <a:endParaRPr lang="en-US" dirty="0"/>
          </a:p>
        </p:txBody>
      </p:sp>
      <p:sp>
        <p:nvSpPr>
          <p:cNvPr id="6" name="TextBox 5">
            <a:extLst>
              <a:ext uri="{FF2B5EF4-FFF2-40B4-BE49-F238E27FC236}">
                <a16:creationId xmlns:a16="http://schemas.microsoft.com/office/drawing/2014/main" id="{C819AC54-8833-2ABF-C52D-1F19D2073005}"/>
              </a:ext>
            </a:extLst>
          </p:cNvPr>
          <p:cNvSpPr txBox="1"/>
          <p:nvPr/>
        </p:nvSpPr>
        <p:spPr>
          <a:xfrm>
            <a:off x="5014452" y="279932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صعوبة في قياس عائد الاستثمار في التدريب</a:t>
            </a:r>
            <a:endParaRPr lang="en-US"/>
          </a:p>
        </p:txBody>
      </p:sp>
      <p:sp>
        <p:nvSpPr>
          <p:cNvPr id="7" name="TextBox 6">
            <a:extLst>
              <a:ext uri="{FF2B5EF4-FFF2-40B4-BE49-F238E27FC236}">
                <a16:creationId xmlns:a16="http://schemas.microsoft.com/office/drawing/2014/main" id="{79610984-B335-FD89-68E5-C0D31E83B773}"/>
              </a:ext>
            </a:extLst>
          </p:cNvPr>
          <p:cNvSpPr txBox="1"/>
          <p:nvPr/>
        </p:nvSpPr>
        <p:spPr>
          <a:xfrm>
            <a:off x="5014452" y="330128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a:t>بعد تطبيق نظام إدارة تعلّم متكامل</a:t>
            </a:r>
            <a:r>
              <a:rPr lang="en-US" b="1"/>
              <a:t>:</a:t>
            </a:r>
          </a:p>
        </p:txBody>
      </p:sp>
      <p:sp>
        <p:nvSpPr>
          <p:cNvPr id="10" name="TextBox 9">
            <a:extLst>
              <a:ext uri="{FF2B5EF4-FFF2-40B4-BE49-F238E27FC236}">
                <a16:creationId xmlns:a16="http://schemas.microsoft.com/office/drawing/2014/main" id="{1CD5A83F-F401-303D-3959-67B4F007F45C}"/>
              </a:ext>
            </a:extLst>
          </p:cNvPr>
          <p:cNvSpPr txBox="1"/>
          <p:nvPr/>
        </p:nvSpPr>
        <p:spPr>
          <a:xfrm>
            <a:off x="5014452" y="383671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تمّ تحديد الاحتياجات بشكل علميّ بناءً على تقييمات الأداء</a:t>
            </a:r>
            <a:endParaRPr lang="en-US" dirty="0"/>
          </a:p>
        </p:txBody>
      </p:sp>
      <p:sp>
        <p:nvSpPr>
          <p:cNvPr id="20" name="TextBox 19">
            <a:extLst>
              <a:ext uri="{FF2B5EF4-FFF2-40B4-BE49-F238E27FC236}">
                <a16:creationId xmlns:a16="http://schemas.microsoft.com/office/drawing/2014/main" id="{1AB1A0B8-00B9-A5DC-2286-332309C2BC66}"/>
              </a:ext>
            </a:extLst>
          </p:cNvPr>
          <p:cNvSpPr txBox="1"/>
          <p:nvPr/>
        </p:nvSpPr>
        <p:spPr>
          <a:xfrm>
            <a:off x="5014452" y="4338671"/>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أُنشئت مسارات تعليمية واضحة لمختلف الوظائف</a:t>
            </a:r>
            <a:endParaRPr lang="en-US"/>
          </a:p>
        </p:txBody>
      </p:sp>
      <p:sp>
        <p:nvSpPr>
          <p:cNvPr id="21" name="TextBox 20">
            <a:extLst>
              <a:ext uri="{FF2B5EF4-FFF2-40B4-BE49-F238E27FC236}">
                <a16:creationId xmlns:a16="http://schemas.microsoft.com/office/drawing/2014/main" id="{2A87FE55-78B0-2CD8-FB48-175601301371}"/>
              </a:ext>
            </a:extLst>
          </p:cNvPr>
          <p:cNvSpPr txBox="1"/>
          <p:nvPr/>
        </p:nvSpPr>
        <p:spPr>
          <a:xfrm>
            <a:off x="5014452" y="4840629"/>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تمّ تحويل 60% من التدريب إلى صيغة إلكترونية، ممّا وفّر 40% من التكاليف</a:t>
            </a:r>
            <a:endParaRPr lang="en-US" dirty="0"/>
          </a:p>
        </p:txBody>
      </p:sp>
      <p:sp>
        <p:nvSpPr>
          <p:cNvPr id="23" name="TextBox 22">
            <a:extLst>
              <a:ext uri="{FF2B5EF4-FFF2-40B4-BE49-F238E27FC236}">
                <a16:creationId xmlns:a16="http://schemas.microsoft.com/office/drawing/2014/main" id="{1FED549A-F314-69EB-7D51-FD745087B51B}"/>
              </a:ext>
            </a:extLst>
          </p:cNvPr>
          <p:cNvSpPr txBox="1"/>
          <p:nvPr/>
        </p:nvSpPr>
        <p:spPr>
          <a:xfrm>
            <a:off x="5014452" y="580361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زادت نسبة الموظفين الذين حصلوا على تدريب سنويّ من 35% إلى 85</a:t>
            </a:r>
            <a:r>
              <a:rPr lang="en-US" b="1"/>
              <a:t>%.</a:t>
            </a:r>
          </a:p>
        </p:txBody>
      </p:sp>
    </p:spTree>
    <p:extLst>
      <p:ext uri="{BB962C8B-B14F-4D97-AF65-F5344CB8AC3E}">
        <p14:creationId xmlns:p14="http://schemas.microsoft.com/office/powerpoint/2010/main" val="1767784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1000"/>
                                        <p:tgtEl>
                                          <p:spTgt spid="21"/>
                                        </p:tgtEl>
                                      </p:cBhvr>
                                    </p:animEffect>
                                    <p:anim calcmode="lin" valueType="num">
                                      <p:cBhvr>
                                        <p:cTn id="60" dur="1000" fill="hold"/>
                                        <p:tgtEl>
                                          <p:spTgt spid="21"/>
                                        </p:tgtEl>
                                        <p:attrNameLst>
                                          <p:attrName>ppt_x</p:attrName>
                                        </p:attrNameLst>
                                      </p:cBhvr>
                                      <p:tavLst>
                                        <p:tav tm="0">
                                          <p:val>
                                            <p:strVal val="#ppt_x"/>
                                          </p:val>
                                        </p:tav>
                                        <p:tav tm="100000">
                                          <p:val>
                                            <p:strVal val="#ppt_x"/>
                                          </p:val>
                                        </p:tav>
                                      </p:tavLst>
                                    </p:anim>
                                    <p:anim calcmode="lin" valueType="num">
                                      <p:cBhvr>
                                        <p:cTn id="6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0" grpId="0"/>
      <p:bldP spid="20" grpId="0"/>
      <p:bldP spid="21" grpId="0"/>
      <p:bldP spid="23"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7C1564-68C2-CBA6-90A7-1B7C324ADB3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730D246-EC2B-8923-1A9F-C97A6693E463}"/>
              </a:ext>
            </a:extLst>
          </p:cNvPr>
          <p:cNvSpPr txBox="1"/>
          <p:nvPr/>
        </p:nvSpPr>
        <p:spPr>
          <a:xfrm>
            <a:off x="1915886" y="-29240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تقييم فاعلية التدريب وقياس أثره</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EFCC21B-35BD-89E3-7FF0-86E28CE313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5" name="Group 34">
            <a:extLst>
              <a:ext uri="{FF2B5EF4-FFF2-40B4-BE49-F238E27FC236}">
                <a16:creationId xmlns:a16="http://schemas.microsoft.com/office/drawing/2014/main" id="{A4FA06F9-6812-88A8-F181-AB39EF5EC5C3}"/>
              </a:ext>
            </a:extLst>
          </p:cNvPr>
          <p:cNvGrpSpPr/>
          <p:nvPr/>
        </p:nvGrpSpPr>
        <p:grpSpPr>
          <a:xfrm>
            <a:off x="8410546" y="1943100"/>
            <a:ext cx="2968567" cy="4229100"/>
            <a:chOff x="8162812" y="1943100"/>
            <a:chExt cx="2968567" cy="4229100"/>
          </a:xfrm>
        </p:grpSpPr>
        <p:grpSp>
          <p:nvGrpSpPr>
            <p:cNvPr id="15" name="Group 14">
              <a:extLst>
                <a:ext uri="{FF2B5EF4-FFF2-40B4-BE49-F238E27FC236}">
                  <a16:creationId xmlns:a16="http://schemas.microsoft.com/office/drawing/2014/main" id="{08773C66-3F3E-BEEA-B663-A4704AB00B70}"/>
                </a:ext>
              </a:extLst>
            </p:cNvPr>
            <p:cNvGrpSpPr/>
            <p:nvPr/>
          </p:nvGrpSpPr>
          <p:grpSpPr>
            <a:xfrm>
              <a:off x="8189007" y="1943100"/>
              <a:ext cx="2917187" cy="2916339"/>
              <a:chOff x="4246324" y="0"/>
              <a:chExt cx="995280" cy="995280"/>
            </a:xfrm>
          </p:grpSpPr>
          <p:sp>
            <p:nvSpPr>
              <p:cNvPr id="27" name="Rectangle: Rounded Corners 26">
                <a:extLst>
                  <a:ext uri="{FF2B5EF4-FFF2-40B4-BE49-F238E27FC236}">
                    <a16:creationId xmlns:a16="http://schemas.microsoft.com/office/drawing/2014/main" id="{F3EA9FF4-F86D-A890-334C-377B9634D908}"/>
                  </a:ext>
                </a:extLst>
              </p:cNvPr>
              <p:cNvSpPr/>
              <p:nvPr/>
            </p:nvSpPr>
            <p:spPr>
              <a:xfrm>
                <a:off x="4246324" y="0"/>
                <a:ext cx="995280" cy="995280"/>
              </a:xfrm>
              <a:prstGeom prst="roundRect">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Hexagon 27">
                <a:extLst>
                  <a:ext uri="{FF2B5EF4-FFF2-40B4-BE49-F238E27FC236}">
                    <a16:creationId xmlns:a16="http://schemas.microsoft.com/office/drawing/2014/main" id="{BEF6BCF7-770D-28B2-06F3-D26E29387FD5}"/>
                  </a:ext>
                </a:extLst>
              </p:cNvPr>
              <p:cNvSpPr/>
              <p:nvPr/>
            </p:nvSpPr>
            <p:spPr>
              <a:xfrm rot="5400000">
                <a:off x="4367022"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8" name="مربع نص 166">
              <a:extLst>
                <a:ext uri="{FF2B5EF4-FFF2-40B4-BE49-F238E27FC236}">
                  <a16:creationId xmlns:a16="http://schemas.microsoft.com/office/drawing/2014/main" id="{3FF0A6A9-AD74-297B-040B-A2650AE8CD14}"/>
                </a:ext>
              </a:extLst>
            </p:cNvPr>
            <p:cNvSpPr txBox="1"/>
            <p:nvPr/>
          </p:nvSpPr>
          <p:spPr>
            <a:xfrm>
              <a:off x="8162812" y="5203573"/>
              <a:ext cx="2968567" cy="968627"/>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ردّ الفعل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2" name="Picture 21" descr="Emotions ">
              <a:extLst>
                <a:ext uri="{FF2B5EF4-FFF2-40B4-BE49-F238E27FC236}">
                  <a16:creationId xmlns:a16="http://schemas.microsoft.com/office/drawing/2014/main" id="{65CFA1D0-084D-CB7A-A319-85C0D81C919B}"/>
                </a:ext>
              </a:extLst>
            </p:cNvPr>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8910833" y="2586540"/>
              <a:ext cx="1425132" cy="1424719"/>
            </a:xfrm>
            <a:prstGeom prst="rect">
              <a:avLst/>
            </a:prstGeom>
            <a:noFill/>
            <a:extLst>
              <a:ext uri="{909E8E84-426E-40DD-AFC4-6F175D3DCCD1}">
                <a14:hiddenFill xmlns:a14="http://schemas.microsoft.com/office/drawing/2010/main">
                  <a:solidFill>
                    <a:srgbClr val="FFFFFF"/>
                  </a:solidFill>
                </a14:hiddenFill>
              </a:ext>
            </a:extLst>
          </p:spPr>
        </p:pic>
      </p:grpSp>
      <p:sp>
        <p:nvSpPr>
          <p:cNvPr id="39" name="TextBox 38">
            <a:extLst>
              <a:ext uri="{FF2B5EF4-FFF2-40B4-BE49-F238E27FC236}">
                <a16:creationId xmlns:a16="http://schemas.microsoft.com/office/drawing/2014/main" id="{4C6726C1-2AFC-0D44-4C0D-A5C46D78D6E5}"/>
              </a:ext>
            </a:extLst>
          </p:cNvPr>
          <p:cNvSpPr txBox="1"/>
          <p:nvPr/>
        </p:nvSpPr>
        <p:spPr>
          <a:xfrm>
            <a:off x="1168744" y="1142404"/>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يُقيّس مدى رضا المشاركين عن الدورة. يُوزّع النظام استبياناً فورياً بعد الدورة يتضمّن أسئلة مثل</a:t>
            </a:r>
            <a:r>
              <a:rPr lang="en-US" dirty="0"/>
              <a:t>:</a:t>
            </a:r>
          </a:p>
        </p:txBody>
      </p:sp>
      <p:sp>
        <p:nvSpPr>
          <p:cNvPr id="40" name="TextBox 39">
            <a:extLst>
              <a:ext uri="{FF2B5EF4-FFF2-40B4-BE49-F238E27FC236}">
                <a16:creationId xmlns:a16="http://schemas.microsoft.com/office/drawing/2014/main" id="{AF4B32D4-A428-99A1-1975-DA45E941D2F0}"/>
              </a:ext>
            </a:extLst>
          </p:cNvPr>
          <p:cNvSpPr txBox="1"/>
          <p:nvPr/>
        </p:nvSpPr>
        <p:spPr>
          <a:xfrm>
            <a:off x="1168744" y="221989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هل كان المحتوى مفيداً وملائماً؟</a:t>
            </a:r>
            <a:endParaRPr lang="en-US" b="1"/>
          </a:p>
        </p:txBody>
      </p:sp>
      <p:sp>
        <p:nvSpPr>
          <p:cNvPr id="41" name="TextBox 40">
            <a:extLst>
              <a:ext uri="{FF2B5EF4-FFF2-40B4-BE49-F238E27FC236}">
                <a16:creationId xmlns:a16="http://schemas.microsoft.com/office/drawing/2014/main" id="{3DD38A56-C760-B76A-3716-632451D08F59}"/>
              </a:ext>
            </a:extLst>
          </p:cNvPr>
          <p:cNvSpPr txBox="1"/>
          <p:nvPr/>
        </p:nvSpPr>
        <p:spPr>
          <a:xfrm>
            <a:off x="1168744" y="289664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هل كان المدرّب فعّالاً في توصيل المعلومات؟</a:t>
            </a:r>
            <a:endParaRPr lang="en-US" b="1"/>
          </a:p>
        </p:txBody>
      </p:sp>
      <p:sp>
        <p:nvSpPr>
          <p:cNvPr id="42" name="TextBox 41">
            <a:extLst>
              <a:ext uri="{FF2B5EF4-FFF2-40B4-BE49-F238E27FC236}">
                <a16:creationId xmlns:a16="http://schemas.microsoft.com/office/drawing/2014/main" id="{A07A7FE0-2ABB-E6D5-7453-F0617012348C}"/>
              </a:ext>
            </a:extLst>
          </p:cNvPr>
          <p:cNvSpPr txBox="1"/>
          <p:nvPr/>
        </p:nvSpPr>
        <p:spPr>
          <a:xfrm>
            <a:off x="1168744" y="357338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هل كانت المواد التدريبية واضحة وجيّدة؟</a:t>
            </a:r>
            <a:endParaRPr lang="en-US" b="1" dirty="0"/>
          </a:p>
        </p:txBody>
      </p:sp>
      <p:sp>
        <p:nvSpPr>
          <p:cNvPr id="43" name="TextBox 42">
            <a:extLst>
              <a:ext uri="{FF2B5EF4-FFF2-40B4-BE49-F238E27FC236}">
                <a16:creationId xmlns:a16="http://schemas.microsoft.com/office/drawing/2014/main" id="{8B7F8089-9612-CC6B-DC6C-8C9428455B1C}"/>
              </a:ext>
            </a:extLst>
          </p:cNvPr>
          <p:cNvSpPr txBox="1"/>
          <p:nvPr/>
        </p:nvSpPr>
        <p:spPr>
          <a:xfrm>
            <a:off x="1168744" y="425013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هل كانت بيئة التدريب مناسبة؟</a:t>
            </a:r>
            <a:endParaRPr lang="en-US" b="1"/>
          </a:p>
        </p:txBody>
      </p:sp>
      <p:sp>
        <p:nvSpPr>
          <p:cNvPr id="44" name="TextBox 43">
            <a:extLst>
              <a:ext uri="{FF2B5EF4-FFF2-40B4-BE49-F238E27FC236}">
                <a16:creationId xmlns:a16="http://schemas.microsoft.com/office/drawing/2014/main" id="{335F390B-6B9C-EAB3-9F16-9B94882D0E07}"/>
              </a:ext>
            </a:extLst>
          </p:cNvPr>
          <p:cNvSpPr txBox="1"/>
          <p:nvPr/>
        </p:nvSpPr>
        <p:spPr>
          <a:xfrm>
            <a:off x="1168744" y="492687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هل تنصح بهذه الدورة للآخرين؟</a:t>
            </a:r>
            <a:endParaRPr lang="en-US" b="1"/>
          </a:p>
        </p:txBody>
      </p:sp>
      <p:sp>
        <p:nvSpPr>
          <p:cNvPr id="45" name="TextBox 44">
            <a:extLst>
              <a:ext uri="{FF2B5EF4-FFF2-40B4-BE49-F238E27FC236}">
                <a16:creationId xmlns:a16="http://schemas.microsoft.com/office/drawing/2014/main" id="{B98521DB-4B81-73F9-56D5-12B1816A5144}"/>
              </a:ext>
            </a:extLst>
          </p:cNvPr>
          <p:cNvSpPr txBox="1"/>
          <p:nvPr/>
        </p:nvSpPr>
        <p:spPr>
          <a:xfrm>
            <a:off x="1168744" y="5603622"/>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تُعطى الإجابات على مقياس (مثلاً من 1 إلى 5). يُحلّل النظام النتائج ويُولّد تقارير</a:t>
            </a:r>
            <a:endParaRPr lang="en-US"/>
          </a:p>
        </p:txBody>
      </p:sp>
    </p:spTree>
    <p:extLst>
      <p:ext uri="{BB962C8B-B14F-4D97-AF65-F5344CB8AC3E}">
        <p14:creationId xmlns:p14="http://schemas.microsoft.com/office/powerpoint/2010/main" val="20946733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1000"/>
                                        <p:tgtEl>
                                          <p:spTgt spid="39"/>
                                        </p:tgtEl>
                                      </p:cBhvr>
                                    </p:animEffect>
                                    <p:anim calcmode="lin" valueType="num">
                                      <p:cBhvr>
                                        <p:cTn id="11" dur="1000" fill="hold"/>
                                        <p:tgtEl>
                                          <p:spTgt spid="39"/>
                                        </p:tgtEl>
                                        <p:attrNameLst>
                                          <p:attrName>ppt_x</p:attrName>
                                        </p:attrNameLst>
                                      </p:cBhvr>
                                      <p:tavLst>
                                        <p:tav tm="0">
                                          <p:val>
                                            <p:strVal val="#ppt_x"/>
                                          </p:val>
                                        </p:tav>
                                        <p:tav tm="100000">
                                          <p:val>
                                            <p:strVal val="#ppt_x"/>
                                          </p:val>
                                        </p:tav>
                                      </p:tavLst>
                                    </p:anim>
                                    <p:anim calcmode="lin" valueType="num">
                                      <p:cBhvr>
                                        <p:cTn id="12" dur="1000" fill="hold"/>
                                        <p:tgtEl>
                                          <p:spTgt spid="39"/>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1000"/>
                                        <p:tgtEl>
                                          <p:spTgt spid="40"/>
                                        </p:tgtEl>
                                      </p:cBhvr>
                                    </p:animEffect>
                                    <p:anim calcmode="lin" valueType="num">
                                      <p:cBhvr>
                                        <p:cTn id="16" dur="1000" fill="hold"/>
                                        <p:tgtEl>
                                          <p:spTgt spid="40"/>
                                        </p:tgtEl>
                                        <p:attrNameLst>
                                          <p:attrName>ppt_x</p:attrName>
                                        </p:attrNameLst>
                                      </p:cBhvr>
                                      <p:tavLst>
                                        <p:tav tm="0">
                                          <p:val>
                                            <p:strVal val="#ppt_x"/>
                                          </p:val>
                                        </p:tav>
                                        <p:tav tm="100000">
                                          <p:val>
                                            <p:strVal val="#ppt_x"/>
                                          </p:val>
                                        </p:tav>
                                      </p:tavLst>
                                    </p:anim>
                                    <p:anim calcmode="lin" valueType="num">
                                      <p:cBhvr>
                                        <p:cTn id="1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1000"/>
                                        <p:tgtEl>
                                          <p:spTgt spid="41"/>
                                        </p:tgtEl>
                                      </p:cBhvr>
                                    </p:animEffect>
                                    <p:anim calcmode="lin" valueType="num">
                                      <p:cBhvr>
                                        <p:cTn id="23" dur="1000" fill="hold"/>
                                        <p:tgtEl>
                                          <p:spTgt spid="41"/>
                                        </p:tgtEl>
                                        <p:attrNameLst>
                                          <p:attrName>ppt_x</p:attrName>
                                        </p:attrNameLst>
                                      </p:cBhvr>
                                      <p:tavLst>
                                        <p:tav tm="0">
                                          <p:val>
                                            <p:strVal val="#ppt_x"/>
                                          </p:val>
                                        </p:tav>
                                        <p:tav tm="100000">
                                          <p:val>
                                            <p:strVal val="#ppt_x"/>
                                          </p:val>
                                        </p:tav>
                                      </p:tavLst>
                                    </p:anim>
                                    <p:anim calcmode="lin" valueType="num">
                                      <p:cBhvr>
                                        <p:cTn id="2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1000"/>
                                        <p:tgtEl>
                                          <p:spTgt spid="43"/>
                                        </p:tgtEl>
                                      </p:cBhvr>
                                    </p:animEffect>
                                    <p:anim calcmode="lin" valueType="num">
                                      <p:cBhvr>
                                        <p:cTn id="37" dur="1000" fill="hold"/>
                                        <p:tgtEl>
                                          <p:spTgt spid="43"/>
                                        </p:tgtEl>
                                        <p:attrNameLst>
                                          <p:attrName>ppt_x</p:attrName>
                                        </p:attrNameLst>
                                      </p:cBhvr>
                                      <p:tavLst>
                                        <p:tav tm="0">
                                          <p:val>
                                            <p:strVal val="#ppt_x"/>
                                          </p:val>
                                        </p:tav>
                                        <p:tav tm="100000">
                                          <p:val>
                                            <p:strVal val="#ppt_x"/>
                                          </p:val>
                                        </p:tav>
                                      </p:tavLst>
                                    </p:anim>
                                    <p:anim calcmode="lin" valueType="num">
                                      <p:cBhvr>
                                        <p:cTn id="3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1000"/>
                                        <p:tgtEl>
                                          <p:spTgt spid="44"/>
                                        </p:tgtEl>
                                      </p:cBhvr>
                                    </p:animEffect>
                                    <p:anim calcmode="lin" valueType="num">
                                      <p:cBhvr>
                                        <p:cTn id="44" dur="1000" fill="hold"/>
                                        <p:tgtEl>
                                          <p:spTgt spid="44"/>
                                        </p:tgtEl>
                                        <p:attrNameLst>
                                          <p:attrName>ppt_x</p:attrName>
                                        </p:attrNameLst>
                                      </p:cBhvr>
                                      <p:tavLst>
                                        <p:tav tm="0">
                                          <p:val>
                                            <p:strVal val="#ppt_x"/>
                                          </p:val>
                                        </p:tav>
                                        <p:tav tm="100000">
                                          <p:val>
                                            <p:strVal val="#ppt_x"/>
                                          </p:val>
                                        </p:tav>
                                      </p:tavLst>
                                    </p:anim>
                                    <p:anim calcmode="lin" valueType="num">
                                      <p:cBhvr>
                                        <p:cTn id="45" dur="1000" fill="hold"/>
                                        <p:tgtEl>
                                          <p:spTgt spid="4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1000"/>
                                        <p:tgtEl>
                                          <p:spTgt spid="45"/>
                                        </p:tgtEl>
                                      </p:cBhvr>
                                    </p:animEffect>
                                    <p:anim calcmode="lin" valueType="num">
                                      <p:cBhvr>
                                        <p:cTn id="49" dur="1000" fill="hold"/>
                                        <p:tgtEl>
                                          <p:spTgt spid="45"/>
                                        </p:tgtEl>
                                        <p:attrNameLst>
                                          <p:attrName>ppt_x</p:attrName>
                                        </p:attrNameLst>
                                      </p:cBhvr>
                                      <p:tavLst>
                                        <p:tav tm="0">
                                          <p:val>
                                            <p:strVal val="#ppt_x"/>
                                          </p:val>
                                        </p:tav>
                                        <p:tav tm="100000">
                                          <p:val>
                                            <p:strVal val="#ppt_x"/>
                                          </p:val>
                                        </p:tav>
                                      </p:tavLst>
                                    </p:anim>
                                    <p:anim calcmode="lin" valueType="num">
                                      <p:cBhvr>
                                        <p:cTn id="50"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F6536-3B3C-34C4-40DF-E941AFD401E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2CA54D1-F5A0-C534-4730-A009FCCE253F}"/>
              </a:ext>
            </a:extLst>
          </p:cNvPr>
          <p:cNvSpPr txBox="1"/>
          <p:nvPr/>
        </p:nvSpPr>
        <p:spPr>
          <a:xfrm>
            <a:off x="1915886" y="-29240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تقييم فاعلية التدريب وقياس أثره</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CD2D21D-2262-DE5F-B566-647C64B04F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6" name="Group 35">
            <a:extLst>
              <a:ext uri="{FF2B5EF4-FFF2-40B4-BE49-F238E27FC236}">
                <a16:creationId xmlns:a16="http://schemas.microsoft.com/office/drawing/2014/main" id="{0B802B4C-16DA-FE5D-2583-56447E4C50D9}"/>
              </a:ext>
            </a:extLst>
          </p:cNvPr>
          <p:cNvGrpSpPr/>
          <p:nvPr/>
        </p:nvGrpSpPr>
        <p:grpSpPr>
          <a:xfrm>
            <a:off x="8410546" y="1943100"/>
            <a:ext cx="2968567" cy="4228716"/>
            <a:chOff x="4728875" y="1943100"/>
            <a:chExt cx="2968567" cy="4228716"/>
          </a:xfrm>
        </p:grpSpPr>
        <p:grpSp>
          <p:nvGrpSpPr>
            <p:cNvPr id="14" name="Group 13">
              <a:extLst>
                <a:ext uri="{FF2B5EF4-FFF2-40B4-BE49-F238E27FC236}">
                  <a16:creationId xmlns:a16="http://schemas.microsoft.com/office/drawing/2014/main" id="{702EC394-DDC0-E80C-FA50-C3B0EA315AB0}"/>
                </a:ext>
              </a:extLst>
            </p:cNvPr>
            <p:cNvGrpSpPr/>
            <p:nvPr/>
          </p:nvGrpSpPr>
          <p:grpSpPr>
            <a:xfrm>
              <a:off x="4744555" y="1943100"/>
              <a:ext cx="2917187" cy="2916339"/>
              <a:chOff x="2830256" y="0"/>
              <a:chExt cx="995280" cy="995280"/>
            </a:xfrm>
          </p:grpSpPr>
          <p:sp>
            <p:nvSpPr>
              <p:cNvPr id="29" name="Rectangle: Rounded Corners 28">
                <a:extLst>
                  <a:ext uri="{FF2B5EF4-FFF2-40B4-BE49-F238E27FC236}">
                    <a16:creationId xmlns:a16="http://schemas.microsoft.com/office/drawing/2014/main" id="{6EEEFFDB-5BD3-CFC0-B764-673BB19D3BDD}"/>
                  </a:ext>
                </a:extLst>
              </p:cNvPr>
              <p:cNvSpPr/>
              <p:nvPr/>
            </p:nvSpPr>
            <p:spPr>
              <a:xfrm>
                <a:off x="2830256" y="0"/>
                <a:ext cx="995280" cy="995280"/>
              </a:xfrm>
              <a:prstGeom prst="round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Hexagon 29">
                <a:extLst>
                  <a:ext uri="{FF2B5EF4-FFF2-40B4-BE49-F238E27FC236}">
                    <a16:creationId xmlns:a16="http://schemas.microsoft.com/office/drawing/2014/main" id="{49B9B589-B059-871F-B42F-042B1FC29CE3}"/>
                  </a:ext>
                </a:extLst>
              </p:cNvPr>
              <p:cNvSpPr/>
              <p:nvPr/>
            </p:nvSpPr>
            <p:spPr>
              <a:xfrm rot="5400000">
                <a:off x="2950954"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7" name="مربع نص 166">
              <a:extLst>
                <a:ext uri="{FF2B5EF4-FFF2-40B4-BE49-F238E27FC236}">
                  <a16:creationId xmlns:a16="http://schemas.microsoft.com/office/drawing/2014/main" id="{0AF10AEB-AA32-A308-D73A-F8DD1C7997AC}"/>
                </a:ext>
              </a:extLst>
            </p:cNvPr>
            <p:cNvSpPr txBox="1"/>
            <p:nvPr/>
          </p:nvSpPr>
          <p:spPr>
            <a:xfrm>
              <a:off x="4728875" y="5203573"/>
              <a:ext cx="2968567" cy="968243"/>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التعلّم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4" name="Picture 23" descr="Learning ">
              <a:extLst>
                <a:ext uri="{FF2B5EF4-FFF2-40B4-BE49-F238E27FC236}">
                  <a16:creationId xmlns:a16="http://schemas.microsoft.com/office/drawing/2014/main" id="{AA104F27-0851-6BE1-7D3C-83C4DE50E11D}"/>
                </a:ext>
              </a:extLst>
            </p:cNvPr>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5458189" y="2586540"/>
              <a:ext cx="1425132" cy="1424719"/>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2B517F36-FB24-ED11-C130-A1A33538D514}"/>
              </a:ext>
            </a:extLst>
          </p:cNvPr>
          <p:cNvSpPr txBox="1"/>
          <p:nvPr/>
        </p:nvSpPr>
        <p:spPr>
          <a:xfrm>
            <a:off x="1168744" y="1142404"/>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يُقيّس مدى اكتساب المشاركين للمعرفة والمهارات المستهدفة. يتمّ ذلك من خلال</a:t>
            </a:r>
            <a:r>
              <a:rPr lang="en-US"/>
              <a:t>:</a:t>
            </a:r>
          </a:p>
        </p:txBody>
      </p:sp>
      <p:sp>
        <p:nvSpPr>
          <p:cNvPr id="3" name="TextBox 2">
            <a:extLst>
              <a:ext uri="{FF2B5EF4-FFF2-40B4-BE49-F238E27FC236}">
                <a16:creationId xmlns:a16="http://schemas.microsoft.com/office/drawing/2014/main" id="{2875B534-B94F-5867-23F9-4879357D4EBF}"/>
              </a:ext>
            </a:extLst>
          </p:cNvPr>
          <p:cNvSpPr txBox="1"/>
          <p:nvPr/>
        </p:nvSpPr>
        <p:spPr>
          <a:xfrm>
            <a:off x="1168744" y="251709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اختبارات قبلية وبعدية لقياس الفرق</a:t>
            </a:r>
            <a:endParaRPr lang="en-US" b="1"/>
          </a:p>
        </p:txBody>
      </p:sp>
      <p:sp>
        <p:nvSpPr>
          <p:cNvPr id="4" name="TextBox 3">
            <a:extLst>
              <a:ext uri="{FF2B5EF4-FFF2-40B4-BE49-F238E27FC236}">
                <a16:creationId xmlns:a16="http://schemas.microsoft.com/office/drawing/2014/main" id="{66D0B3D0-674F-D811-2693-7385ECB75989}"/>
              </a:ext>
            </a:extLst>
          </p:cNvPr>
          <p:cNvSpPr txBox="1"/>
          <p:nvPr/>
        </p:nvSpPr>
        <p:spPr>
          <a:xfrm>
            <a:off x="1168744" y="349103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تمارين عملية أو محاكاة</a:t>
            </a:r>
            <a:endParaRPr lang="en-US" b="1"/>
          </a:p>
        </p:txBody>
      </p:sp>
      <p:sp>
        <p:nvSpPr>
          <p:cNvPr id="5" name="TextBox 4">
            <a:extLst>
              <a:ext uri="{FF2B5EF4-FFF2-40B4-BE49-F238E27FC236}">
                <a16:creationId xmlns:a16="http://schemas.microsoft.com/office/drawing/2014/main" id="{730402FD-0111-FFF2-A0C6-888A6970068D}"/>
              </a:ext>
            </a:extLst>
          </p:cNvPr>
          <p:cNvSpPr txBox="1"/>
          <p:nvPr/>
        </p:nvSpPr>
        <p:spPr>
          <a:xfrm>
            <a:off x="1168744" y="446497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مشاريع أو حالات دراسية</a:t>
            </a:r>
            <a:endParaRPr lang="en-US" b="1" dirty="0"/>
          </a:p>
        </p:txBody>
      </p:sp>
      <p:sp>
        <p:nvSpPr>
          <p:cNvPr id="6" name="TextBox 5">
            <a:extLst>
              <a:ext uri="{FF2B5EF4-FFF2-40B4-BE49-F238E27FC236}">
                <a16:creationId xmlns:a16="http://schemas.microsoft.com/office/drawing/2014/main" id="{F45DC154-4C97-8B39-B5F0-CDF5103BF051}"/>
              </a:ext>
            </a:extLst>
          </p:cNvPr>
          <p:cNvSpPr txBox="1"/>
          <p:nvPr/>
        </p:nvSpPr>
        <p:spPr>
          <a:xfrm>
            <a:off x="1168744" y="543891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يُسجّل النظام الدرجات ويُحدّد نسبة التحسّن</a:t>
            </a:r>
            <a:endParaRPr lang="en-US" b="1"/>
          </a:p>
        </p:txBody>
      </p:sp>
    </p:spTree>
    <p:extLst>
      <p:ext uri="{BB962C8B-B14F-4D97-AF65-F5344CB8AC3E}">
        <p14:creationId xmlns:p14="http://schemas.microsoft.com/office/powerpoint/2010/main" val="4829255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746FCE-FF4A-DFA5-0DB2-0A72EEC1D03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A915B2B-E262-872E-9BD7-4D6171B5670A}"/>
              </a:ext>
            </a:extLst>
          </p:cNvPr>
          <p:cNvSpPr txBox="1"/>
          <p:nvPr/>
        </p:nvSpPr>
        <p:spPr>
          <a:xfrm>
            <a:off x="1915886" y="-29240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تقييم فاعلية التدريب وقياس أثره</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5E768AF-6554-E8CD-116C-1E8D4039DF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7" name="Group 36">
            <a:extLst>
              <a:ext uri="{FF2B5EF4-FFF2-40B4-BE49-F238E27FC236}">
                <a16:creationId xmlns:a16="http://schemas.microsoft.com/office/drawing/2014/main" id="{70A3F801-209B-FB45-6056-5C3082F51E0F}"/>
              </a:ext>
            </a:extLst>
          </p:cNvPr>
          <p:cNvGrpSpPr/>
          <p:nvPr/>
        </p:nvGrpSpPr>
        <p:grpSpPr>
          <a:xfrm>
            <a:off x="8402205" y="1943100"/>
            <a:ext cx="2976908" cy="4228716"/>
            <a:chOff x="1286211" y="1943100"/>
            <a:chExt cx="2976908" cy="4228716"/>
          </a:xfrm>
        </p:grpSpPr>
        <p:grpSp>
          <p:nvGrpSpPr>
            <p:cNvPr id="13" name="Group 12">
              <a:extLst>
                <a:ext uri="{FF2B5EF4-FFF2-40B4-BE49-F238E27FC236}">
                  <a16:creationId xmlns:a16="http://schemas.microsoft.com/office/drawing/2014/main" id="{8B503FD8-071F-E614-A9D4-638FC2AF8F36}"/>
                </a:ext>
              </a:extLst>
            </p:cNvPr>
            <p:cNvGrpSpPr/>
            <p:nvPr/>
          </p:nvGrpSpPr>
          <p:grpSpPr>
            <a:xfrm>
              <a:off x="1286211" y="1943100"/>
              <a:ext cx="2917187" cy="2916339"/>
              <a:chOff x="1408477" y="0"/>
              <a:chExt cx="995280" cy="995280"/>
            </a:xfrm>
          </p:grpSpPr>
          <p:sp>
            <p:nvSpPr>
              <p:cNvPr id="31" name="Rectangle: Rounded Corners 30">
                <a:extLst>
                  <a:ext uri="{FF2B5EF4-FFF2-40B4-BE49-F238E27FC236}">
                    <a16:creationId xmlns:a16="http://schemas.microsoft.com/office/drawing/2014/main" id="{D894A990-8ABC-1709-7E7E-5277C3938993}"/>
                  </a:ext>
                </a:extLst>
              </p:cNvPr>
              <p:cNvSpPr/>
              <p:nvPr/>
            </p:nvSpPr>
            <p:spPr>
              <a:xfrm>
                <a:off x="1408477" y="0"/>
                <a:ext cx="995280" cy="995280"/>
              </a:xfrm>
              <a:prstGeom prst="round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Hexagon 31">
                <a:extLst>
                  <a:ext uri="{FF2B5EF4-FFF2-40B4-BE49-F238E27FC236}">
                    <a16:creationId xmlns:a16="http://schemas.microsoft.com/office/drawing/2014/main" id="{F473455D-6C45-0E07-D2C4-AFD60FFD84DE}"/>
                  </a:ext>
                </a:extLst>
              </p:cNvPr>
              <p:cNvSpPr/>
              <p:nvPr/>
            </p:nvSpPr>
            <p:spPr>
              <a:xfrm rot="5400000">
                <a:off x="1529175"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9" name="مربع نص 166">
              <a:extLst>
                <a:ext uri="{FF2B5EF4-FFF2-40B4-BE49-F238E27FC236}">
                  <a16:creationId xmlns:a16="http://schemas.microsoft.com/office/drawing/2014/main" id="{0E96A980-A6F2-029B-42BD-CCFFBF2E34E9}"/>
                </a:ext>
              </a:extLst>
            </p:cNvPr>
            <p:cNvSpPr txBox="1"/>
            <p:nvPr/>
          </p:nvSpPr>
          <p:spPr>
            <a:xfrm>
              <a:off x="1294552" y="5203573"/>
              <a:ext cx="2968567" cy="968243"/>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السلوك</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5" name="Picture 24" descr="Consumer behavior ">
              <a:extLst>
                <a:ext uri="{FF2B5EF4-FFF2-40B4-BE49-F238E27FC236}">
                  <a16:creationId xmlns:a16="http://schemas.microsoft.com/office/drawing/2014/main" id="{B2A946D7-1A93-5419-5834-236689BFBFFD}"/>
                </a:ext>
              </a:extLst>
            </p:cNvPr>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005541" y="2586540"/>
              <a:ext cx="1425132" cy="1424719"/>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88F6D245-5699-EB59-EBED-48A2E6BCD434}"/>
              </a:ext>
            </a:extLst>
          </p:cNvPr>
          <p:cNvSpPr txBox="1"/>
          <p:nvPr/>
        </p:nvSpPr>
        <p:spPr>
          <a:xfrm>
            <a:off x="1168744" y="1142404"/>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يُقيّس مدى تطبيق المشاركين للمهارات المكتسبة في العمل الفعليّ. يتمّ ذلك بعد فترة من انتهاء التدريب (عادة 3-6 أشهر) من خلال</a:t>
            </a:r>
            <a:r>
              <a:rPr lang="en-US"/>
              <a:t>:</a:t>
            </a:r>
          </a:p>
        </p:txBody>
      </p:sp>
      <p:sp>
        <p:nvSpPr>
          <p:cNvPr id="3" name="TextBox 2">
            <a:extLst>
              <a:ext uri="{FF2B5EF4-FFF2-40B4-BE49-F238E27FC236}">
                <a16:creationId xmlns:a16="http://schemas.microsoft.com/office/drawing/2014/main" id="{9AFE354B-F417-F2E5-7010-8CF58F2E2AF7}"/>
              </a:ext>
            </a:extLst>
          </p:cNvPr>
          <p:cNvSpPr txBox="1"/>
          <p:nvPr/>
        </p:nvSpPr>
        <p:spPr>
          <a:xfrm>
            <a:off x="1168744" y="284174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ملاحظة المدير المباشر لتغيّر السلوك</a:t>
            </a:r>
            <a:endParaRPr lang="en-US" b="1"/>
          </a:p>
        </p:txBody>
      </p:sp>
      <p:sp>
        <p:nvSpPr>
          <p:cNvPr id="4" name="TextBox 3">
            <a:extLst>
              <a:ext uri="{FF2B5EF4-FFF2-40B4-BE49-F238E27FC236}">
                <a16:creationId xmlns:a16="http://schemas.microsoft.com/office/drawing/2014/main" id="{EC8834D0-E8B2-6C77-A10B-01AA18D86335}"/>
              </a:ext>
            </a:extLst>
          </p:cNvPr>
          <p:cNvSpPr txBox="1"/>
          <p:nvPr/>
        </p:nvSpPr>
        <p:spPr>
          <a:xfrm>
            <a:off x="1168744" y="414033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مقابلات مع المشاركين</a:t>
            </a:r>
            <a:endParaRPr lang="en-US" b="1"/>
          </a:p>
        </p:txBody>
      </p:sp>
      <p:sp>
        <p:nvSpPr>
          <p:cNvPr id="6" name="TextBox 5">
            <a:extLst>
              <a:ext uri="{FF2B5EF4-FFF2-40B4-BE49-F238E27FC236}">
                <a16:creationId xmlns:a16="http://schemas.microsoft.com/office/drawing/2014/main" id="{E9769DFE-69EC-5241-720C-3C4608FB412D}"/>
              </a:ext>
            </a:extLst>
          </p:cNvPr>
          <p:cNvSpPr txBox="1"/>
          <p:nvPr/>
        </p:nvSpPr>
        <p:spPr>
          <a:xfrm>
            <a:off x="1168744" y="543891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مراجعة مؤشّرات الأداء ذات الصلة</a:t>
            </a:r>
            <a:endParaRPr lang="en-US" b="1"/>
          </a:p>
        </p:txBody>
      </p:sp>
    </p:spTree>
    <p:extLst>
      <p:ext uri="{BB962C8B-B14F-4D97-AF65-F5344CB8AC3E}">
        <p14:creationId xmlns:p14="http://schemas.microsoft.com/office/powerpoint/2010/main" val="24625043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070E89-BCAC-D24F-F38C-6CDBC0F41A6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A28E6ED-413F-4453-446F-4B46A9173124}"/>
              </a:ext>
            </a:extLst>
          </p:cNvPr>
          <p:cNvSpPr txBox="1"/>
          <p:nvPr/>
        </p:nvSpPr>
        <p:spPr>
          <a:xfrm>
            <a:off x="1915886" y="-29240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تقييم فاعلية التدريب وقياس أثره</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1F60560-BD0D-959B-A0E8-4A91B6963E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8" name="Group 37">
            <a:extLst>
              <a:ext uri="{FF2B5EF4-FFF2-40B4-BE49-F238E27FC236}">
                <a16:creationId xmlns:a16="http://schemas.microsoft.com/office/drawing/2014/main" id="{E004C56C-912A-2069-5FF8-6524FC78103D}"/>
              </a:ext>
            </a:extLst>
          </p:cNvPr>
          <p:cNvGrpSpPr/>
          <p:nvPr/>
        </p:nvGrpSpPr>
        <p:grpSpPr>
          <a:xfrm>
            <a:off x="8410546" y="1943100"/>
            <a:ext cx="2968567" cy="4228716"/>
            <a:chOff x="-2139777" y="1943100"/>
            <a:chExt cx="2968567" cy="4228716"/>
          </a:xfrm>
        </p:grpSpPr>
        <p:grpSp>
          <p:nvGrpSpPr>
            <p:cNvPr id="12" name="Group 11">
              <a:extLst>
                <a:ext uri="{FF2B5EF4-FFF2-40B4-BE49-F238E27FC236}">
                  <a16:creationId xmlns:a16="http://schemas.microsoft.com/office/drawing/2014/main" id="{F5896651-DC62-E197-D4C4-E12F4CD7EBAF}"/>
                </a:ext>
              </a:extLst>
            </p:cNvPr>
            <p:cNvGrpSpPr/>
            <p:nvPr/>
          </p:nvGrpSpPr>
          <p:grpSpPr>
            <a:xfrm>
              <a:off x="-2114086" y="1943100"/>
              <a:ext cx="2917187" cy="2916339"/>
              <a:chOff x="10562" y="0"/>
              <a:chExt cx="995280" cy="995280"/>
            </a:xfrm>
          </p:grpSpPr>
          <p:sp>
            <p:nvSpPr>
              <p:cNvPr id="33" name="Rectangle: Rounded Corners 32">
                <a:extLst>
                  <a:ext uri="{FF2B5EF4-FFF2-40B4-BE49-F238E27FC236}">
                    <a16:creationId xmlns:a16="http://schemas.microsoft.com/office/drawing/2014/main" id="{B5A23782-0237-BC19-4C76-AC5AA82C13B1}"/>
                  </a:ext>
                </a:extLst>
              </p:cNvPr>
              <p:cNvSpPr/>
              <p:nvPr/>
            </p:nvSpPr>
            <p:spPr>
              <a:xfrm>
                <a:off x="10562" y="0"/>
                <a:ext cx="995280" cy="995280"/>
              </a:xfrm>
              <a:prstGeom prst="round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Hexagon 33">
                <a:extLst>
                  <a:ext uri="{FF2B5EF4-FFF2-40B4-BE49-F238E27FC236}">
                    <a16:creationId xmlns:a16="http://schemas.microsoft.com/office/drawing/2014/main" id="{8325A02C-F754-5FDD-92AD-2010223ED622}"/>
                  </a:ext>
                </a:extLst>
              </p:cNvPr>
              <p:cNvSpPr/>
              <p:nvPr/>
            </p:nvSpPr>
            <p:spPr>
              <a:xfrm rot="5400000">
                <a:off x="131260"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6" name="مربع نص 166">
              <a:extLst>
                <a:ext uri="{FF2B5EF4-FFF2-40B4-BE49-F238E27FC236}">
                  <a16:creationId xmlns:a16="http://schemas.microsoft.com/office/drawing/2014/main" id="{9518869C-29CC-5670-9292-7BD45F06F538}"/>
                </a:ext>
              </a:extLst>
            </p:cNvPr>
            <p:cNvSpPr txBox="1"/>
            <p:nvPr/>
          </p:nvSpPr>
          <p:spPr>
            <a:xfrm>
              <a:off x="-2139777" y="5203573"/>
              <a:ext cx="2968567" cy="968243"/>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النتائج</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6" name="Picture 25" descr="Results ">
              <a:extLst>
                <a:ext uri="{FF2B5EF4-FFF2-40B4-BE49-F238E27FC236}">
                  <a16:creationId xmlns:a16="http://schemas.microsoft.com/office/drawing/2014/main" id="{50317A0D-43D8-F8E9-7B85-68AA7E854D8E}"/>
                </a:ext>
              </a:extLst>
            </p:cNvPr>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410036" y="2642129"/>
              <a:ext cx="1425132" cy="1424719"/>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E4840CEE-8E40-F611-C71D-00DE242BDAD2}"/>
              </a:ext>
            </a:extLst>
          </p:cNvPr>
          <p:cNvSpPr txBox="1"/>
          <p:nvPr/>
        </p:nvSpPr>
        <p:spPr>
          <a:xfrm>
            <a:off x="1168744" y="1142404"/>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يُقيّس الأثر الفعليّ على نتائج الأعمال، مثل</a:t>
            </a:r>
            <a:r>
              <a:rPr lang="en-US" dirty="0"/>
              <a:t>:</a:t>
            </a:r>
          </a:p>
        </p:txBody>
      </p:sp>
      <p:sp>
        <p:nvSpPr>
          <p:cNvPr id="3" name="TextBox 2">
            <a:extLst>
              <a:ext uri="{FF2B5EF4-FFF2-40B4-BE49-F238E27FC236}">
                <a16:creationId xmlns:a16="http://schemas.microsoft.com/office/drawing/2014/main" id="{7176E9C2-4503-F9D5-FCAB-DBCF31F6906B}"/>
              </a:ext>
            </a:extLst>
          </p:cNvPr>
          <p:cNvSpPr txBox="1"/>
          <p:nvPr/>
        </p:nvSpPr>
        <p:spPr>
          <a:xfrm>
            <a:off x="1168744" y="197201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زيادة الإنتاجية</a:t>
            </a:r>
            <a:endParaRPr lang="en-US" b="1"/>
          </a:p>
        </p:txBody>
      </p:sp>
      <p:sp>
        <p:nvSpPr>
          <p:cNvPr id="4" name="TextBox 3">
            <a:extLst>
              <a:ext uri="{FF2B5EF4-FFF2-40B4-BE49-F238E27FC236}">
                <a16:creationId xmlns:a16="http://schemas.microsoft.com/office/drawing/2014/main" id="{64290B0F-5DAB-486C-3556-31C2456F4250}"/>
              </a:ext>
            </a:extLst>
          </p:cNvPr>
          <p:cNvSpPr txBox="1"/>
          <p:nvPr/>
        </p:nvSpPr>
        <p:spPr>
          <a:xfrm>
            <a:off x="1168744" y="283176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تحسين الجودة أو تقليل الأخطاء</a:t>
            </a:r>
            <a:endParaRPr lang="en-US" b="1"/>
          </a:p>
        </p:txBody>
      </p:sp>
      <p:sp>
        <p:nvSpPr>
          <p:cNvPr id="5" name="TextBox 4">
            <a:extLst>
              <a:ext uri="{FF2B5EF4-FFF2-40B4-BE49-F238E27FC236}">
                <a16:creationId xmlns:a16="http://schemas.microsoft.com/office/drawing/2014/main" id="{8ECE86C2-762A-D38D-14C6-4C7A2A8B1160}"/>
              </a:ext>
            </a:extLst>
          </p:cNvPr>
          <p:cNvSpPr txBox="1"/>
          <p:nvPr/>
        </p:nvSpPr>
        <p:spPr>
          <a:xfrm>
            <a:off x="1168744" y="369151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زيادة المبيعات أو رضا العملاء</a:t>
            </a:r>
            <a:endParaRPr lang="en-US" b="1" dirty="0"/>
          </a:p>
        </p:txBody>
      </p:sp>
      <p:sp>
        <p:nvSpPr>
          <p:cNvPr id="6" name="TextBox 5">
            <a:extLst>
              <a:ext uri="{FF2B5EF4-FFF2-40B4-BE49-F238E27FC236}">
                <a16:creationId xmlns:a16="http://schemas.microsoft.com/office/drawing/2014/main" id="{2FE4E08E-6AA2-F95E-58FA-B52A0BBA6921}"/>
              </a:ext>
            </a:extLst>
          </p:cNvPr>
          <p:cNvSpPr txBox="1"/>
          <p:nvPr/>
        </p:nvSpPr>
        <p:spPr>
          <a:xfrm>
            <a:off x="1168744" y="455126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تقليل التكاليف</a:t>
            </a:r>
            <a:endParaRPr lang="en-US" b="1"/>
          </a:p>
        </p:txBody>
      </p:sp>
      <p:sp>
        <p:nvSpPr>
          <p:cNvPr id="23" name="TextBox 22">
            <a:extLst>
              <a:ext uri="{FF2B5EF4-FFF2-40B4-BE49-F238E27FC236}">
                <a16:creationId xmlns:a16="http://schemas.microsoft.com/office/drawing/2014/main" id="{8E89B6FC-12BA-7BAF-31A7-D42B2607211A}"/>
              </a:ext>
            </a:extLst>
          </p:cNvPr>
          <p:cNvSpPr txBox="1"/>
          <p:nvPr/>
        </p:nvSpPr>
        <p:spPr>
          <a:xfrm>
            <a:off x="1168744" y="54110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تحسين مؤشّرات الأداء الرئيسية</a:t>
            </a:r>
            <a:endParaRPr lang="en-US" b="1"/>
          </a:p>
        </p:txBody>
      </p:sp>
    </p:spTree>
    <p:extLst>
      <p:ext uri="{BB962C8B-B14F-4D97-AF65-F5344CB8AC3E}">
        <p14:creationId xmlns:p14="http://schemas.microsoft.com/office/powerpoint/2010/main" val="24569563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23"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9489BC-28E9-EC75-0DC5-88E8098883D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F79BD4C-7CB0-CD4D-B935-2FC49C24201C}"/>
              </a:ext>
            </a:extLst>
          </p:cNvPr>
          <p:cNvSpPr txBox="1"/>
          <p:nvPr/>
        </p:nvSpPr>
        <p:spPr>
          <a:xfrm>
            <a:off x="1915886" y="-29240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حساب عائد الاستثمار في التدريب</a:t>
            </a:r>
            <a:r>
              <a:rPr lang="en-US" sz="3600" b="1" dirty="0">
                <a:solidFill>
                  <a:schemeClr val="bg1"/>
                </a:solidFill>
                <a:latin typeface="Adobe Arabic" panose="02040503050201020203" pitchFamily="18" charset="-78"/>
                <a:cs typeface="Adobe Arabic" panose="02040503050201020203" pitchFamily="18" charset="-78"/>
              </a:rPr>
              <a:t> (ROI)</a:t>
            </a:r>
          </a:p>
        </p:txBody>
      </p:sp>
      <p:pic>
        <p:nvPicPr>
          <p:cNvPr id="9" name="Picture 8">
            <a:extLst>
              <a:ext uri="{FF2B5EF4-FFF2-40B4-BE49-F238E27FC236}">
                <a16:creationId xmlns:a16="http://schemas.microsoft.com/office/drawing/2014/main" id="{FE80FD78-A939-5489-BD74-78BD386773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11" name="Picture 10" descr="Roi ">
            <a:extLst>
              <a:ext uri="{FF2B5EF4-FFF2-40B4-BE49-F238E27FC236}">
                <a16:creationId xmlns:a16="http://schemas.microsoft.com/office/drawing/2014/main" id="{F1278911-AB36-22E8-5005-3608C84CCD3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15786" y="1962150"/>
            <a:ext cx="3646714" cy="3646714"/>
          </a:xfrm>
          <a:prstGeom prst="rect">
            <a:avLst/>
          </a:prstGeom>
          <a:noFill/>
          <a:ln>
            <a:noFill/>
          </a:ln>
        </p:spPr>
      </p:pic>
      <p:sp>
        <p:nvSpPr>
          <p:cNvPr id="13" name="TextBox 12">
            <a:extLst>
              <a:ext uri="{FF2B5EF4-FFF2-40B4-BE49-F238E27FC236}">
                <a16:creationId xmlns:a16="http://schemas.microsoft.com/office/drawing/2014/main" id="{B742854D-CB84-1593-3B97-FE99F1B20F09}"/>
              </a:ext>
            </a:extLst>
          </p:cNvPr>
          <p:cNvSpPr txBox="1"/>
          <p:nvPr/>
        </p:nvSpPr>
        <p:spPr>
          <a:xfrm>
            <a:off x="5535526" y="3429000"/>
            <a:ext cx="5843587"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يُحسّب بالمعادلة التالية</a:t>
            </a:r>
            <a:r>
              <a:rPr lang="en-US"/>
              <a:t>:</a:t>
            </a:r>
          </a:p>
          <a:p>
            <a:r>
              <a:rPr lang="en-US"/>
              <a:t>ROI = </a:t>
            </a:r>
            <a:r>
              <a:rPr lang="ar-SA"/>
              <a:t>[(الفوائد المالية - التكلفة) ÷ التكلفة] × 100</a:t>
            </a:r>
            <a:r>
              <a:rPr lang="en-US"/>
              <a:t>%</a:t>
            </a:r>
          </a:p>
        </p:txBody>
      </p:sp>
    </p:spTree>
    <p:extLst>
      <p:ext uri="{BB962C8B-B14F-4D97-AF65-F5344CB8AC3E}">
        <p14:creationId xmlns:p14="http://schemas.microsoft.com/office/powerpoint/2010/main" val="26392280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5C11D-3B7D-61D3-0731-4526797DA31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A0610A4-9200-C5FB-84F7-BD6F9C5DBCC7}"/>
              </a:ext>
            </a:extLst>
          </p:cNvPr>
          <p:cNvSpPr txBox="1"/>
          <p:nvPr/>
        </p:nvSpPr>
        <p:spPr>
          <a:xfrm>
            <a:off x="1915886" y="-29240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مثال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83E5271-3E2F-1CF8-4C43-5F40359E30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Investment return ">
            <a:extLst>
              <a:ext uri="{FF2B5EF4-FFF2-40B4-BE49-F238E27FC236}">
                <a16:creationId xmlns:a16="http://schemas.microsoft.com/office/drawing/2014/main" id="{3BF44FF6-B1F5-1FD3-0918-3C5ADCCDFD8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81150" y="2343953"/>
            <a:ext cx="3124200" cy="3124200"/>
          </a:xfrm>
          <a:prstGeom prst="rect">
            <a:avLst/>
          </a:prstGeom>
          <a:noFill/>
          <a:ln>
            <a:noFill/>
          </a:ln>
        </p:spPr>
      </p:pic>
      <p:sp>
        <p:nvSpPr>
          <p:cNvPr id="3" name="TextBox 2">
            <a:extLst>
              <a:ext uri="{FF2B5EF4-FFF2-40B4-BE49-F238E27FC236}">
                <a16:creationId xmlns:a16="http://schemas.microsoft.com/office/drawing/2014/main" id="{9CB576AC-A8A7-EC5D-0AE9-38A34BF419CE}"/>
              </a:ext>
            </a:extLst>
          </p:cNvPr>
          <p:cNvSpPr txBox="1"/>
          <p:nvPr/>
        </p:nvSpPr>
        <p:spPr>
          <a:xfrm>
            <a:off x="5535526" y="2359610"/>
            <a:ext cx="5843587"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تكلفة دورة تدريبية في خدمة العملاء = 50,000 ريال</a:t>
            </a:r>
            <a:r>
              <a:rPr lang="en-US" dirty="0"/>
              <a:t>. </a:t>
            </a:r>
          </a:p>
          <a:p>
            <a:r>
              <a:rPr lang="ar-SA" dirty="0"/>
              <a:t>بعد الدورة، انخفضت شكاوى العملاء بنسبة 30%، ممّا أدّى إلى توفير تكاليف معالجة الشكاوى بمقدار 80,000 ريال سنوياً</a:t>
            </a:r>
            <a:r>
              <a:rPr lang="en-US" dirty="0"/>
              <a:t>.</a:t>
            </a:r>
          </a:p>
          <a:p>
            <a:r>
              <a:rPr lang="en-US" dirty="0"/>
              <a:t>ROI = [(80,000 - 50,000) ÷ 50,000] × 100% = 60%.</a:t>
            </a:r>
          </a:p>
          <a:p>
            <a:r>
              <a:rPr lang="ar-SA" dirty="0"/>
              <a:t>هذا يعني أنّ كلّ ريال مُستثمر في التدريب أعاد 1.60 ريال</a:t>
            </a:r>
            <a:r>
              <a:rPr lang="en-US" dirty="0"/>
              <a:t>.</a:t>
            </a:r>
          </a:p>
        </p:txBody>
      </p:sp>
    </p:spTree>
    <p:extLst>
      <p:ext uri="{BB962C8B-B14F-4D97-AF65-F5344CB8AC3E}">
        <p14:creationId xmlns:p14="http://schemas.microsoft.com/office/powerpoint/2010/main" val="18252874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097C8C-CEE5-B0BF-8336-90DF5D12287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46B65A4-04B6-EB25-EA70-C29D87C9CCCF}"/>
              </a:ext>
            </a:extLst>
          </p:cNvPr>
          <p:cNvSpPr txBox="1"/>
          <p:nvPr/>
        </p:nvSpPr>
        <p:spPr>
          <a:xfrm>
            <a:off x="1915886" y="-29240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مثال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DE741D8-9AB3-C02E-F648-9DD8D0ED12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Investment return ">
            <a:extLst>
              <a:ext uri="{FF2B5EF4-FFF2-40B4-BE49-F238E27FC236}">
                <a16:creationId xmlns:a16="http://schemas.microsoft.com/office/drawing/2014/main" id="{C0F4F3CB-8BC1-F63E-0F04-92E01B229AA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81150" y="2343953"/>
            <a:ext cx="3124200" cy="3124200"/>
          </a:xfrm>
          <a:prstGeom prst="rect">
            <a:avLst/>
          </a:prstGeom>
          <a:noFill/>
          <a:ln>
            <a:noFill/>
          </a:ln>
        </p:spPr>
      </p:pic>
      <p:sp>
        <p:nvSpPr>
          <p:cNvPr id="3" name="TextBox 2">
            <a:extLst>
              <a:ext uri="{FF2B5EF4-FFF2-40B4-BE49-F238E27FC236}">
                <a16:creationId xmlns:a16="http://schemas.microsoft.com/office/drawing/2014/main" id="{25458D1D-326D-B41D-CB11-DE6807CC176A}"/>
              </a:ext>
            </a:extLst>
          </p:cNvPr>
          <p:cNvSpPr txBox="1"/>
          <p:nvPr/>
        </p:nvSpPr>
        <p:spPr>
          <a:xfrm>
            <a:off x="5535526" y="1019166"/>
            <a:ext cx="5843587" cy="52322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a:solidFill>
                  <a:srgbClr val="168489"/>
                </a:solidFill>
                <a:latin typeface="Adobe Arabic" panose="020B0604020202020204" pitchFamily="18" charset="-78"/>
                <a:cs typeface="Adobe Arabic" panose="020B0604020202020204" pitchFamily="18" charset="-78"/>
              </a:rPr>
              <a:t>التقارير والتحليلات</a:t>
            </a:r>
            <a:r>
              <a:rPr lang="en-US" b="1">
                <a:solidFill>
                  <a:srgbClr val="168489"/>
                </a:solidFill>
                <a:latin typeface="Adobe Arabic" panose="020B0604020202020204" pitchFamily="18" charset="-78"/>
                <a:cs typeface="Adobe Arabic" panose="020B0604020202020204" pitchFamily="18" charset="-78"/>
              </a:rPr>
              <a:t>:</a:t>
            </a:r>
          </a:p>
        </p:txBody>
      </p:sp>
      <p:sp>
        <p:nvSpPr>
          <p:cNvPr id="4" name="TextBox 3">
            <a:extLst>
              <a:ext uri="{FF2B5EF4-FFF2-40B4-BE49-F238E27FC236}">
                <a16:creationId xmlns:a16="http://schemas.microsoft.com/office/drawing/2014/main" id="{91FBAC87-A7E0-AA01-4DA3-D02835937CC3}"/>
              </a:ext>
            </a:extLst>
          </p:cNvPr>
          <p:cNvSpPr txBox="1"/>
          <p:nvPr/>
        </p:nvSpPr>
        <p:spPr>
          <a:xfrm>
            <a:off x="5014452" y="1694585"/>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يُولّد النظام تقارير شاملة حول فعالية التدريب، مثل</a:t>
            </a:r>
            <a:r>
              <a:rPr lang="en-US"/>
              <a:t>:</a:t>
            </a:r>
          </a:p>
        </p:txBody>
      </p:sp>
      <p:sp>
        <p:nvSpPr>
          <p:cNvPr id="5" name="TextBox 4">
            <a:extLst>
              <a:ext uri="{FF2B5EF4-FFF2-40B4-BE49-F238E27FC236}">
                <a16:creationId xmlns:a16="http://schemas.microsoft.com/office/drawing/2014/main" id="{8DF4025A-DCE6-2F2B-57F1-91FC4F1D5654}"/>
              </a:ext>
            </a:extLst>
          </p:cNvPr>
          <p:cNvSpPr txBox="1"/>
          <p:nvPr/>
        </p:nvSpPr>
        <p:spPr>
          <a:xfrm>
            <a:off x="5014452" y="237000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عدد الساعات التدريبية لكلّ موظف</a:t>
            </a:r>
            <a:endParaRPr lang="en-US" b="1"/>
          </a:p>
        </p:txBody>
      </p:sp>
      <p:sp>
        <p:nvSpPr>
          <p:cNvPr id="6" name="TextBox 5">
            <a:extLst>
              <a:ext uri="{FF2B5EF4-FFF2-40B4-BE49-F238E27FC236}">
                <a16:creationId xmlns:a16="http://schemas.microsoft.com/office/drawing/2014/main" id="{D4A3932F-9D48-8D7C-D894-2ABAF86CD5AF}"/>
              </a:ext>
            </a:extLst>
          </p:cNvPr>
          <p:cNvSpPr txBox="1"/>
          <p:nvPr/>
        </p:nvSpPr>
        <p:spPr>
          <a:xfrm>
            <a:off x="5014452" y="307556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معدّلات إكمال الدورات</a:t>
            </a:r>
            <a:endParaRPr lang="en-US" b="1" dirty="0"/>
          </a:p>
        </p:txBody>
      </p:sp>
      <p:sp>
        <p:nvSpPr>
          <p:cNvPr id="7" name="TextBox 6">
            <a:extLst>
              <a:ext uri="{FF2B5EF4-FFF2-40B4-BE49-F238E27FC236}">
                <a16:creationId xmlns:a16="http://schemas.microsoft.com/office/drawing/2014/main" id="{7D530C56-62A4-D0E3-83A3-5381A5060B6A}"/>
              </a:ext>
            </a:extLst>
          </p:cNvPr>
          <p:cNvSpPr txBox="1"/>
          <p:nvPr/>
        </p:nvSpPr>
        <p:spPr>
          <a:xfrm>
            <a:off x="5014452" y="378111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معدّلات النجاح في الاختبارات</a:t>
            </a:r>
            <a:endParaRPr lang="en-US" b="1" dirty="0"/>
          </a:p>
        </p:txBody>
      </p:sp>
      <p:sp>
        <p:nvSpPr>
          <p:cNvPr id="10" name="TextBox 9">
            <a:extLst>
              <a:ext uri="{FF2B5EF4-FFF2-40B4-BE49-F238E27FC236}">
                <a16:creationId xmlns:a16="http://schemas.microsoft.com/office/drawing/2014/main" id="{66731AED-22F7-4639-EA29-80F7D69FE776}"/>
              </a:ext>
            </a:extLst>
          </p:cNvPr>
          <p:cNvSpPr txBox="1"/>
          <p:nvPr/>
        </p:nvSpPr>
        <p:spPr>
          <a:xfrm>
            <a:off x="5014452" y="448667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متوسّط تقييمات المشاركين</a:t>
            </a:r>
            <a:endParaRPr lang="en-US" b="1"/>
          </a:p>
        </p:txBody>
      </p:sp>
      <p:sp>
        <p:nvSpPr>
          <p:cNvPr id="11" name="TextBox 10">
            <a:extLst>
              <a:ext uri="{FF2B5EF4-FFF2-40B4-BE49-F238E27FC236}">
                <a16:creationId xmlns:a16="http://schemas.microsoft.com/office/drawing/2014/main" id="{E2EED2DA-5777-EB53-54DC-2BCABD5952F8}"/>
              </a:ext>
            </a:extLst>
          </p:cNvPr>
          <p:cNvSpPr txBox="1"/>
          <p:nvPr/>
        </p:nvSpPr>
        <p:spPr>
          <a:xfrm>
            <a:off x="5014452" y="519222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تكلفة التدريب لكلّ موظف أو قسم</a:t>
            </a:r>
            <a:endParaRPr lang="en-US" b="1" dirty="0"/>
          </a:p>
        </p:txBody>
      </p:sp>
      <p:sp>
        <p:nvSpPr>
          <p:cNvPr id="12" name="TextBox 11">
            <a:extLst>
              <a:ext uri="{FF2B5EF4-FFF2-40B4-BE49-F238E27FC236}">
                <a16:creationId xmlns:a16="http://schemas.microsoft.com/office/drawing/2014/main" id="{107C67CD-E1DF-33FD-F234-516E5A10E57D}"/>
              </a:ext>
            </a:extLst>
          </p:cNvPr>
          <p:cNvSpPr txBox="1"/>
          <p:nvPr/>
        </p:nvSpPr>
        <p:spPr>
          <a:xfrm>
            <a:off x="5014452" y="589778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الأثر المُقاس على الأداء</a:t>
            </a:r>
            <a:endParaRPr lang="en-US" b="1" dirty="0"/>
          </a:p>
        </p:txBody>
      </p:sp>
    </p:spTree>
    <p:extLst>
      <p:ext uri="{BB962C8B-B14F-4D97-AF65-F5344CB8AC3E}">
        <p14:creationId xmlns:p14="http://schemas.microsoft.com/office/powerpoint/2010/main" val="21925024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2E0E94-D63B-DA6D-300F-F12DAF177BA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0EF4B04-6D12-18C0-D38F-3C03AD471E8A}"/>
              </a:ext>
            </a:extLst>
          </p:cNvPr>
          <p:cNvSpPr txBox="1"/>
          <p:nvPr/>
        </p:nvSpPr>
        <p:spPr>
          <a:xfrm>
            <a:off x="1930400" y="-196325"/>
            <a:ext cx="83312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التعريف بأنواع برامج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4175FA3-9F1A-CBF7-598C-6B3DB7B0DE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Human resources ">
            <a:extLst>
              <a:ext uri="{FF2B5EF4-FFF2-40B4-BE49-F238E27FC236}">
                <a16:creationId xmlns:a16="http://schemas.microsoft.com/office/drawing/2014/main" id="{AF4D72F3-B6F3-C00F-A683-5E016016489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72544" y="2296673"/>
            <a:ext cx="3368901" cy="3368901"/>
          </a:xfrm>
          <a:prstGeom prst="rect">
            <a:avLst/>
          </a:prstGeom>
          <a:noFill/>
          <a:ln>
            <a:noFill/>
          </a:ln>
        </p:spPr>
      </p:pic>
      <p:sp>
        <p:nvSpPr>
          <p:cNvPr id="11" name="TextBox 10">
            <a:extLst>
              <a:ext uri="{FF2B5EF4-FFF2-40B4-BE49-F238E27FC236}">
                <a16:creationId xmlns:a16="http://schemas.microsoft.com/office/drawing/2014/main" id="{1AA9435C-5E2B-421A-9878-475CE9141ABC}"/>
              </a:ext>
            </a:extLst>
          </p:cNvPr>
          <p:cNvSpPr txBox="1"/>
          <p:nvPr/>
        </p:nvSpPr>
        <p:spPr>
          <a:xfrm>
            <a:off x="5535526" y="1021403"/>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defRPr>
            </a:lvl1pPr>
          </a:lstStyle>
          <a:p>
            <a:r>
              <a:rPr lang="ar-SA" dirty="0"/>
              <a:t>يمكن تلخيص هذا التطوّر في المراحل التالية</a:t>
            </a:r>
            <a:r>
              <a:rPr lang="en-US" dirty="0"/>
              <a:t>:</a:t>
            </a:r>
          </a:p>
        </p:txBody>
      </p:sp>
      <p:sp>
        <p:nvSpPr>
          <p:cNvPr id="12" name="TextBox 11">
            <a:extLst>
              <a:ext uri="{FF2B5EF4-FFF2-40B4-BE49-F238E27FC236}">
                <a16:creationId xmlns:a16="http://schemas.microsoft.com/office/drawing/2014/main" id="{858BE622-D976-0D4F-00CE-93A90E05CCCD}"/>
              </a:ext>
            </a:extLst>
          </p:cNvPr>
          <p:cNvSpPr txBox="1"/>
          <p:nvPr/>
        </p:nvSpPr>
        <p:spPr>
          <a:xfrm>
            <a:off x="5014452" y="1657748"/>
            <a:ext cx="6364661" cy="127785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sz="2400" dirty="0">
                <a:solidFill>
                  <a:srgbClr val="168489"/>
                </a:solidFill>
              </a:rPr>
              <a:t>المرحلة الأولى</a:t>
            </a:r>
            <a:r>
              <a:rPr lang="en-US" sz="2400" dirty="0">
                <a:solidFill>
                  <a:srgbClr val="168489"/>
                </a:solidFill>
              </a:rPr>
              <a:t> (1960-1980):</a:t>
            </a:r>
            <a:r>
              <a:rPr lang="en-US" sz="2400" dirty="0"/>
              <a:t> </a:t>
            </a:r>
            <a:r>
              <a:rPr lang="ar-SA" sz="2400" dirty="0"/>
              <a:t>الأنظمة المركزية البسيطة التي تعتمد على الحواسيب الكبيرة</a:t>
            </a:r>
            <a:r>
              <a:rPr lang="en-US" sz="2400" dirty="0"/>
              <a:t> (Mainframes) </a:t>
            </a:r>
            <a:r>
              <a:rPr lang="ar-SA" sz="2400" dirty="0"/>
              <a:t>وتقتصر على مهام محدّدة كحساب الرواتب وحفظ السجلّات الأساسية</a:t>
            </a:r>
            <a:endParaRPr lang="en-US" sz="2400" b="1" dirty="0"/>
          </a:p>
        </p:txBody>
      </p:sp>
      <p:sp>
        <p:nvSpPr>
          <p:cNvPr id="13" name="TextBox 12">
            <a:extLst>
              <a:ext uri="{FF2B5EF4-FFF2-40B4-BE49-F238E27FC236}">
                <a16:creationId xmlns:a16="http://schemas.microsoft.com/office/drawing/2014/main" id="{92207085-428D-D632-31B4-1DE65AA345FB}"/>
              </a:ext>
            </a:extLst>
          </p:cNvPr>
          <p:cNvSpPr txBox="1"/>
          <p:nvPr/>
        </p:nvSpPr>
        <p:spPr>
          <a:xfrm>
            <a:off x="5014452" y="3048723"/>
            <a:ext cx="6364661" cy="1249125"/>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2400" dirty="0">
                <a:solidFill>
                  <a:srgbClr val="168489"/>
                </a:solidFill>
              </a:rPr>
              <a:t>المرحلة الثانية</a:t>
            </a:r>
            <a:r>
              <a:rPr lang="en-US" sz="2400" dirty="0">
                <a:solidFill>
                  <a:srgbClr val="168489"/>
                </a:solidFill>
              </a:rPr>
              <a:t> (1980-1995):</a:t>
            </a:r>
            <a:r>
              <a:rPr lang="en-US" sz="2400" dirty="0"/>
              <a:t> </a:t>
            </a:r>
            <a:r>
              <a:rPr lang="ar-SA" sz="2400" dirty="0"/>
              <a:t>ظهور أنظمة الموارد البشرية المعتمدة على الحاسبات الشخصية والشبكات المحلية، مما سمح بتوزيع المهام وتنويع التطبيقات</a:t>
            </a:r>
            <a:endParaRPr lang="en-US" sz="2400" dirty="0"/>
          </a:p>
        </p:txBody>
      </p:sp>
      <p:sp>
        <p:nvSpPr>
          <p:cNvPr id="14" name="TextBox 13">
            <a:extLst>
              <a:ext uri="{FF2B5EF4-FFF2-40B4-BE49-F238E27FC236}">
                <a16:creationId xmlns:a16="http://schemas.microsoft.com/office/drawing/2014/main" id="{6EF0721A-AF42-80DB-8C2F-D8DD23C6746C}"/>
              </a:ext>
            </a:extLst>
          </p:cNvPr>
          <p:cNvSpPr txBox="1"/>
          <p:nvPr/>
        </p:nvSpPr>
        <p:spPr>
          <a:xfrm>
            <a:off x="5014452" y="4410973"/>
            <a:ext cx="6364661" cy="85395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2400" dirty="0">
                <a:solidFill>
                  <a:srgbClr val="168489"/>
                </a:solidFill>
              </a:rPr>
              <a:t>المرحلة الثالثة</a:t>
            </a:r>
            <a:r>
              <a:rPr lang="en-US" sz="2400" dirty="0">
                <a:solidFill>
                  <a:srgbClr val="168489"/>
                </a:solidFill>
              </a:rPr>
              <a:t> (1995-2010): </a:t>
            </a:r>
            <a:r>
              <a:rPr lang="ar-SA" sz="2400" dirty="0"/>
              <a:t>تطوّر أنظمة تخطيط موارد المؤسّسات</a:t>
            </a:r>
            <a:r>
              <a:rPr lang="en-US" sz="2400" dirty="0"/>
              <a:t> (ERP) </a:t>
            </a:r>
            <a:r>
              <a:rPr lang="ar-SA" sz="2400" dirty="0"/>
              <a:t>التي تدمج وظائف الموارد البشرية مع باقي وظائف المؤسّسة</a:t>
            </a:r>
            <a:endParaRPr lang="en-US" sz="2400" dirty="0"/>
          </a:p>
        </p:txBody>
      </p:sp>
      <p:sp>
        <p:nvSpPr>
          <p:cNvPr id="15" name="TextBox 14">
            <a:extLst>
              <a:ext uri="{FF2B5EF4-FFF2-40B4-BE49-F238E27FC236}">
                <a16:creationId xmlns:a16="http://schemas.microsoft.com/office/drawing/2014/main" id="{F968CC4D-F445-5214-3FF4-EEBFB091209E}"/>
              </a:ext>
            </a:extLst>
          </p:cNvPr>
          <p:cNvSpPr txBox="1"/>
          <p:nvPr/>
        </p:nvSpPr>
        <p:spPr>
          <a:xfrm>
            <a:off x="5014452" y="5378052"/>
            <a:ext cx="6364661" cy="1249125"/>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2400" dirty="0">
                <a:solidFill>
                  <a:srgbClr val="168489"/>
                </a:solidFill>
              </a:rPr>
              <a:t>المرحلة الرابعة (2010-حتى الآن)</a:t>
            </a:r>
            <a:r>
              <a:rPr lang="en-US" sz="2400" dirty="0">
                <a:solidFill>
                  <a:srgbClr val="168489"/>
                </a:solidFill>
              </a:rPr>
              <a:t>: </a:t>
            </a:r>
            <a:r>
              <a:rPr lang="ar-SA" sz="2400" dirty="0"/>
              <a:t>ظهور الحلول السحابية والتطبيقات المتنقّلة، وتكامل الذكاء الاصطناعي وتحليلات البيانات الضخمة في أنظمة الموارد البشرية</a:t>
            </a:r>
            <a:endParaRPr lang="en-US" sz="2400" dirty="0"/>
          </a:p>
        </p:txBody>
      </p:sp>
    </p:spTree>
    <p:extLst>
      <p:ext uri="{BB962C8B-B14F-4D97-AF65-F5344CB8AC3E}">
        <p14:creationId xmlns:p14="http://schemas.microsoft.com/office/powerpoint/2010/main" val="16818729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F8E9D-642D-8793-B521-87CAF710953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A8A0221-208C-9B1A-97EB-110E709CE849}"/>
              </a:ext>
            </a:extLst>
          </p:cNvPr>
          <p:cNvSpPr txBox="1"/>
          <p:nvPr/>
        </p:nvSpPr>
        <p:spPr>
          <a:xfrm>
            <a:off x="1915886" y="-29240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متابعة المسارات التطويرية للموظفين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B1C9656-42B2-4E8D-DA11-301FB6A5C8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0" name="Group 19">
            <a:extLst>
              <a:ext uri="{FF2B5EF4-FFF2-40B4-BE49-F238E27FC236}">
                <a16:creationId xmlns:a16="http://schemas.microsoft.com/office/drawing/2014/main" id="{9DD81434-9B07-88F3-3C63-7362DE97B83A}"/>
              </a:ext>
            </a:extLst>
          </p:cNvPr>
          <p:cNvGrpSpPr/>
          <p:nvPr/>
        </p:nvGrpSpPr>
        <p:grpSpPr>
          <a:xfrm>
            <a:off x="1023256" y="1676400"/>
            <a:ext cx="2612572" cy="4343400"/>
            <a:chOff x="812755" y="1657350"/>
            <a:chExt cx="2612572" cy="4343400"/>
          </a:xfrm>
        </p:grpSpPr>
        <p:pic>
          <p:nvPicPr>
            <p:cNvPr id="14" name="Picture 13" descr="1 ">
              <a:extLst>
                <a:ext uri="{FF2B5EF4-FFF2-40B4-BE49-F238E27FC236}">
                  <a16:creationId xmlns:a16="http://schemas.microsoft.com/office/drawing/2014/main" id="{B4508E5C-4BB1-1A40-BB68-406F4A7DE02E}"/>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12755" y="1657350"/>
              <a:ext cx="2612572" cy="2612387"/>
            </a:xfrm>
            <a:prstGeom prst="rect">
              <a:avLst/>
            </a:prstGeom>
            <a:noFill/>
            <a:extLst>
              <a:ext uri="{909E8E84-426E-40DD-AFC4-6F175D3DCCD1}">
                <a14:hiddenFill xmlns:a14="http://schemas.microsoft.com/office/drawing/2010/main">
                  <a:solidFill>
                    <a:srgbClr val="FFFFFF"/>
                  </a:solidFill>
                </a14:hiddenFill>
              </a:ext>
            </a:extLst>
          </p:spPr>
        </p:pic>
        <p:sp>
          <p:nvSpPr>
            <p:cNvPr id="17" name="مربع نص 166">
              <a:extLst>
                <a:ext uri="{FF2B5EF4-FFF2-40B4-BE49-F238E27FC236}">
                  <a16:creationId xmlns:a16="http://schemas.microsoft.com/office/drawing/2014/main" id="{7B9C87FB-1A49-7081-1865-5544E05D8AAD}"/>
                </a:ext>
              </a:extLst>
            </p:cNvPr>
            <p:cNvSpPr txBox="1"/>
            <p:nvPr/>
          </p:nvSpPr>
          <p:spPr>
            <a:xfrm>
              <a:off x="1033887" y="4555896"/>
              <a:ext cx="2170307" cy="1444854"/>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خطط التطوير الفردية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1" name="Group 20">
            <a:extLst>
              <a:ext uri="{FF2B5EF4-FFF2-40B4-BE49-F238E27FC236}">
                <a16:creationId xmlns:a16="http://schemas.microsoft.com/office/drawing/2014/main" id="{775EFF67-0E3E-0686-1326-683601FF2B0C}"/>
              </a:ext>
            </a:extLst>
          </p:cNvPr>
          <p:cNvGrpSpPr/>
          <p:nvPr/>
        </p:nvGrpSpPr>
        <p:grpSpPr>
          <a:xfrm>
            <a:off x="4997234" y="1676400"/>
            <a:ext cx="2612572" cy="4343400"/>
            <a:chOff x="4786733" y="1657350"/>
            <a:chExt cx="2612572" cy="4343400"/>
          </a:xfrm>
        </p:grpSpPr>
        <p:pic>
          <p:nvPicPr>
            <p:cNvPr id="15" name="Picture 14" descr="2 ">
              <a:extLst>
                <a:ext uri="{FF2B5EF4-FFF2-40B4-BE49-F238E27FC236}">
                  <a16:creationId xmlns:a16="http://schemas.microsoft.com/office/drawing/2014/main" id="{4089FE1C-D4D2-9558-BFB1-35C90601282E}"/>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86733" y="1657350"/>
              <a:ext cx="2612572" cy="2612387"/>
            </a:xfrm>
            <a:prstGeom prst="rect">
              <a:avLst/>
            </a:prstGeom>
            <a:noFill/>
            <a:extLst>
              <a:ext uri="{909E8E84-426E-40DD-AFC4-6F175D3DCCD1}">
                <a14:hiddenFill xmlns:a14="http://schemas.microsoft.com/office/drawing/2010/main">
                  <a:solidFill>
                    <a:srgbClr val="FFFFFF"/>
                  </a:solidFill>
                </a14:hiddenFill>
              </a:ext>
            </a:extLst>
          </p:spPr>
        </p:pic>
        <p:sp>
          <p:nvSpPr>
            <p:cNvPr id="18" name="مربع نص 166">
              <a:extLst>
                <a:ext uri="{FF2B5EF4-FFF2-40B4-BE49-F238E27FC236}">
                  <a16:creationId xmlns:a16="http://schemas.microsoft.com/office/drawing/2014/main" id="{B8F1D3CF-E94A-332F-685B-7EC1A6D9DB1E}"/>
                </a:ext>
              </a:extLst>
            </p:cNvPr>
            <p:cNvSpPr txBox="1"/>
            <p:nvPr/>
          </p:nvSpPr>
          <p:spPr>
            <a:xfrm>
              <a:off x="5007865" y="4555896"/>
              <a:ext cx="2170307" cy="1444854"/>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برامج التوجيه والإرشاد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2" name="Group 21">
            <a:extLst>
              <a:ext uri="{FF2B5EF4-FFF2-40B4-BE49-F238E27FC236}">
                <a16:creationId xmlns:a16="http://schemas.microsoft.com/office/drawing/2014/main" id="{D51BC4B6-F642-3DD7-CFF4-63874CD7F329}"/>
              </a:ext>
            </a:extLst>
          </p:cNvPr>
          <p:cNvGrpSpPr/>
          <p:nvPr/>
        </p:nvGrpSpPr>
        <p:grpSpPr>
          <a:xfrm>
            <a:off x="8754839" y="1676400"/>
            <a:ext cx="3045275" cy="4343196"/>
            <a:chOff x="8544338" y="1657350"/>
            <a:chExt cx="3045275" cy="4343196"/>
          </a:xfrm>
        </p:grpSpPr>
        <p:pic>
          <p:nvPicPr>
            <p:cNvPr id="16" name="Picture 15" descr="3 ">
              <a:extLst>
                <a:ext uri="{FF2B5EF4-FFF2-40B4-BE49-F238E27FC236}">
                  <a16:creationId xmlns:a16="http://schemas.microsoft.com/office/drawing/2014/main" id="{E0630E9D-5B85-9576-AD38-0A4588400188}"/>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760711" y="1657350"/>
              <a:ext cx="2612572" cy="2612387"/>
            </a:xfrm>
            <a:prstGeom prst="rect">
              <a:avLst/>
            </a:prstGeom>
            <a:noFill/>
            <a:extLst>
              <a:ext uri="{909E8E84-426E-40DD-AFC4-6F175D3DCCD1}">
                <a14:hiddenFill xmlns:a14="http://schemas.microsoft.com/office/drawing/2010/main">
                  <a:solidFill>
                    <a:srgbClr val="FFFFFF"/>
                  </a:solidFill>
                </a14:hiddenFill>
              </a:ext>
            </a:extLst>
          </p:spPr>
        </p:pic>
        <p:sp>
          <p:nvSpPr>
            <p:cNvPr id="19" name="مربع نص 166">
              <a:extLst>
                <a:ext uri="{FF2B5EF4-FFF2-40B4-BE49-F238E27FC236}">
                  <a16:creationId xmlns:a16="http://schemas.microsoft.com/office/drawing/2014/main" id="{C900A4CD-8234-E9E5-FF0B-39502E5C0E54}"/>
                </a:ext>
              </a:extLst>
            </p:cNvPr>
            <p:cNvSpPr txBox="1"/>
            <p:nvPr/>
          </p:nvSpPr>
          <p:spPr>
            <a:xfrm>
              <a:off x="8544338" y="4555692"/>
              <a:ext cx="3045275" cy="1444854"/>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برامج الخلافة والتعاقب الوظيفيّ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954400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DBC9CA-E183-5E58-6D37-8047A6A63BA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CBAA533-649C-63F3-F78E-D8B24DA455C9}"/>
              </a:ext>
            </a:extLst>
          </p:cNvPr>
          <p:cNvSpPr txBox="1"/>
          <p:nvPr/>
        </p:nvSpPr>
        <p:spPr>
          <a:xfrm>
            <a:off x="1915886" y="-120955"/>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نظم إدارة التعويضات والمزايا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0ECF49D-55DB-4A52-47F4-0373957E09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Wages ">
            <a:extLst>
              <a:ext uri="{FF2B5EF4-FFF2-40B4-BE49-F238E27FC236}">
                <a16:creationId xmlns:a16="http://schemas.microsoft.com/office/drawing/2014/main" id="{36F85C98-3359-9176-3C54-9B67459CB64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1963420"/>
            <a:ext cx="3865880" cy="3865880"/>
          </a:xfrm>
          <a:prstGeom prst="rect">
            <a:avLst/>
          </a:prstGeom>
          <a:noFill/>
          <a:ln>
            <a:noFill/>
          </a:ln>
        </p:spPr>
      </p:pic>
      <p:sp>
        <p:nvSpPr>
          <p:cNvPr id="3" name="TextBox 2">
            <a:extLst>
              <a:ext uri="{FF2B5EF4-FFF2-40B4-BE49-F238E27FC236}">
                <a16:creationId xmlns:a16="http://schemas.microsoft.com/office/drawing/2014/main" id="{A20A95AF-B9D4-822E-885F-736DCE0098AB}"/>
              </a:ext>
            </a:extLst>
          </p:cNvPr>
          <p:cNvSpPr txBox="1"/>
          <p:nvPr/>
        </p:nvSpPr>
        <p:spPr>
          <a:xfrm>
            <a:off x="5535526" y="2988419"/>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تُشكّل التعويضات والمزايا جزءاً أساسياً من عرض القيمة الذي تُقدّمه المنظّمة للموظفين. تُساعد نظم إدارة التعويضات في ضمان الدقّة والعدالة والشفافية في هذه العملية الحسّاسة</a:t>
            </a:r>
            <a:endParaRPr lang="en-US" dirty="0"/>
          </a:p>
        </p:txBody>
      </p:sp>
    </p:spTree>
    <p:extLst>
      <p:ext uri="{BB962C8B-B14F-4D97-AF65-F5344CB8AC3E}">
        <p14:creationId xmlns:p14="http://schemas.microsoft.com/office/powerpoint/2010/main" val="24353922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D1BB5-DCD2-89F3-E271-A2A76BAF319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BA48714-87A3-C6D0-053B-6CE83285228B}"/>
              </a:ext>
            </a:extLst>
          </p:cNvPr>
          <p:cNvSpPr txBox="1"/>
          <p:nvPr/>
        </p:nvSpPr>
        <p:spPr>
          <a:xfrm>
            <a:off x="1915886" y="-12095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حساب الرواتب والبدلات(مكوّنات الراتب)</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C41C071-08A4-E140-EBA2-81E5272F80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2" name="Group 61">
            <a:extLst>
              <a:ext uri="{FF2B5EF4-FFF2-40B4-BE49-F238E27FC236}">
                <a16:creationId xmlns:a16="http://schemas.microsoft.com/office/drawing/2014/main" id="{00939DFF-944E-5659-354A-6A860EAA0478}"/>
              </a:ext>
            </a:extLst>
          </p:cNvPr>
          <p:cNvGrpSpPr/>
          <p:nvPr/>
        </p:nvGrpSpPr>
        <p:grpSpPr>
          <a:xfrm>
            <a:off x="5846657" y="2068512"/>
            <a:ext cx="3092838" cy="3319527"/>
            <a:chOff x="5846657" y="1714551"/>
            <a:chExt cx="3092838" cy="3319527"/>
          </a:xfrm>
        </p:grpSpPr>
        <p:grpSp>
          <p:nvGrpSpPr>
            <p:cNvPr id="36" name="Group 35">
              <a:extLst>
                <a:ext uri="{FF2B5EF4-FFF2-40B4-BE49-F238E27FC236}">
                  <a16:creationId xmlns:a16="http://schemas.microsoft.com/office/drawing/2014/main" id="{80EDEA00-8FFA-5D7C-7F9F-58617FEC1957}"/>
                </a:ext>
              </a:extLst>
            </p:cNvPr>
            <p:cNvGrpSpPr/>
            <p:nvPr/>
          </p:nvGrpSpPr>
          <p:grpSpPr>
            <a:xfrm>
              <a:off x="5846657" y="1714551"/>
              <a:ext cx="3092838" cy="3319527"/>
              <a:chOff x="2802299" y="0"/>
              <a:chExt cx="1673207" cy="1795781"/>
            </a:xfrm>
          </p:grpSpPr>
          <p:sp>
            <p:nvSpPr>
              <p:cNvPr id="48" name="Shape">
                <a:extLst>
                  <a:ext uri="{FF2B5EF4-FFF2-40B4-BE49-F238E27FC236}">
                    <a16:creationId xmlns:a16="http://schemas.microsoft.com/office/drawing/2014/main" id="{F3295685-4AD5-D659-8207-26C0286DA027}"/>
                  </a:ext>
                </a:extLst>
              </p:cNvPr>
              <p:cNvSpPr/>
              <p:nvPr/>
            </p:nvSpPr>
            <p:spPr>
              <a:xfrm>
                <a:off x="3371616"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49" name="Shape">
                <a:extLst>
                  <a:ext uri="{FF2B5EF4-FFF2-40B4-BE49-F238E27FC236}">
                    <a16:creationId xmlns:a16="http://schemas.microsoft.com/office/drawing/2014/main" id="{168D446B-A358-BDC4-DDA0-14517376632C}"/>
                  </a:ext>
                </a:extLst>
              </p:cNvPr>
              <p:cNvSpPr/>
              <p:nvPr/>
            </p:nvSpPr>
            <p:spPr>
              <a:xfrm>
                <a:off x="2802299"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50" name="TextBox 19">
                <a:extLst>
                  <a:ext uri="{FF2B5EF4-FFF2-40B4-BE49-F238E27FC236}">
                    <a16:creationId xmlns:a16="http://schemas.microsoft.com/office/drawing/2014/main" id="{AE10772A-AADA-CF31-EF68-0DED20A62637}"/>
                  </a:ext>
                </a:extLst>
              </p:cNvPr>
              <p:cNvSpPr txBox="1"/>
              <p:nvPr/>
            </p:nvSpPr>
            <p:spPr>
              <a:xfrm>
                <a:off x="3126141" y="881699"/>
                <a:ext cx="1082393" cy="558565"/>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البدلات الثابتة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7" name="TextBox 450">
              <a:extLst>
                <a:ext uri="{FF2B5EF4-FFF2-40B4-BE49-F238E27FC236}">
                  <a16:creationId xmlns:a16="http://schemas.microsoft.com/office/drawing/2014/main" id="{E3697F08-6262-8991-2B0E-37A1DEC96BF8}"/>
                </a:ext>
              </a:extLst>
            </p:cNvPr>
            <p:cNvSpPr txBox="1"/>
            <p:nvPr/>
          </p:nvSpPr>
          <p:spPr>
            <a:xfrm>
              <a:off x="6954041" y="1886879"/>
              <a:ext cx="954271" cy="619016"/>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9" name="Group 58">
            <a:extLst>
              <a:ext uri="{FF2B5EF4-FFF2-40B4-BE49-F238E27FC236}">
                <a16:creationId xmlns:a16="http://schemas.microsoft.com/office/drawing/2014/main" id="{CB3FD947-84A9-A00E-BB2A-5409EE249517}"/>
              </a:ext>
            </a:extLst>
          </p:cNvPr>
          <p:cNvGrpSpPr/>
          <p:nvPr/>
        </p:nvGrpSpPr>
        <p:grpSpPr>
          <a:xfrm>
            <a:off x="8432412" y="2068512"/>
            <a:ext cx="3092838" cy="3319527"/>
            <a:chOff x="8432412" y="1714551"/>
            <a:chExt cx="3092838" cy="3319527"/>
          </a:xfrm>
        </p:grpSpPr>
        <p:grpSp>
          <p:nvGrpSpPr>
            <p:cNvPr id="39" name="Group 38">
              <a:extLst>
                <a:ext uri="{FF2B5EF4-FFF2-40B4-BE49-F238E27FC236}">
                  <a16:creationId xmlns:a16="http://schemas.microsoft.com/office/drawing/2014/main" id="{B22D1F92-667B-A8B0-14D4-287F5D0209FD}"/>
                </a:ext>
              </a:extLst>
            </p:cNvPr>
            <p:cNvGrpSpPr/>
            <p:nvPr/>
          </p:nvGrpSpPr>
          <p:grpSpPr>
            <a:xfrm>
              <a:off x="8432412" y="1714551"/>
              <a:ext cx="3092838" cy="3319527"/>
              <a:chOff x="4201177" y="0"/>
              <a:chExt cx="1673207" cy="1795781"/>
            </a:xfrm>
          </p:grpSpPr>
          <p:sp>
            <p:nvSpPr>
              <p:cNvPr id="42" name="Shape">
                <a:extLst>
                  <a:ext uri="{FF2B5EF4-FFF2-40B4-BE49-F238E27FC236}">
                    <a16:creationId xmlns:a16="http://schemas.microsoft.com/office/drawing/2014/main" id="{5EF697FD-BF13-64E7-7745-D6DD5448B78C}"/>
                  </a:ext>
                </a:extLst>
              </p:cNvPr>
              <p:cNvSpPr/>
              <p:nvPr/>
            </p:nvSpPr>
            <p:spPr>
              <a:xfrm>
                <a:off x="47704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43" name="Shape">
                <a:extLst>
                  <a:ext uri="{FF2B5EF4-FFF2-40B4-BE49-F238E27FC236}">
                    <a16:creationId xmlns:a16="http://schemas.microsoft.com/office/drawing/2014/main" id="{110DEBA1-B7BF-6437-5A15-77DC266A20A8}"/>
                  </a:ext>
                </a:extLst>
              </p:cNvPr>
              <p:cNvSpPr/>
              <p:nvPr/>
            </p:nvSpPr>
            <p:spPr>
              <a:xfrm>
                <a:off x="4201177"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44" name="TextBox 22">
                <a:extLst>
                  <a:ext uri="{FF2B5EF4-FFF2-40B4-BE49-F238E27FC236}">
                    <a16:creationId xmlns:a16="http://schemas.microsoft.com/office/drawing/2014/main" id="{92E8F429-6524-6DB1-5B17-A2C329257274}"/>
                  </a:ext>
                </a:extLst>
              </p:cNvPr>
              <p:cNvSpPr txBox="1"/>
              <p:nvPr/>
            </p:nvSpPr>
            <p:spPr>
              <a:xfrm>
                <a:off x="4492355" y="880825"/>
                <a:ext cx="1150216" cy="559443"/>
              </a:xfrm>
              <a:prstGeom prst="rect">
                <a:avLst/>
              </a:prstGeom>
              <a:noFill/>
            </p:spPr>
            <p:txBody>
              <a:bodyPr wrap="square" lIns="0" rIns="0" rtlCol="0" anchor="t">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الراتب الأساسيّ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0" name="TextBox 449">
              <a:extLst>
                <a:ext uri="{FF2B5EF4-FFF2-40B4-BE49-F238E27FC236}">
                  <a16:creationId xmlns:a16="http://schemas.microsoft.com/office/drawing/2014/main" id="{CB884040-02AA-B7E5-0E0F-CEF78C910E1B}"/>
                </a:ext>
              </a:extLst>
            </p:cNvPr>
            <p:cNvSpPr txBox="1"/>
            <p:nvPr/>
          </p:nvSpPr>
          <p:spPr>
            <a:xfrm>
              <a:off x="9528064" y="1886879"/>
              <a:ext cx="955445" cy="619016"/>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1" name="Group 60">
            <a:extLst>
              <a:ext uri="{FF2B5EF4-FFF2-40B4-BE49-F238E27FC236}">
                <a16:creationId xmlns:a16="http://schemas.microsoft.com/office/drawing/2014/main" id="{1F698490-AE00-7115-7997-E08964A4C825}"/>
              </a:ext>
            </a:extLst>
          </p:cNvPr>
          <p:cNvGrpSpPr/>
          <p:nvPr/>
        </p:nvGrpSpPr>
        <p:grpSpPr>
          <a:xfrm>
            <a:off x="3252505" y="2068512"/>
            <a:ext cx="3092834" cy="3319527"/>
            <a:chOff x="3252505" y="1714551"/>
            <a:chExt cx="3092834" cy="3319527"/>
          </a:xfrm>
        </p:grpSpPr>
        <p:grpSp>
          <p:nvGrpSpPr>
            <p:cNvPr id="38" name="Group 37">
              <a:extLst>
                <a:ext uri="{FF2B5EF4-FFF2-40B4-BE49-F238E27FC236}">
                  <a16:creationId xmlns:a16="http://schemas.microsoft.com/office/drawing/2014/main" id="{7FC2AC28-E398-3CBB-C8DC-6123CC1F5E25}"/>
                </a:ext>
              </a:extLst>
            </p:cNvPr>
            <p:cNvGrpSpPr/>
            <p:nvPr/>
          </p:nvGrpSpPr>
          <p:grpSpPr>
            <a:xfrm>
              <a:off x="3252505" y="1714551"/>
              <a:ext cx="3092834" cy="3319527"/>
              <a:chOff x="1398878" y="0"/>
              <a:chExt cx="1673205" cy="1795781"/>
            </a:xfrm>
          </p:grpSpPr>
          <p:sp>
            <p:nvSpPr>
              <p:cNvPr id="45" name="Shape">
                <a:extLst>
                  <a:ext uri="{FF2B5EF4-FFF2-40B4-BE49-F238E27FC236}">
                    <a16:creationId xmlns:a16="http://schemas.microsoft.com/office/drawing/2014/main" id="{7791854E-5324-6F97-B7A1-4E7171BD84FF}"/>
                  </a:ext>
                </a:extLst>
              </p:cNvPr>
              <p:cNvSpPr/>
              <p:nvPr/>
            </p:nvSpPr>
            <p:spPr>
              <a:xfrm>
                <a:off x="19681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46" name="Shape">
                <a:extLst>
                  <a:ext uri="{FF2B5EF4-FFF2-40B4-BE49-F238E27FC236}">
                    <a16:creationId xmlns:a16="http://schemas.microsoft.com/office/drawing/2014/main" id="{A0362EC3-45E0-B8E7-333D-B06CA168B6E5}"/>
                  </a:ext>
                </a:extLst>
              </p:cNvPr>
              <p:cNvSpPr/>
              <p:nvPr/>
            </p:nvSpPr>
            <p:spPr>
              <a:xfrm>
                <a:off x="1398878" y="411667"/>
                <a:ext cx="1673205"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47" name="TextBox 445">
                <a:extLst>
                  <a:ext uri="{FF2B5EF4-FFF2-40B4-BE49-F238E27FC236}">
                    <a16:creationId xmlns:a16="http://schemas.microsoft.com/office/drawing/2014/main" id="{E2ED77A8-4AD8-1909-5B63-B0E47BB83812}"/>
                  </a:ext>
                </a:extLst>
              </p:cNvPr>
              <p:cNvSpPr txBox="1"/>
              <p:nvPr/>
            </p:nvSpPr>
            <p:spPr>
              <a:xfrm>
                <a:off x="1772297" y="836931"/>
                <a:ext cx="906173" cy="435729"/>
              </a:xfrm>
              <a:prstGeom prst="rect">
                <a:avLst/>
              </a:prstGeom>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البدلات المتغيّرة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1" name="TextBox 451">
              <a:extLst>
                <a:ext uri="{FF2B5EF4-FFF2-40B4-BE49-F238E27FC236}">
                  <a16:creationId xmlns:a16="http://schemas.microsoft.com/office/drawing/2014/main" id="{0B3C96DF-B3B5-D356-01E9-25F74150284C}"/>
                </a:ext>
              </a:extLst>
            </p:cNvPr>
            <p:cNvSpPr txBox="1"/>
            <p:nvPr/>
          </p:nvSpPr>
          <p:spPr>
            <a:xfrm>
              <a:off x="4327746" y="1886879"/>
              <a:ext cx="955445" cy="619016"/>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0" name="Group 59">
            <a:extLst>
              <a:ext uri="{FF2B5EF4-FFF2-40B4-BE49-F238E27FC236}">
                <a16:creationId xmlns:a16="http://schemas.microsoft.com/office/drawing/2014/main" id="{65A384C3-B2B2-8431-6A03-D2265B4CE6CE}"/>
              </a:ext>
            </a:extLst>
          </p:cNvPr>
          <p:cNvGrpSpPr/>
          <p:nvPr/>
        </p:nvGrpSpPr>
        <p:grpSpPr>
          <a:xfrm>
            <a:off x="666750" y="2068512"/>
            <a:ext cx="3092415" cy="3318684"/>
            <a:chOff x="666750" y="1714551"/>
            <a:chExt cx="3092415" cy="3318684"/>
          </a:xfrm>
        </p:grpSpPr>
        <p:grpSp>
          <p:nvGrpSpPr>
            <p:cNvPr id="33" name="Group 32">
              <a:extLst>
                <a:ext uri="{FF2B5EF4-FFF2-40B4-BE49-F238E27FC236}">
                  <a16:creationId xmlns:a16="http://schemas.microsoft.com/office/drawing/2014/main" id="{42EBFCE8-00B4-CD1C-15F2-6A0702EE03A0}"/>
                </a:ext>
              </a:extLst>
            </p:cNvPr>
            <p:cNvGrpSpPr/>
            <p:nvPr/>
          </p:nvGrpSpPr>
          <p:grpSpPr>
            <a:xfrm>
              <a:off x="666750" y="1714551"/>
              <a:ext cx="3092415" cy="3318684"/>
              <a:chOff x="0" y="0"/>
              <a:chExt cx="1672978" cy="1795325"/>
            </a:xfrm>
          </p:grpSpPr>
          <p:sp>
            <p:nvSpPr>
              <p:cNvPr id="51" name="Shape">
                <a:extLst>
                  <a:ext uri="{FF2B5EF4-FFF2-40B4-BE49-F238E27FC236}">
                    <a16:creationId xmlns:a16="http://schemas.microsoft.com/office/drawing/2014/main" id="{1E14F2E9-397F-3D55-238E-92613C130F15}"/>
                  </a:ext>
                </a:extLst>
              </p:cNvPr>
              <p:cNvSpPr/>
              <p:nvPr/>
            </p:nvSpPr>
            <p:spPr>
              <a:xfrm>
                <a:off x="569203"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52" name="Shape">
                <a:extLst>
                  <a:ext uri="{FF2B5EF4-FFF2-40B4-BE49-F238E27FC236}">
                    <a16:creationId xmlns:a16="http://schemas.microsoft.com/office/drawing/2014/main" id="{1367ADA1-9628-E84C-6EB2-4C0E1938AE60}"/>
                  </a:ext>
                </a:extLst>
              </p:cNvPr>
              <p:cNvSpPr/>
              <p:nvPr/>
            </p:nvSpPr>
            <p:spPr>
              <a:xfrm>
                <a:off x="0" y="411667"/>
                <a:ext cx="1672978" cy="1383658"/>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53" name="TextBox 13">
                <a:extLst>
                  <a:ext uri="{FF2B5EF4-FFF2-40B4-BE49-F238E27FC236}">
                    <a16:creationId xmlns:a16="http://schemas.microsoft.com/office/drawing/2014/main" id="{AA828E1D-D758-5634-E70C-0D2A40556575}"/>
                  </a:ext>
                </a:extLst>
              </p:cNvPr>
              <p:cNvSpPr txBox="1"/>
              <p:nvPr/>
            </p:nvSpPr>
            <p:spPr>
              <a:xfrm>
                <a:off x="230758" y="881695"/>
                <a:ext cx="1126088" cy="412055"/>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العمولات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5" name="TextBox 452">
              <a:extLst>
                <a:ext uri="{FF2B5EF4-FFF2-40B4-BE49-F238E27FC236}">
                  <a16:creationId xmlns:a16="http://schemas.microsoft.com/office/drawing/2014/main" id="{1132AD6D-DF97-0B51-2CAD-128FBB573F80}"/>
                </a:ext>
              </a:extLst>
            </p:cNvPr>
            <p:cNvSpPr txBox="1"/>
            <p:nvPr/>
          </p:nvSpPr>
          <p:spPr>
            <a:xfrm>
              <a:off x="1753725" y="1886879"/>
              <a:ext cx="955445" cy="619016"/>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7160434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2"/>
                                        </p:tgtEl>
                                        <p:attrNameLst>
                                          <p:attrName>style.visibility</p:attrName>
                                        </p:attrNameLst>
                                      </p:cBhvr>
                                      <p:to>
                                        <p:strVal val="visible"/>
                                      </p:to>
                                    </p:set>
                                    <p:anim calcmode="lin" valueType="num">
                                      <p:cBhvr additive="base">
                                        <p:cTn id="13" dur="500" fill="hold"/>
                                        <p:tgtEl>
                                          <p:spTgt spid="62"/>
                                        </p:tgtEl>
                                        <p:attrNameLst>
                                          <p:attrName>ppt_x</p:attrName>
                                        </p:attrNameLst>
                                      </p:cBhvr>
                                      <p:tavLst>
                                        <p:tav tm="0">
                                          <p:val>
                                            <p:strVal val="#ppt_x"/>
                                          </p:val>
                                        </p:tav>
                                        <p:tav tm="100000">
                                          <p:val>
                                            <p:strVal val="#ppt_x"/>
                                          </p:val>
                                        </p:tav>
                                      </p:tavLst>
                                    </p:anim>
                                    <p:anim calcmode="lin" valueType="num">
                                      <p:cBhvr additive="base">
                                        <p:cTn id="14"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fill="hold"/>
                                        <p:tgtEl>
                                          <p:spTgt spid="61"/>
                                        </p:tgtEl>
                                        <p:attrNameLst>
                                          <p:attrName>ppt_x</p:attrName>
                                        </p:attrNameLst>
                                      </p:cBhvr>
                                      <p:tavLst>
                                        <p:tav tm="0">
                                          <p:val>
                                            <p:strVal val="#ppt_x"/>
                                          </p:val>
                                        </p:tav>
                                        <p:tav tm="100000">
                                          <p:val>
                                            <p:strVal val="#ppt_x"/>
                                          </p:val>
                                        </p:tav>
                                      </p:tavLst>
                                    </p:anim>
                                    <p:anim calcmode="lin" valueType="num">
                                      <p:cBhvr additive="base">
                                        <p:cTn id="20"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fill="hold"/>
                                        <p:tgtEl>
                                          <p:spTgt spid="60"/>
                                        </p:tgtEl>
                                        <p:attrNameLst>
                                          <p:attrName>ppt_x</p:attrName>
                                        </p:attrNameLst>
                                      </p:cBhvr>
                                      <p:tavLst>
                                        <p:tav tm="0">
                                          <p:val>
                                            <p:strVal val="#ppt_x"/>
                                          </p:val>
                                        </p:tav>
                                        <p:tav tm="100000">
                                          <p:val>
                                            <p:strVal val="#ppt_x"/>
                                          </p:val>
                                        </p:tav>
                                      </p:tavLst>
                                    </p:anim>
                                    <p:anim calcmode="lin" valueType="num">
                                      <p:cBhvr additive="base">
                                        <p:cTn id="26"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3360D-E5A7-341D-C838-02617C0F2B2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4533A4F-0C48-F457-492C-ED955758707D}"/>
              </a:ext>
            </a:extLst>
          </p:cNvPr>
          <p:cNvSpPr txBox="1"/>
          <p:nvPr/>
        </p:nvSpPr>
        <p:spPr>
          <a:xfrm>
            <a:off x="1915886" y="-12095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حساب الرواتب والبدلات(مكوّنات الراتب)</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B4E7C5D-D64A-814E-5C0A-F61ED0C128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7" name="Group 56">
            <a:extLst>
              <a:ext uri="{FF2B5EF4-FFF2-40B4-BE49-F238E27FC236}">
                <a16:creationId xmlns:a16="http://schemas.microsoft.com/office/drawing/2014/main" id="{27919544-DC94-77BE-183F-49F2E90604A7}"/>
              </a:ext>
            </a:extLst>
          </p:cNvPr>
          <p:cNvGrpSpPr/>
          <p:nvPr/>
        </p:nvGrpSpPr>
        <p:grpSpPr>
          <a:xfrm>
            <a:off x="7159831" y="1981797"/>
            <a:ext cx="3092838" cy="3319524"/>
            <a:chOff x="7159831" y="4371035"/>
            <a:chExt cx="3092838" cy="3319524"/>
          </a:xfrm>
        </p:grpSpPr>
        <p:grpSp>
          <p:nvGrpSpPr>
            <p:cNvPr id="20" name="Group 19">
              <a:extLst>
                <a:ext uri="{FF2B5EF4-FFF2-40B4-BE49-F238E27FC236}">
                  <a16:creationId xmlns:a16="http://schemas.microsoft.com/office/drawing/2014/main" id="{08AEB889-B0E9-09F3-3A24-AA31704B9B19}"/>
                </a:ext>
              </a:extLst>
            </p:cNvPr>
            <p:cNvGrpSpPr/>
            <p:nvPr/>
          </p:nvGrpSpPr>
          <p:grpSpPr>
            <a:xfrm>
              <a:off x="7159831" y="4371035"/>
              <a:ext cx="3092838" cy="3319524"/>
              <a:chOff x="3512718" y="1437092"/>
              <a:chExt cx="1673207" cy="1795780"/>
            </a:xfrm>
          </p:grpSpPr>
          <p:sp>
            <p:nvSpPr>
              <p:cNvPr id="24" name="Shape">
                <a:extLst>
                  <a:ext uri="{FF2B5EF4-FFF2-40B4-BE49-F238E27FC236}">
                    <a16:creationId xmlns:a16="http://schemas.microsoft.com/office/drawing/2014/main" id="{DAE0C417-1976-3374-26B7-28D3DCF0897A}"/>
                  </a:ext>
                </a:extLst>
              </p:cNvPr>
              <p:cNvSpPr/>
              <p:nvPr/>
            </p:nvSpPr>
            <p:spPr>
              <a:xfrm>
                <a:off x="4082034" y="1437092"/>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25" name="Shape">
                <a:extLst>
                  <a:ext uri="{FF2B5EF4-FFF2-40B4-BE49-F238E27FC236}">
                    <a16:creationId xmlns:a16="http://schemas.microsoft.com/office/drawing/2014/main" id="{A4F6A208-8707-3635-BAA6-0D53F2331601}"/>
                  </a:ext>
                </a:extLst>
              </p:cNvPr>
              <p:cNvSpPr/>
              <p:nvPr/>
            </p:nvSpPr>
            <p:spPr>
              <a:xfrm>
                <a:off x="3512718" y="1848758"/>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26" name="TextBox 19">
                <a:extLst>
                  <a:ext uri="{FF2B5EF4-FFF2-40B4-BE49-F238E27FC236}">
                    <a16:creationId xmlns:a16="http://schemas.microsoft.com/office/drawing/2014/main" id="{50F2E447-819F-E764-7D5B-3A8A0DD20C61}"/>
                  </a:ext>
                </a:extLst>
              </p:cNvPr>
              <p:cNvSpPr txBox="1"/>
              <p:nvPr/>
            </p:nvSpPr>
            <p:spPr>
              <a:xfrm>
                <a:off x="3906188" y="2198044"/>
                <a:ext cx="955638" cy="641631"/>
              </a:xfrm>
              <a:prstGeom prst="rect">
                <a:avLst/>
              </a:prstGeom>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الحوافز والمكافآت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1" name="TextBox 453">
              <a:extLst>
                <a:ext uri="{FF2B5EF4-FFF2-40B4-BE49-F238E27FC236}">
                  <a16:creationId xmlns:a16="http://schemas.microsoft.com/office/drawing/2014/main" id="{CA6A9287-9194-E988-A500-9CFC49D15E3D}"/>
                </a:ext>
              </a:extLst>
            </p:cNvPr>
            <p:cNvSpPr txBox="1"/>
            <p:nvPr/>
          </p:nvSpPr>
          <p:spPr>
            <a:xfrm>
              <a:off x="8244065" y="4554084"/>
              <a:ext cx="954271" cy="619016"/>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8" name="Group 57">
            <a:extLst>
              <a:ext uri="{FF2B5EF4-FFF2-40B4-BE49-F238E27FC236}">
                <a16:creationId xmlns:a16="http://schemas.microsoft.com/office/drawing/2014/main" id="{D4712C2B-50BC-E723-1E19-86A55E539542}"/>
              </a:ext>
            </a:extLst>
          </p:cNvPr>
          <p:cNvGrpSpPr/>
          <p:nvPr/>
        </p:nvGrpSpPr>
        <p:grpSpPr>
          <a:xfrm>
            <a:off x="4565677" y="1981798"/>
            <a:ext cx="3092834" cy="3319526"/>
            <a:chOff x="4565677" y="4371036"/>
            <a:chExt cx="3092834" cy="3319526"/>
          </a:xfrm>
        </p:grpSpPr>
        <p:grpSp>
          <p:nvGrpSpPr>
            <p:cNvPr id="19" name="Group 18">
              <a:extLst>
                <a:ext uri="{FF2B5EF4-FFF2-40B4-BE49-F238E27FC236}">
                  <a16:creationId xmlns:a16="http://schemas.microsoft.com/office/drawing/2014/main" id="{CB9E1576-248A-F69B-FB07-BE18B554BCD6}"/>
                </a:ext>
              </a:extLst>
            </p:cNvPr>
            <p:cNvGrpSpPr/>
            <p:nvPr/>
          </p:nvGrpSpPr>
          <p:grpSpPr>
            <a:xfrm>
              <a:off x="4565677" y="4371036"/>
              <a:ext cx="3092834" cy="3319526"/>
              <a:chOff x="2109296" y="1437091"/>
              <a:chExt cx="1673205" cy="1795780"/>
            </a:xfrm>
          </p:grpSpPr>
          <p:sp>
            <p:nvSpPr>
              <p:cNvPr id="27" name="Shape">
                <a:extLst>
                  <a:ext uri="{FF2B5EF4-FFF2-40B4-BE49-F238E27FC236}">
                    <a16:creationId xmlns:a16="http://schemas.microsoft.com/office/drawing/2014/main" id="{99AA1522-D902-919B-ADED-C84D30D41F6A}"/>
                  </a:ext>
                </a:extLst>
              </p:cNvPr>
              <p:cNvSpPr/>
              <p:nvPr/>
            </p:nvSpPr>
            <p:spPr>
              <a:xfrm>
                <a:off x="2678613" y="1437091"/>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28" name="Shape">
                <a:extLst>
                  <a:ext uri="{FF2B5EF4-FFF2-40B4-BE49-F238E27FC236}">
                    <a16:creationId xmlns:a16="http://schemas.microsoft.com/office/drawing/2014/main" id="{AD8DCB2B-4D6C-48B1-92D9-91006EB8AC85}"/>
                  </a:ext>
                </a:extLst>
              </p:cNvPr>
              <p:cNvSpPr/>
              <p:nvPr/>
            </p:nvSpPr>
            <p:spPr>
              <a:xfrm>
                <a:off x="2109296" y="1848757"/>
                <a:ext cx="1673205"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29" name="TextBox 422">
                <a:extLst>
                  <a:ext uri="{FF2B5EF4-FFF2-40B4-BE49-F238E27FC236}">
                    <a16:creationId xmlns:a16="http://schemas.microsoft.com/office/drawing/2014/main" id="{E120A3FC-500D-55F2-A06C-81392D73584B}"/>
                  </a:ext>
                </a:extLst>
              </p:cNvPr>
              <p:cNvSpPr txBox="1"/>
              <p:nvPr/>
            </p:nvSpPr>
            <p:spPr>
              <a:xfrm>
                <a:off x="2509142" y="2303704"/>
                <a:ext cx="892247" cy="430531"/>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العمل الإضافيّ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2" name="TextBox 454">
              <a:extLst>
                <a:ext uri="{FF2B5EF4-FFF2-40B4-BE49-F238E27FC236}">
                  <a16:creationId xmlns:a16="http://schemas.microsoft.com/office/drawing/2014/main" id="{4E1BB21B-9C9A-4E94-4648-63FDD06B4956}"/>
                </a:ext>
              </a:extLst>
            </p:cNvPr>
            <p:cNvSpPr txBox="1"/>
            <p:nvPr/>
          </p:nvSpPr>
          <p:spPr>
            <a:xfrm>
              <a:off x="5617770" y="4554084"/>
              <a:ext cx="955445" cy="619016"/>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6" name="Group 55">
            <a:extLst>
              <a:ext uri="{FF2B5EF4-FFF2-40B4-BE49-F238E27FC236}">
                <a16:creationId xmlns:a16="http://schemas.microsoft.com/office/drawing/2014/main" id="{3DCC5187-F315-6C01-4573-7DC376D6A25D}"/>
              </a:ext>
            </a:extLst>
          </p:cNvPr>
          <p:cNvGrpSpPr/>
          <p:nvPr/>
        </p:nvGrpSpPr>
        <p:grpSpPr>
          <a:xfrm>
            <a:off x="1979922" y="1981797"/>
            <a:ext cx="3092415" cy="3318685"/>
            <a:chOff x="1979922" y="4371035"/>
            <a:chExt cx="3092415" cy="3318685"/>
          </a:xfrm>
        </p:grpSpPr>
        <p:grpSp>
          <p:nvGrpSpPr>
            <p:cNvPr id="18" name="Group 17">
              <a:extLst>
                <a:ext uri="{FF2B5EF4-FFF2-40B4-BE49-F238E27FC236}">
                  <a16:creationId xmlns:a16="http://schemas.microsoft.com/office/drawing/2014/main" id="{4CA74EA6-EB63-2FFE-A2D9-EB470A41EBBC}"/>
                </a:ext>
              </a:extLst>
            </p:cNvPr>
            <p:cNvGrpSpPr/>
            <p:nvPr/>
          </p:nvGrpSpPr>
          <p:grpSpPr>
            <a:xfrm>
              <a:off x="1979922" y="4371035"/>
              <a:ext cx="3092415" cy="3318685"/>
              <a:chOff x="710418" y="1437091"/>
              <a:chExt cx="1672978" cy="1795326"/>
            </a:xfrm>
          </p:grpSpPr>
          <p:sp>
            <p:nvSpPr>
              <p:cNvPr id="30" name="Shape">
                <a:extLst>
                  <a:ext uri="{FF2B5EF4-FFF2-40B4-BE49-F238E27FC236}">
                    <a16:creationId xmlns:a16="http://schemas.microsoft.com/office/drawing/2014/main" id="{E72E4014-F1EC-A364-3556-9E7ACBE968C4}"/>
                  </a:ext>
                </a:extLst>
              </p:cNvPr>
              <p:cNvSpPr/>
              <p:nvPr/>
            </p:nvSpPr>
            <p:spPr>
              <a:xfrm>
                <a:off x="1279621" y="1437091"/>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31" name="Shape">
                <a:extLst>
                  <a:ext uri="{FF2B5EF4-FFF2-40B4-BE49-F238E27FC236}">
                    <a16:creationId xmlns:a16="http://schemas.microsoft.com/office/drawing/2014/main" id="{D52EA029-7DAA-9AD6-AE30-B1B43F07CC6D}"/>
                  </a:ext>
                </a:extLst>
              </p:cNvPr>
              <p:cNvSpPr/>
              <p:nvPr/>
            </p:nvSpPr>
            <p:spPr>
              <a:xfrm>
                <a:off x="710418" y="1848758"/>
                <a:ext cx="1672978" cy="1383659"/>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32" name="TextBox 13">
                <a:extLst>
                  <a:ext uri="{FF2B5EF4-FFF2-40B4-BE49-F238E27FC236}">
                    <a16:creationId xmlns:a16="http://schemas.microsoft.com/office/drawing/2014/main" id="{3C95FF3B-7304-2C23-7B9B-DC731BD831C0}"/>
                  </a:ext>
                </a:extLst>
              </p:cNvPr>
              <p:cNvSpPr txBox="1"/>
              <p:nvPr/>
            </p:nvSpPr>
            <p:spPr>
              <a:xfrm>
                <a:off x="1051592" y="2309546"/>
                <a:ext cx="916609" cy="645748"/>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الحسومات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3" name="TextBox 455">
              <a:extLst>
                <a:ext uri="{FF2B5EF4-FFF2-40B4-BE49-F238E27FC236}">
                  <a16:creationId xmlns:a16="http://schemas.microsoft.com/office/drawing/2014/main" id="{5CF919DA-2F6A-B1AA-B5A3-ECC4A28964BA}"/>
                </a:ext>
              </a:extLst>
            </p:cNvPr>
            <p:cNvSpPr txBox="1"/>
            <p:nvPr/>
          </p:nvSpPr>
          <p:spPr>
            <a:xfrm>
              <a:off x="3043747" y="4554084"/>
              <a:ext cx="955445" cy="619016"/>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07</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5834350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500" fill="hold"/>
                                        <p:tgtEl>
                                          <p:spTgt spid="58"/>
                                        </p:tgtEl>
                                        <p:attrNameLst>
                                          <p:attrName>ppt_x</p:attrName>
                                        </p:attrNameLst>
                                      </p:cBhvr>
                                      <p:tavLst>
                                        <p:tav tm="0">
                                          <p:val>
                                            <p:strVal val="#ppt_x"/>
                                          </p:val>
                                        </p:tav>
                                        <p:tav tm="100000">
                                          <p:val>
                                            <p:strVal val="#ppt_x"/>
                                          </p:val>
                                        </p:tav>
                                      </p:tavLst>
                                    </p:anim>
                                    <p:anim calcmode="lin" valueType="num">
                                      <p:cBhvr additive="base">
                                        <p:cTn id="14"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fill="hold"/>
                                        <p:tgtEl>
                                          <p:spTgt spid="56"/>
                                        </p:tgtEl>
                                        <p:attrNameLst>
                                          <p:attrName>ppt_x</p:attrName>
                                        </p:attrNameLst>
                                      </p:cBhvr>
                                      <p:tavLst>
                                        <p:tav tm="0">
                                          <p:val>
                                            <p:strVal val="#ppt_x"/>
                                          </p:val>
                                        </p:tav>
                                        <p:tav tm="100000">
                                          <p:val>
                                            <p:strVal val="#ppt_x"/>
                                          </p:val>
                                        </p:tav>
                                      </p:tavLst>
                                    </p:anim>
                                    <p:anim calcmode="lin" valueType="num">
                                      <p:cBhvr additive="base">
                                        <p:cTn id="20"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A47648-31F8-37AA-7C7A-A407244565F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88A591B-A484-58F9-BDD3-E14CA4D29D17}"/>
              </a:ext>
            </a:extLst>
          </p:cNvPr>
          <p:cNvSpPr txBox="1"/>
          <p:nvPr/>
        </p:nvSpPr>
        <p:spPr>
          <a:xfrm>
            <a:off x="1915886" y="-12095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حساب الرواتب والبدلات(مكوّنات الراتب)</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220D4D0-0448-2322-7E05-1BD163D0CA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4" name="Group 53">
            <a:extLst>
              <a:ext uri="{FF2B5EF4-FFF2-40B4-BE49-F238E27FC236}">
                <a16:creationId xmlns:a16="http://schemas.microsoft.com/office/drawing/2014/main" id="{76820D23-1A10-DD96-75E4-640ABB72B252}"/>
              </a:ext>
            </a:extLst>
          </p:cNvPr>
          <p:cNvGrpSpPr/>
          <p:nvPr/>
        </p:nvGrpSpPr>
        <p:grpSpPr>
          <a:xfrm>
            <a:off x="5846657" y="2168050"/>
            <a:ext cx="3092838" cy="3319528"/>
            <a:chOff x="5846657" y="7005521"/>
            <a:chExt cx="3092838" cy="3319528"/>
          </a:xfrm>
        </p:grpSpPr>
        <p:sp>
          <p:nvSpPr>
            <p:cNvPr id="6" name="Shape">
              <a:extLst>
                <a:ext uri="{FF2B5EF4-FFF2-40B4-BE49-F238E27FC236}">
                  <a16:creationId xmlns:a16="http://schemas.microsoft.com/office/drawing/2014/main" id="{FF38F8DD-52BD-C76E-CD5F-AD1BA05B1DE6}"/>
                </a:ext>
              </a:extLst>
            </p:cNvPr>
            <p:cNvSpPr/>
            <p:nvPr/>
          </p:nvSpPr>
          <p:spPr>
            <a:xfrm>
              <a:off x="6899011" y="7005521"/>
              <a:ext cx="988129" cy="9951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7" name="Shape">
              <a:extLst>
                <a:ext uri="{FF2B5EF4-FFF2-40B4-BE49-F238E27FC236}">
                  <a16:creationId xmlns:a16="http://schemas.microsoft.com/office/drawing/2014/main" id="{869BF2FD-05E2-B497-D4E2-01CAF79331BB}"/>
                </a:ext>
              </a:extLst>
            </p:cNvPr>
            <p:cNvSpPr/>
            <p:nvPr/>
          </p:nvSpPr>
          <p:spPr>
            <a:xfrm>
              <a:off x="5846657" y="7766494"/>
              <a:ext cx="3092838" cy="25585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10" name="TextBox 19">
              <a:extLst>
                <a:ext uri="{FF2B5EF4-FFF2-40B4-BE49-F238E27FC236}">
                  <a16:creationId xmlns:a16="http://schemas.microsoft.com/office/drawing/2014/main" id="{272AD6D8-9674-8C09-63FE-D2CA65F8760A}"/>
                </a:ext>
              </a:extLst>
            </p:cNvPr>
            <p:cNvSpPr txBox="1"/>
            <p:nvPr/>
          </p:nvSpPr>
          <p:spPr>
            <a:xfrm>
              <a:off x="6444640" y="8703920"/>
              <a:ext cx="2000748" cy="749471"/>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صافي الراتب</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TextBox 463">
              <a:extLst>
                <a:ext uri="{FF2B5EF4-FFF2-40B4-BE49-F238E27FC236}">
                  <a16:creationId xmlns:a16="http://schemas.microsoft.com/office/drawing/2014/main" id="{41E5DC65-A8B5-E2FD-4B8A-C9859C03C86D}"/>
                </a:ext>
              </a:extLst>
            </p:cNvPr>
            <p:cNvSpPr txBox="1"/>
            <p:nvPr/>
          </p:nvSpPr>
          <p:spPr>
            <a:xfrm>
              <a:off x="6954041" y="7177467"/>
              <a:ext cx="954271" cy="619016"/>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08</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5" name="Group 54">
            <a:extLst>
              <a:ext uri="{FF2B5EF4-FFF2-40B4-BE49-F238E27FC236}">
                <a16:creationId xmlns:a16="http://schemas.microsoft.com/office/drawing/2014/main" id="{5891C367-0F3C-1B77-6E8A-90C6CBEF1957}"/>
              </a:ext>
            </a:extLst>
          </p:cNvPr>
          <p:cNvGrpSpPr/>
          <p:nvPr/>
        </p:nvGrpSpPr>
        <p:grpSpPr>
          <a:xfrm>
            <a:off x="3252505" y="2168050"/>
            <a:ext cx="3092834" cy="3319528"/>
            <a:chOff x="3252505" y="7005521"/>
            <a:chExt cx="3092834" cy="3319528"/>
          </a:xfrm>
        </p:grpSpPr>
        <p:sp>
          <p:nvSpPr>
            <p:cNvPr id="12" name="Shape">
              <a:extLst>
                <a:ext uri="{FF2B5EF4-FFF2-40B4-BE49-F238E27FC236}">
                  <a16:creationId xmlns:a16="http://schemas.microsoft.com/office/drawing/2014/main" id="{D0E4FF65-F1B0-18D9-DEB9-8E5778B848CC}"/>
                </a:ext>
              </a:extLst>
            </p:cNvPr>
            <p:cNvSpPr/>
            <p:nvPr/>
          </p:nvSpPr>
          <p:spPr>
            <a:xfrm>
              <a:off x="4304858" y="7005521"/>
              <a:ext cx="988129" cy="9951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13" name="Shape">
              <a:extLst>
                <a:ext uri="{FF2B5EF4-FFF2-40B4-BE49-F238E27FC236}">
                  <a16:creationId xmlns:a16="http://schemas.microsoft.com/office/drawing/2014/main" id="{3860817F-137D-DB40-767E-5117D1EDD98E}"/>
                </a:ext>
              </a:extLst>
            </p:cNvPr>
            <p:cNvSpPr/>
            <p:nvPr/>
          </p:nvSpPr>
          <p:spPr>
            <a:xfrm>
              <a:off x="3252505" y="7766494"/>
              <a:ext cx="3092834" cy="25585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14" name="TextBox 481">
              <a:extLst>
                <a:ext uri="{FF2B5EF4-FFF2-40B4-BE49-F238E27FC236}">
                  <a16:creationId xmlns:a16="http://schemas.microsoft.com/office/drawing/2014/main" id="{DB4ED93C-D713-5ED2-29E7-D7C2D46AB93D}"/>
                </a:ext>
              </a:extLst>
            </p:cNvPr>
            <p:cNvSpPr txBox="1"/>
            <p:nvPr/>
          </p:nvSpPr>
          <p:spPr>
            <a:xfrm>
              <a:off x="3909342" y="8685396"/>
              <a:ext cx="1675015" cy="950279"/>
            </a:xfrm>
            <a:prstGeom prst="rect">
              <a:avLst/>
            </a:prstGeom>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قسيمة الراتب</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TextBox 464">
              <a:extLst>
                <a:ext uri="{FF2B5EF4-FFF2-40B4-BE49-F238E27FC236}">
                  <a16:creationId xmlns:a16="http://schemas.microsoft.com/office/drawing/2014/main" id="{13453BF7-8EC2-E5D9-4A8F-78630F82C469}"/>
                </a:ext>
              </a:extLst>
            </p:cNvPr>
            <p:cNvSpPr txBox="1"/>
            <p:nvPr/>
          </p:nvSpPr>
          <p:spPr>
            <a:xfrm>
              <a:off x="4327746" y="7177467"/>
              <a:ext cx="955445" cy="619016"/>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09</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3375883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500" fill="hold"/>
                                        <p:tgtEl>
                                          <p:spTgt spid="55"/>
                                        </p:tgtEl>
                                        <p:attrNameLst>
                                          <p:attrName>ppt_x</p:attrName>
                                        </p:attrNameLst>
                                      </p:cBhvr>
                                      <p:tavLst>
                                        <p:tav tm="0">
                                          <p:val>
                                            <p:strVal val="#ppt_x"/>
                                          </p:val>
                                        </p:tav>
                                        <p:tav tm="100000">
                                          <p:val>
                                            <p:strVal val="#ppt_x"/>
                                          </p:val>
                                        </p:tav>
                                      </p:tavLst>
                                    </p:anim>
                                    <p:anim calcmode="lin" valueType="num">
                                      <p:cBhvr additive="base">
                                        <p:cTn id="14"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79B631-C5B8-D6D4-41E6-9E1E02BDCA6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1C50A05-022C-ACB1-7132-B09DC0120CC0}"/>
              </a:ext>
            </a:extLst>
          </p:cNvPr>
          <p:cNvSpPr txBox="1"/>
          <p:nvPr/>
        </p:nvSpPr>
        <p:spPr>
          <a:xfrm>
            <a:off x="1915886" y="-12095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إدارة الحوافز والمكافآت(أنواع الحوافز)</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8977EC9-CA82-DF2E-B2F8-02D67EDEAD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id="{E5C8E8E8-94B1-CA9C-A982-06F395F9FCA0}"/>
              </a:ext>
            </a:extLst>
          </p:cNvPr>
          <p:cNvGrpSpPr/>
          <p:nvPr/>
        </p:nvGrpSpPr>
        <p:grpSpPr>
          <a:xfrm>
            <a:off x="4303856" y="2024743"/>
            <a:ext cx="3564097" cy="3563258"/>
            <a:chOff x="1817024" y="0"/>
            <a:chExt cx="1722784" cy="1722784"/>
          </a:xfrm>
        </p:grpSpPr>
        <p:sp>
          <p:nvSpPr>
            <p:cNvPr id="25" name="Oval 24">
              <a:extLst>
                <a:ext uri="{FF2B5EF4-FFF2-40B4-BE49-F238E27FC236}">
                  <a16:creationId xmlns:a16="http://schemas.microsoft.com/office/drawing/2014/main" id="{61EF1233-A230-686C-A1FD-EE8AF135EDC8}"/>
                </a:ext>
              </a:extLst>
            </p:cNvPr>
            <p:cNvSpPr/>
            <p:nvPr/>
          </p:nvSpPr>
          <p:spPr>
            <a:xfrm>
              <a:off x="1817024" y="0"/>
              <a:ext cx="1722784" cy="1722784"/>
            </a:xfrm>
            <a:prstGeom prst="ellipse">
              <a:avLst/>
            </a:pr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Oval 25">
              <a:extLst>
                <a:ext uri="{FF2B5EF4-FFF2-40B4-BE49-F238E27FC236}">
                  <a16:creationId xmlns:a16="http://schemas.microsoft.com/office/drawing/2014/main" id="{CF23B8B7-B261-894B-4AA8-F0967518BA38}"/>
                </a:ext>
              </a:extLst>
            </p:cNvPr>
            <p:cNvSpPr/>
            <p:nvPr/>
          </p:nvSpPr>
          <p:spPr>
            <a:xfrm>
              <a:off x="1909790" y="92766"/>
              <a:ext cx="1537252" cy="1537252"/>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Oval 26">
              <a:extLst>
                <a:ext uri="{FF2B5EF4-FFF2-40B4-BE49-F238E27FC236}">
                  <a16:creationId xmlns:a16="http://schemas.microsoft.com/office/drawing/2014/main" id="{95851D14-C37E-D944-58D1-851E0B3DFE71}"/>
                </a:ext>
              </a:extLst>
            </p:cNvPr>
            <p:cNvSpPr/>
            <p:nvPr/>
          </p:nvSpPr>
          <p:spPr>
            <a:xfrm>
              <a:off x="1989578" y="172554"/>
              <a:ext cx="1377676" cy="1377676"/>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TextBox 13">
              <a:extLst>
                <a:ext uri="{FF2B5EF4-FFF2-40B4-BE49-F238E27FC236}">
                  <a16:creationId xmlns:a16="http://schemas.microsoft.com/office/drawing/2014/main" id="{5AD05CB0-45A3-9C88-78C4-C31670009EA8}"/>
                </a:ext>
              </a:extLst>
            </p:cNvPr>
            <p:cNvSpPr txBox="1">
              <a:spLocks noChangeArrowheads="1"/>
            </p:cNvSpPr>
            <p:nvPr/>
          </p:nvSpPr>
          <p:spPr bwMode="auto">
            <a:xfrm flipV="1">
              <a:off x="1909725" y="344403"/>
              <a:ext cx="1537252" cy="761761"/>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الحوافز الجماعية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 name="Group 4">
            <a:extLst>
              <a:ext uri="{FF2B5EF4-FFF2-40B4-BE49-F238E27FC236}">
                <a16:creationId xmlns:a16="http://schemas.microsoft.com/office/drawing/2014/main" id="{7F67B7F5-AE75-99D4-7AEF-6BF26023F8A2}"/>
              </a:ext>
            </a:extLst>
          </p:cNvPr>
          <p:cNvGrpSpPr/>
          <p:nvPr/>
        </p:nvGrpSpPr>
        <p:grpSpPr>
          <a:xfrm>
            <a:off x="609745" y="2024743"/>
            <a:ext cx="3564097" cy="3563258"/>
            <a:chOff x="0" y="0"/>
            <a:chExt cx="1722784" cy="1722784"/>
          </a:xfrm>
        </p:grpSpPr>
        <p:sp>
          <p:nvSpPr>
            <p:cNvPr id="21" name="Oval 20">
              <a:extLst>
                <a:ext uri="{FF2B5EF4-FFF2-40B4-BE49-F238E27FC236}">
                  <a16:creationId xmlns:a16="http://schemas.microsoft.com/office/drawing/2014/main" id="{A7EC8406-9517-F5ED-6E4B-25706BA12F64}"/>
                </a:ext>
              </a:extLst>
            </p:cNvPr>
            <p:cNvSpPr/>
            <p:nvPr/>
          </p:nvSpPr>
          <p:spPr>
            <a:xfrm>
              <a:off x="0" y="0"/>
              <a:ext cx="1722784" cy="1722784"/>
            </a:xfrm>
            <a:prstGeom prst="ellipse">
              <a:avLst/>
            </a:prstGeom>
            <a:noFill/>
            <a:ln>
              <a:solidFill>
                <a:srgbClr val="FFD36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Oval 21">
              <a:extLst>
                <a:ext uri="{FF2B5EF4-FFF2-40B4-BE49-F238E27FC236}">
                  <a16:creationId xmlns:a16="http://schemas.microsoft.com/office/drawing/2014/main" id="{600A1D4F-D1E7-0014-0436-D3265079B255}"/>
                </a:ext>
              </a:extLst>
            </p:cNvPr>
            <p:cNvSpPr/>
            <p:nvPr/>
          </p:nvSpPr>
          <p:spPr>
            <a:xfrm>
              <a:off x="92766" y="92766"/>
              <a:ext cx="1537252" cy="1537252"/>
            </a:xfrm>
            <a:prstGeom prst="ellipse">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Oval 22">
              <a:extLst>
                <a:ext uri="{FF2B5EF4-FFF2-40B4-BE49-F238E27FC236}">
                  <a16:creationId xmlns:a16="http://schemas.microsoft.com/office/drawing/2014/main" id="{8B65DF61-77AB-BAE3-F9CE-4F321C938384}"/>
                </a:ext>
              </a:extLst>
            </p:cNvPr>
            <p:cNvSpPr/>
            <p:nvPr/>
          </p:nvSpPr>
          <p:spPr>
            <a:xfrm>
              <a:off x="172554" y="172554"/>
              <a:ext cx="1377676" cy="137767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4" name="TextBox 22">
              <a:extLst>
                <a:ext uri="{FF2B5EF4-FFF2-40B4-BE49-F238E27FC236}">
                  <a16:creationId xmlns:a16="http://schemas.microsoft.com/office/drawing/2014/main" id="{004FB4CA-C96F-A649-ECEC-4C389EFE2ECE}"/>
                </a:ext>
              </a:extLst>
            </p:cNvPr>
            <p:cNvSpPr txBox="1">
              <a:spLocks noChangeArrowheads="1"/>
            </p:cNvSpPr>
            <p:nvPr/>
          </p:nvSpPr>
          <p:spPr bwMode="auto">
            <a:xfrm flipV="1">
              <a:off x="92764" y="282745"/>
              <a:ext cx="1537252" cy="826405"/>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الحوافز التنظيمية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407D11A4-EAB8-5DE2-9198-850549CC2CC9}"/>
              </a:ext>
            </a:extLst>
          </p:cNvPr>
          <p:cNvGrpSpPr/>
          <p:nvPr/>
        </p:nvGrpSpPr>
        <p:grpSpPr>
          <a:xfrm>
            <a:off x="8018160" y="2024743"/>
            <a:ext cx="3564097" cy="3563258"/>
            <a:chOff x="3643980" y="0"/>
            <a:chExt cx="1722784" cy="1722784"/>
          </a:xfrm>
        </p:grpSpPr>
        <p:sp>
          <p:nvSpPr>
            <p:cNvPr id="17" name="Oval 16">
              <a:extLst>
                <a:ext uri="{FF2B5EF4-FFF2-40B4-BE49-F238E27FC236}">
                  <a16:creationId xmlns:a16="http://schemas.microsoft.com/office/drawing/2014/main" id="{85D54F80-F186-7428-12D0-34D1C0FB35A7}"/>
                </a:ext>
              </a:extLst>
            </p:cNvPr>
            <p:cNvSpPr/>
            <p:nvPr/>
          </p:nvSpPr>
          <p:spPr>
            <a:xfrm>
              <a:off x="3643980"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8" name="Oval 17">
              <a:extLst>
                <a:ext uri="{FF2B5EF4-FFF2-40B4-BE49-F238E27FC236}">
                  <a16:creationId xmlns:a16="http://schemas.microsoft.com/office/drawing/2014/main" id="{FFA61305-80AD-4B29-AFD2-7AFF6810E7D2}"/>
                </a:ext>
              </a:extLst>
            </p:cNvPr>
            <p:cNvSpPr/>
            <p:nvPr/>
          </p:nvSpPr>
          <p:spPr>
            <a:xfrm>
              <a:off x="3736746"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Oval 18">
              <a:extLst>
                <a:ext uri="{FF2B5EF4-FFF2-40B4-BE49-F238E27FC236}">
                  <a16:creationId xmlns:a16="http://schemas.microsoft.com/office/drawing/2014/main" id="{422BC2EF-115C-3674-BB32-D2D013C4BB8E}"/>
                </a:ext>
              </a:extLst>
            </p:cNvPr>
            <p:cNvSpPr/>
            <p:nvPr/>
          </p:nvSpPr>
          <p:spPr>
            <a:xfrm>
              <a:off x="3816534"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TextBox 9">
              <a:extLst>
                <a:ext uri="{FF2B5EF4-FFF2-40B4-BE49-F238E27FC236}">
                  <a16:creationId xmlns:a16="http://schemas.microsoft.com/office/drawing/2014/main" id="{43F1109E-241E-666C-C0C0-961DE8948455}"/>
                </a:ext>
              </a:extLst>
            </p:cNvPr>
            <p:cNvSpPr txBox="1">
              <a:spLocks noChangeArrowheads="1"/>
            </p:cNvSpPr>
            <p:nvPr/>
          </p:nvSpPr>
          <p:spPr bwMode="auto">
            <a:xfrm flipV="1">
              <a:off x="3736618" y="415372"/>
              <a:ext cx="1537252" cy="703911"/>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الحوافز الفردية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547487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47130E-C28E-E313-A486-7AE5E257A05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3237723-7E0C-86FA-B0C4-F515DF8B2DC9}"/>
              </a:ext>
            </a:extLst>
          </p:cNvPr>
          <p:cNvSpPr txBox="1"/>
          <p:nvPr/>
        </p:nvSpPr>
        <p:spPr>
          <a:xfrm>
            <a:off x="1915886" y="-12095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إدارة برامج الحوافز في النظام</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049E420-2335-8A11-8D38-AD4B3B1726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 name="Group 3">
            <a:extLst>
              <a:ext uri="{FF2B5EF4-FFF2-40B4-BE49-F238E27FC236}">
                <a16:creationId xmlns:a16="http://schemas.microsoft.com/office/drawing/2014/main" id="{581666E8-49CD-61B9-4FF1-BF9768267A61}"/>
              </a:ext>
            </a:extLst>
          </p:cNvPr>
          <p:cNvGrpSpPr/>
          <p:nvPr/>
        </p:nvGrpSpPr>
        <p:grpSpPr>
          <a:xfrm>
            <a:off x="497573" y="2532743"/>
            <a:ext cx="2693160" cy="2692400"/>
            <a:chOff x="0" y="0"/>
            <a:chExt cx="1432998" cy="1432999"/>
          </a:xfrm>
        </p:grpSpPr>
        <p:grpSp>
          <p:nvGrpSpPr>
            <p:cNvPr id="38" name="Group 37">
              <a:extLst>
                <a:ext uri="{FF2B5EF4-FFF2-40B4-BE49-F238E27FC236}">
                  <a16:creationId xmlns:a16="http://schemas.microsoft.com/office/drawing/2014/main" id="{5D8F9002-D071-9BAD-23B3-EC60D41A109E}"/>
                </a:ext>
              </a:extLst>
            </p:cNvPr>
            <p:cNvGrpSpPr/>
            <p:nvPr/>
          </p:nvGrpSpPr>
          <p:grpSpPr>
            <a:xfrm>
              <a:off x="0" y="0"/>
              <a:ext cx="1432998" cy="1432999"/>
              <a:chOff x="0" y="0"/>
              <a:chExt cx="1714500" cy="1714500"/>
            </a:xfrm>
          </p:grpSpPr>
          <p:sp>
            <p:nvSpPr>
              <p:cNvPr id="40" name="Rectangle: Diagonal Corners Rounded 39">
                <a:extLst>
                  <a:ext uri="{FF2B5EF4-FFF2-40B4-BE49-F238E27FC236}">
                    <a16:creationId xmlns:a16="http://schemas.microsoft.com/office/drawing/2014/main" id="{8236C4F3-53EC-3CBE-8181-9920A5B7E873}"/>
                  </a:ext>
                </a:extLst>
              </p:cNvPr>
              <p:cNvSpPr/>
              <p:nvPr/>
            </p:nvSpPr>
            <p:spPr>
              <a:xfrm flipV="1">
                <a:off x="45971" y="23618"/>
                <a:ext cx="1622560" cy="1667264"/>
              </a:xfrm>
              <a:prstGeom prst="round2DiagRect">
                <a:avLst>
                  <a:gd name="adj1" fmla="val 7948"/>
                  <a:gd name="adj2" fmla="val 45033"/>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Oval 40">
                <a:extLst>
                  <a:ext uri="{FF2B5EF4-FFF2-40B4-BE49-F238E27FC236}">
                    <a16:creationId xmlns:a16="http://schemas.microsoft.com/office/drawing/2014/main" id="{52D3F89E-932D-8D59-58D8-79967A3AE558}"/>
                  </a:ext>
                </a:extLst>
              </p:cNvPr>
              <p:cNvSpPr/>
              <p:nvPr/>
            </p:nvSpPr>
            <p:spPr>
              <a:xfrm>
                <a:off x="0" y="0"/>
                <a:ext cx="1714500" cy="1714500"/>
              </a:xfrm>
              <a:prstGeom prst="ellipse">
                <a:avLst/>
              </a:prstGeom>
              <a:solidFill>
                <a:schemeClr val="bg1"/>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9" name="TextBox 4101">
              <a:extLst>
                <a:ext uri="{FF2B5EF4-FFF2-40B4-BE49-F238E27FC236}">
                  <a16:creationId xmlns:a16="http://schemas.microsoft.com/office/drawing/2014/main" id="{25775C2E-D67C-62CB-4823-FB12D834204E}"/>
                </a:ext>
              </a:extLst>
            </p:cNvPr>
            <p:cNvSpPr txBox="1"/>
            <p:nvPr/>
          </p:nvSpPr>
          <p:spPr>
            <a:xfrm>
              <a:off x="38418" y="555669"/>
              <a:ext cx="1355089" cy="340726"/>
            </a:xfrm>
            <a:prstGeom prst="rect">
              <a:avLst/>
            </a:prstGeom>
            <a:noFill/>
          </p:spPr>
          <p:txBody>
            <a:bodyPr wrap="square" rtlCol="0">
              <a:sp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التقارير والتحليلات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id="{23B72FFD-46C0-7799-43EF-D0609C3B3C59}"/>
              </a:ext>
            </a:extLst>
          </p:cNvPr>
          <p:cNvGrpSpPr/>
          <p:nvPr/>
        </p:nvGrpSpPr>
        <p:grpSpPr>
          <a:xfrm>
            <a:off x="6166703" y="2532743"/>
            <a:ext cx="2693160" cy="2692400"/>
            <a:chOff x="3016476" y="0"/>
            <a:chExt cx="1432998" cy="1432999"/>
          </a:xfrm>
        </p:grpSpPr>
        <p:grpSp>
          <p:nvGrpSpPr>
            <p:cNvPr id="34" name="Group 33">
              <a:extLst>
                <a:ext uri="{FF2B5EF4-FFF2-40B4-BE49-F238E27FC236}">
                  <a16:creationId xmlns:a16="http://schemas.microsoft.com/office/drawing/2014/main" id="{D99405BC-2063-E1D2-170E-193228664785}"/>
                </a:ext>
              </a:extLst>
            </p:cNvPr>
            <p:cNvGrpSpPr/>
            <p:nvPr/>
          </p:nvGrpSpPr>
          <p:grpSpPr>
            <a:xfrm>
              <a:off x="3016476" y="0"/>
              <a:ext cx="1432998" cy="1432999"/>
              <a:chOff x="3016478" y="0"/>
              <a:chExt cx="1714500" cy="1714500"/>
            </a:xfrm>
          </p:grpSpPr>
          <p:sp>
            <p:nvSpPr>
              <p:cNvPr id="36" name="Rectangle: Diagonal Corners Rounded 35">
                <a:extLst>
                  <a:ext uri="{FF2B5EF4-FFF2-40B4-BE49-F238E27FC236}">
                    <a16:creationId xmlns:a16="http://schemas.microsoft.com/office/drawing/2014/main" id="{7C925B92-3BB3-98A4-1F42-BBD55E69C99F}"/>
                  </a:ext>
                </a:extLst>
              </p:cNvPr>
              <p:cNvSpPr/>
              <p:nvPr/>
            </p:nvSpPr>
            <p:spPr>
              <a:xfrm flipV="1">
                <a:off x="3062449" y="23618"/>
                <a:ext cx="1622560" cy="1667264"/>
              </a:xfrm>
              <a:prstGeom prst="round2DiagRect">
                <a:avLst>
                  <a:gd name="adj1" fmla="val 7948"/>
                  <a:gd name="adj2" fmla="val 45033"/>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Oval 36">
                <a:extLst>
                  <a:ext uri="{FF2B5EF4-FFF2-40B4-BE49-F238E27FC236}">
                    <a16:creationId xmlns:a16="http://schemas.microsoft.com/office/drawing/2014/main" id="{CE6690D5-9786-BF2A-63A3-DA60AC20530B}"/>
                  </a:ext>
                </a:extLst>
              </p:cNvPr>
              <p:cNvSpPr/>
              <p:nvPr/>
            </p:nvSpPr>
            <p:spPr>
              <a:xfrm>
                <a:off x="3016478" y="0"/>
                <a:ext cx="1714500" cy="1714500"/>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5" name="TextBox 67">
              <a:extLst>
                <a:ext uri="{FF2B5EF4-FFF2-40B4-BE49-F238E27FC236}">
                  <a16:creationId xmlns:a16="http://schemas.microsoft.com/office/drawing/2014/main" id="{B72BFB10-0E83-50A3-1D5E-91289B72E97D}"/>
                </a:ext>
              </a:extLst>
            </p:cNvPr>
            <p:cNvSpPr txBox="1"/>
            <p:nvPr/>
          </p:nvSpPr>
          <p:spPr>
            <a:xfrm>
              <a:off x="3054674" y="555669"/>
              <a:ext cx="1355724" cy="340726"/>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الحساب الآليّ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BAC127A5-124B-587D-71B5-E19AC074A192}"/>
              </a:ext>
            </a:extLst>
          </p:cNvPr>
          <p:cNvGrpSpPr/>
          <p:nvPr/>
        </p:nvGrpSpPr>
        <p:grpSpPr>
          <a:xfrm>
            <a:off x="3332138" y="2532743"/>
            <a:ext cx="2693160" cy="2692400"/>
            <a:chOff x="1508238" y="0"/>
            <a:chExt cx="1432998" cy="1432999"/>
          </a:xfrm>
        </p:grpSpPr>
        <p:grpSp>
          <p:nvGrpSpPr>
            <p:cNvPr id="30" name="Group 29">
              <a:extLst>
                <a:ext uri="{FF2B5EF4-FFF2-40B4-BE49-F238E27FC236}">
                  <a16:creationId xmlns:a16="http://schemas.microsoft.com/office/drawing/2014/main" id="{BBCCF513-0970-5921-3975-BD11B8E8BF5A}"/>
                </a:ext>
              </a:extLst>
            </p:cNvPr>
            <p:cNvGrpSpPr/>
            <p:nvPr/>
          </p:nvGrpSpPr>
          <p:grpSpPr>
            <a:xfrm>
              <a:off x="1508238" y="0"/>
              <a:ext cx="1432998" cy="1432999"/>
              <a:chOff x="1508239" y="0"/>
              <a:chExt cx="1714500" cy="1714500"/>
            </a:xfrm>
          </p:grpSpPr>
          <p:sp>
            <p:nvSpPr>
              <p:cNvPr id="32" name="Rectangle: Diagonal Corners Rounded 31">
                <a:extLst>
                  <a:ext uri="{FF2B5EF4-FFF2-40B4-BE49-F238E27FC236}">
                    <a16:creationId xmlns:a16="http://schemas.microsoft.com/office/drawing/2014/main" id="{22A7CD0C-38F4-8357-1198-16C6218ADB93}"/>
                  </a:ext>
                </a:extLst>
              </p:cNvPr>
              <p:cNvSpPr/>
              <p:nvPr/>
            </p:nvSpPr>
            <p:spPr>
              <a:xfrm flipV="1">
                <a:off x="1554210" y="23618"/>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3" name="Oval 32">
                <a:extLst>
                  <a:ext uri="{FF2B5EF4-FFF2-40B4-BE49-F238E27FC236}">
                    <a16:creationId xmlns:a16="http://schemas.microsoft.com/office/drawing/2014/main" id="{36767966-5FB2-D455-3518-042C009FD518}"/>
                  </a:ext>
                </a:extLst>
              </p:cNvPr>
              <p:cNvSpPr/>
              <p:nvPr/>
            </p:nvSpPr>
            <p:spPr>
              <a:xfrm>
                <a:off x="1508239" y="0"/>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1" name="TextBox 71">
              <a:extLst>
                <a:ext uri="{FF2B5EF4-FFF2-40B4-BE49-F238E27FC236}">
                  <a16:creationId xmlns:a16="http://schemas.microsoft.com/office/drawing/2014/main" id="{3057608D-A22C-6153-447B-5ADF058F9F7B}"/>
                </a:ext>
              </a:extLst>
            </p:cNvPr>
            <p:cNvSpPr txBox="1"/>
            <p:nvPr/>
          </p:nvSpPr>
          <p:spPr>
            <a:xfrm>
              <a:off x="1546546" y="555669"/>
              <a:ext cx="1355724" cy="340726"/>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الموافقة والاعتماد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602F3BB2-69D3-827E-B2AF-5231D0744976}"/>
              </a:ext>
            </a:extLst>
          </p:cNvPr>
          <p:cNvGrpSpPr/>
          <p:nvPr/>
        </p:nvGrpSpPr>
        <p:grpSpPr>
          <a:xfrm>
            <a:off x="9001269" y="2532743"/>
            <a:ext cx="2693160" cy="2692400"/>
            <a:chOff x="4524715" y="0"/>
            <a:chExt cx="1432998" cy="1432999"/>
          </a:xfrm>
        </p:grpSpPr>
        <p:grpSp>
          <p:nvGrpSpPr>
            <p:cNvPr id="13" name="Group 12">
              <a:extLst>
                <a:ext uri="{FF2B5EF4-FFF2-40B4-BE49-F238E27FC236}">
                  <a16:creationId xmlns:a16="http://schemas.microsoft.com/office/drawing/2014/main" id="{CA36CDD9-DAAD-88E5-B2CA-54287FDA8D64}"/>
                </a:ext>
              </a:extLst>
            </p:cNvPr>
            <p:cNvGrpSpPr/>
            <p:nvPr/>
          </p:nvGrpSpPr>
          <p:grpSpPr>
            <a:xfrm>
              <a:off x="4524715" y="0"/>
              <a:ext cx="1432998" cy="1432999"/>
              <a:chOff x="4524717" y="0"/>
              <a:chExt cx="1714500" cy="1714500"/>
            </a:xfrm>
          </p:grpSpPr>
          <p:sp>
            <p:nvSpPr>
              <p:cNvPr id="15" name="Rectangle: Diagonal Corners Rounded 14">
                <a:extLst>
                  <a:ext uri="{FF2B5EF4-FFF2-40B4-BE49-F238E27FC236}">
                    <a16:creationId xmlns:a16="http://schemas.microsoft.com/office/drawing/2014/main" id="{54CFD311-92A7-B662-FDCF-9FB6296AF37C}"/>
                  </a:ext>
                </a:extLst>
              </p:cNvPr>
              <p:cNvSpPr/>
              <p:nvPr/>
            </p:nvSpPr>
            <p:spPr>
              <a:xfrm flipV="1">
                <a:off x="4570688"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Oval 28">
                <a:extLst>
                  <a:ext uri="{FF2B5EF4-FFF2-40B4-BE49-F238E27FC236}">
                    <a16:creationId xmlns:a16="http://schemas.microsoft.com/office/drawing/2014/main" id="{EB52C51A-365B-6BF6-7047-6BB411F50F77}"/>
                  </a:ext>
                </a:extLst>
              </p:cNvPr>
              <p:cNvSpPr/>
              <p:nvPr/>
            </p:nvSpPr>
            <p:spPr>
              <a:xfrm>
                <a:off x="4524717"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4" name="TextBox 4142">
              <a:extLst>
                <a:ext uri="{FF2B5EF4-FFF2-40B4-BE49-F238E27FC236}">
                  <a16:creationId xmlns:a16="http://schemas.microsoft.com/office/drawing/2014/main" id="{5A9F5A5C-DB49-28E7-953A-C91FF909949E}"/>
                </a:ext>
              </a:extLst>
            </p:cNvPr>
            <p:cNvSpPr txBox="1"/>
            <p:nvPr/>
          </p:nvSpPr>
          <p:spPr>
            <a:xfrm>
              <a:off x="4562802" y="555669"/>
              <a:ext cx="1355724" cy="340726"/>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تصميم خطط الحوافز</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8870040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AEA7B-ED8E-3E7B-F60B-84740D65FC6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E39E389-EE35-5B74-4CF6-0048C250A51D}"/>
              </a:ext>
            </a:extLst>
          </p:cNvPr>
          <p:cNvSpPr txBox="1"/>
          <p:nvPr/>
        </p:nvSpPr>
        <p:spPr>
          <a:xfrm>
            <a:off x="1915886" y="-120955"/>
            <a:ext cx="8331200" cy="646331"/>
          </a:xfrm>
          <a:prstGeom prst="rect">
            <a:avLst/>
          </a:prstGeom>
          <a:noFill/>
        </p:spPr>
        <p:txBody>
          <a:bodyPr wrap="square">
            <a:spAutoFit/>
          </a:bodyPr>
          <a:lstStyle/>
          <a:p>
            <a:pPr algn="ctr"/>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AD3BB9E-5355-EAC1-9691-1E19590522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App development ">
            <a:extLst>
              <a:ext uri="{FF2B5EF4-FFF2-40B4-BE49-F238E27FC236}">
                <a16:creationId xmlns:a16="http://schemas.microsoft.com/office/drawing/2014/main" id="{D0D401B0-4AD0-4A7F-63EA-567D11EA86E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01486" y="1989555"/>
            <a:ext cx="3730171" cy="3730171"/>
          </a:xfrm>
          <a:prstGeom prst="rect">
            <a:avLst/>
          </a:prstGeom>
          <a:noFill/>
          <a:ln>
            <a:noFill/>
          </a:ln>
        </p:spPr>
      </p:pic>
      <p:sp>
        <p:nvSpPr>
          <p:cNvPr id="3" name="TextBox 2">
            <a:extLst>
              <a:ext uri="{FF2B5EF4-FFF2-40B4-BE49-F238E27FC236}">
                <a16:creationId xmlns:a16="http://schemas.microsoft.com/office/drawing/2014/main" id="{ADD8B95D-C482-2BDB-6E95-FEDA1BB961E6}"/>
              </a:ext>
            </a:extLst>
          </p:cNvPr>
          <p:cNvSpPr txBox="1"/>
          <p:nvPr/>
        </p:nvSpPr>
        <p:spPr>
          <a:xfrm>
            <a:off x="5224952" y="859231"/>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في شركة تطوير برمجيّات، كانت عملية حساب حوافز فريق المبيعات تتمّ يدوياً بواسطة جداول</a:t>
            </a:r>
            <a:r>
              <a:rPr lang="en-US" dirty="0"/>
              <a:t> Excel</a:t>
            </a:r>
            <a:r>
              <a:rPr lang="ar-SA" dirty="0"/>
              <a:t>، ممّا كان يؤدّي إلى</a:t>
            </a:r>
            <a:r>
              <a:rPr lang="en-US" dirty="0"/>
              <a:t>:</a:t>
            </a:r>
          </a:p>
        </p:txBody>
      </p:sp>
      <p:sp>
        <p:nvSpPr>
          <p:cNvPr id="5" name="TextBox 4">
            <a:extLst>
              <a:ext uri="{FF2B5EF4-FFF2-40B4-BE49-F238E27FC236}">
                <a16:creationId xmlns:a16="http://schemas.microsoft.com/office/drawing/2014/main" id="{D2B36EC8-1690-F64B-43C1-231B5B25EE0C}"/>
              </a:ext>
            </a:extLst>
          </p:cNvPr>
          <p:cNvSpPr txBox="1"/>
          <p:nvPr/>
        </p:nvSpPr>
        <p:spPr>
          <a:xfrm>
            <a:off x="5224952" y="178714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أخطاء متكرّرة في الحسابات</a:t>
            </a:r>
            <a:endParaRPr lang="en-US"/>
          </a:p>
        </p:txBody>
      </p:sp>
      <p:sp>
        <p:nvSpPr>
          <p:cNvPr id="6" name="TextBox 5">
            <a:extLst>
              <a:ext uri="{FF2B5EF4-FFF2-40B4-BE49-F238E27FC236}">
                <a16:creationId xmlns:a16="http://schemas.microsoft.com/office/drawing/2014/main" id="{93B75821-E778-A1C8-8596-EA4ADE9FBF1F}"/>
              </a:ext>
            </a:extLst>
          </p:cNvPr>
          <p:cNvSpPr txBox="1"/>
          <p:nvPr/>
        </p:nvSpPr>
        <p:spPr>
          <a:xfrm>
            <a:off x="5224952" y="228083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تأخير في صرف الحوافز </a:t>
            </a:r>
            <a:endParaRPr lang="en-US" dirty="0"/>
          </a:p>
        </p:txBody>
      </p:sp>
      <p:sp>
        <p:nvSpPr>
          <p:cNvPr id="10" name="TextBox 9">
            <a:extLst>
              <a:ext uri="{FF2B5EF4-FFF2-40B4-BE49-F238E27FC236}">
                <a16:creationId xmlns:a16="http://schemas.microsoft.com/office/drawing/2014/main" id="{CD77E0D2-0220-E59C-6D2E-A950E450C115}"/>
              </a:ext>
            </a:extLst>
          </p:cNvPr>
          <p:cNvSpPr txBox="1"/>
          <p:nvPr/>
        </p:nvSpPr>
        <p:spPr>
          <a:xfrm>
            <a:off x="5224952" y="2774525"/>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نزاعات مع الموظفين حول الحسابات</a:t>
            </a:r>
            <a:endParaRPr lang="en-US"/>
          </a:p>
        </p:txBody>
      </p:sp>
      <p:sp>
        <p:nvSpPr>
          <p:cNvPr id="16" name="TextBox 15">
            <a:extLst>
              <a:ext uri="{FF2B5EF4-FFF2-40B4-BE49-F238E27FC236}">
                <a16:creationId xmlns:a16="http://schemas.microsoft.com/office/drawing/2014/main" id="{4B2CC904-D33E-2E1B-D478-97ED757311F3}"/>
              </a:ext>
            </a:extLst>
          </p:cNvPr>
          <p:cNvSpPr txBox="1"/>
          <p:nvPr/>
        </p:nvSpPr>
        <p:spPr>
          <a:xfrm>
            <a:off x="5224952" y="3268216"/>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بعد تطبيق نظام آليّ لإدارة الحوافز</a:t>
            </a:r>
            <a:r>
              <a:rPr lang="en-US"/>
              <a:t>:</a:t>
            </a:r>
          </a:p>
        </p:txBody>
      </p:sp>
      <p:sp>
        <p:nvSpPr>
          <p:cNvPr id="17" name="TextBox 16">
            <a:extLst>
              <a:ext uri="{FF2B5EF4-FFF2-40B4-BE49-F238E27FC236}">
                <a16:creationId xmlns:a16="http://schemas.microsoft.com/office/drawing/2014/main" id="{405AE735-8988-A813-049B-599DF5AC462E}"/>
              </a:ext>
            </a:extLst>
          </p:cNvPr>
          <p:cNvSpPr txBox="1"/>
          <p:nvPr/>
        </p:nvSpPr>
        <p:spPr>
          <a:xfrm>
            <a:off x="5224952" y="376190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أصبح الحساب دقيقاً بنسبة 100</a:t>
            </a:r>
            <a:r>
              <a:rPr lang="en-US" b="1"/>
              <a:t>%.</a:t>
            </a:r>
          </a:p>
        </p:txBody>
      </p:sp>
      <p:sp>
        <p:nvSpPr>
          <p:cNvPr id="18" name="TextBox 17">
            <a:extLst>
              <a:ext uri="{FF2B5EF4-FFF2-40B4-BE49-F238E27FC236}">
                <a16:creationId xmlns:a16="http://schemas.microsoft.com/office/drawing/2014/main" id="{390C96F7-18DA-0FB7-5411-20450497E7C6}"/>
              </a:ext>
            </a:extLst>
          </p:cNvPr>
          <p:cNvSpPr txBox="1"/>
          <p:nvPr/>
        </p:nvSpPr>
        <p:spPr>
          <a:xfrm>
            <a:off x="5224952" y="428906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تُصرف الحوافز مع الراتب الشهريّ مباشرة</a:t>
            </a:r>
            <a:endParaRPr lang="en-US"/>
          </a:p>
        </p:txBody>
      </p:sp>
      <p:sp>
        <p:nvSpPr>
          <p:cNvPr id="19" name="TextBox 18">
            <a:extLst>
              <a:ext uri="{FF2B5EF4-FFF2-40B4-BE49-F238E27FC236}">
                <a16:creationId xmlns:a16="http://schemas.microsoft.com/office/drawing/2014/main" id="{CB99D8AA-4B25-580C-F3B2-88FB1C9E17EC}"/>
              </a:ext>
            </a:extLst>
          </p:cNvPr>
          <p:cNvSpPr txBox="1"/>
          <p:nvPr/>
        </p:nvSpPr>
        <p:spPr>
          <a:xfrm>
            <a:off x="5224952" y="478276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يُمكن للموظفين الاطّلاع على تفاصيل الحساب في أيّ وقت</a:t>
            </a:r>
            <a:endParaRPr lang="en-US" dirty="0"/>
          </a:p>
        </p:txBody>
      </p:sp>
      <p:sp>
        <p:nvSpPr>
          <p:cNvPr id="20" name="TextBox 19">
            <a:extLst>
              <a:ext uri="{FF2B5EF4-FFF2-40B4-BE49-F238E27FC236}">
                <a16:creationId xmlns:a16="http://schemas.microsoft.com/office/drawing/2014/main" id="{DDFFC6E8-4DF3-A1F1-1013-DE7C139FF23F}"/>
              </a:ext>
            </a:extLst>
          </p:cNvPr>
          <p:cNvSpPr txBox="1"/>
          <p:nvPr/>
        </p:nvSpPr>
        <p:spPr>
          <a:xfrm>
            <a:off x="5224952" y="527645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زاد رضا فريق المبيعات بنسبة 40</a:t>
            </a:r>
            <a:r>
              <a:rPr lang="en-US" b="1"/>
              <a:t>%.</a:t>
            </a:r>
          </a:p>
        </p:txBody>
      </p:sp>
      <p:sp>
        <p:nvSpPr>
          <p:cNvPr id="21" name="TextBox 20">
            <a:extLst>
              <a:ext uri="{FF2B5EF4-FFF2-40B4-BE49-F238E27FC236}">
                <a16:creationId xmlns:a16="http://schemas.microsoft.com/office/drawing/2014/main" id="{FC6F0D4C-E4B7-39F6-86CE-D4150824F57A}"/>
              </a:ext>
            </a:extLst>
          </p:cNvPr>
          <p:cNvSpPr txBox="1"/>
          <p:nvPr/>
        </p:nvSpPr>
        <p:spPr>
          <a:xfrm>
            <a:off x="5224952" y="580361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تحسّن أداء المبيعات بنسبة 25% بسبب الشفافية والثقة في النظام</a:t>
            </a:r>
            <a:endParaRPr lang="en-US" b="1"/>
          </a:p>
        </p:txBody>
      </p:sp>
    </p:spTree>
    <p:extLst>
      <p:ext uri="{BB962C8B-B14F-4D97-AF65-F5344CB8AC3E}">
        <p14:creationId xmlns:p14="http://schemas.microsoft.com/office/powerpoint/2010/main" val="23041076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1000"/>
                                        <p:tgtEl>
                                          <p:spTgt spid="21"/>
                                        </p:tgtEl>
                                      </p:cBhvr>
                                    </p:animEffect>
                                    <p:anim calcmode="lin" valueType="num">
                                      <p:cBhvr>
                                        <p:cTn id="74" dur="1000" fill="hold"/>
                                        <p:tgtEl>
                                          <p:spTgt spid="21"/>
                                        </p:tgtEl>
                                        <p:attrNameLst>
                                          <p:attrName>ppt_x</p:attrName>
                                        </p:attrNameLst>
                                      </p:cBhvr>
                                      <p:tavLst>
                                        <p:tav tm="0">
                                          <p:val>
                                            <p:strVal val="#ppt_x"/>
                                          </p:val>
                                        </p:tav>
                                        <p:tav tm="100000">
                                          <p:val>
                                            <p:strVal val="#ppt_x"/>
                                          </p:val>
                                        </p:tav>
                                      </p:tavLst>
                                    </p:anim>
                                    <p:anim calcmode="lin" valueType="num">
                                      <p:cBhvr>
                                        <p:cTn id="7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0" grpId="0"/>
      <p:bldP spid="16" grpId="0"/>
      <p:bldP spid="17" grpId="0"/>
      <p:bldP spid="18" grpId="0"/>
      <p:bldP spid="19" grpId="0"/>
      <p:bldP spid="20" grpId="0"/>
      <p:bldP spid="21"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71202-102C-4550-A599-93F3AEDED3C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FFB8839-A40C-196A-7B51-7A0E5ADB4115}"/>
              </a:ext>
            </a:extLst>
          </p:cNvPr>
          <p:cNvSpPr txBox="1"/>
          <p:nvPr/>
        </p:nvSpPr>
        <p:spPr>
          <a:xfrm>
            <a:off x="1915886" y="-280609"/>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إدارة التأمينات والمزايا الإضافية(أنواع المزايا)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27E9562-FAB7-F7A4-E4EE-A43328B6B1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7" name="Group 6">
            <a:extLst>
              <a:ext uri="{FF2B5EF4-FFF2-40B4-BE49-F238E27FC236}">
                <a16:creationId xmlns:a16="http://schemas.microsoft.com/office/drawing/2014/main" id="{18639C8F-0D24-D7BB-C0FC-5C120792FF77}"/>
              </a:ext>
            </a:extLst>
          </p:cNvPr>
          <p:cNvGrpSpPr/>
          <p:nvPr/>
        </p:nvGrpSpPr>
        <p:grpSpPr>
          <a:xfrm>
            <a:off x="4854661" y="2039256"/>
            <a:ext cx="2746124" cy="3605129"/>
            <a:chOff x="1809676" y="0"/>
            <a:chExt cx="1375976" cy="1806535"/>
          </a:xfrm>
        </p:grpSpPr>
        <p:sp>
          <p:nvSpPr>
            <p:cNvPr id="25" name="Shape">
              <a:extLst>
                <a:ext uri="{FF2B5EF4-FFF2-40B4-BE49-F238E27FC236}">
                  <a16:creationId xmlns:a16="http://schemas.microsoft.com/office/drawing/2014/main" id="{F4B616E4-7E1F-7884-F313-B095AE74972D}"/>
                </a:ext>
              </a:extLst>
            </p:cNvPr>
            <p:cNvSpPr/>
            <p:nvPr/>
          </p:nvSpPr>
          <p:spPr>
            <a:xfrm>
              <a:off x="1809676"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2" y="4429"/>
                    <a:pt x="9698" y="5651"/>
                  </a:cubicBezTo>
                  <a:close/>
                </a:path>
              </a:pathLst>
            </a:custGeom>
            <a:solidFill>
              <a:schemeClr val="bg1">
                <a:lumMod val="50000"/>
              </a:schemeClr>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26" name="مربع نص 28">
              <a:extLst>
                <a:ext uri="{FF2B5EF4-FFF2-40B4-BE49-F238E27FC236}">
                  <a16:creationId xmlns:a16="http://schemas.microsoft.com/office/drawing/2014/main" id="{3DFE5C8A-76C4-66ED-0870-EC9F8A0D8251}"/>
                </a:ext>
              </a:extLst>
            </p:cNvPr>
            <p:cNvSpPr txBox="1"/>
            <p:nvPr/>
          </p:nvSpPr>
          <p:spPr>
            <a:xfrm>
              <a:off x="1944857" y="1485742"/>
              <a:ext cx="1240795" cy="320793"/>
            </a:xfrm>
            <a:prstGeom prst="rect">
              <a:avLst/>
            </a:prstGeom>
            <a:noFill/>
          </p:spPr>
          <p:txBody>
            <a:bodyPr wrap="square" rtlCol="1">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التأمين على الحياة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مربع نص 28">
              <a:extLst>
                <a:ext uri="{FF2B5EF4-FFF2-40B4-BE49-F238E27FC236}">
                  <a16:creationId xmlns:a16="http://schemas.microsoft.com/office/drawing/2014/main" id="{32CDEB2C-7B3C-9F69-3E5D-2EF8C3F0553F}"/>
                </a:ext>
              </a:extLst>
            </p:cNvPr>
            <p:cNvSpPr txBox="1"/>
            <p:nvPr/>
          </p:nvSpPr>
          <p:spPr>
            <a:xfrm>
              <a:off x="2316944" y="449650"/>
              <a:ext cx="537982" cy="635706"/>
            </a:xfrm>
            <a:prstGeom prst="rect">
              <a:avLst/>
            </a:prstGeom>
            <a:noFill/>
          </p:spPr>
          <p:txBody>
            <a:bodyPr wrap="square" rtlCol="1">
              <a:spAutoFit/>
            </a:bodyPr>
            <a:lstStyle/>
            <a:p>
              <a:pPr algn="ctr" rtl="0">
                <a:lnSpc>
                  <a:spcPct val="115000"/>
                </a:lnSpc>
              </a:pPr>
              <a:r>
                <a:rPr lang="en-GB" sz="7200"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2</a:t>
              </a:r>
              <a:endParaRPr lang="en-US" sz="7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1" name="Group 10">
            <a:extLst>
              <a:ext uri="{FF2B5EF4-FFF2-40B4-BE49-F238E27FC236}">
                <a16:creationId xmlns:a16="http://schemas.microsoft.com/office/drawing/2014/main" id="{B68896DD-D63F-D653-E81A-FF0E87E7CC69}"/>
              </a:ext>
            </a:extLst>
          </p:cNvPr>
          <p:cNvGrpSpPr/>
          <p:nvPr/>
        </p:nvGrpSpPr>
        <p:grpSpPr>
          <a:xfrm>
            <a:off x="8959436" y="2039256"/>
            <a:ext cx="2710049" cy="3605127"/>
            <a:chOff x="3569586" y="0"/>
            <a:chExt cx="1357901" cy="1806535"/>
          </a:xfrm>
        </p:grpSpPr>
        <p:sp>
          <p:nvSpPr>
            <p:cNvPr id="22" name="Shape">
              <a:extLst>
                <a:ext uri="{FF2B5EF4-FFF2-40B4-BE49-F238E27FC236}">
                  <a16:creationId xmlns:a16="http://schemas.microsoft.com/office/drawing/2014/main" id="{6B03F537-43D8-ED3F-3B2B-54D6FA195EF7}"/>
                </a:ext>
              </a:extLst>
            </p:cNvPr>
            <p:cNvSpPr/>
            <p:nvPr/>
          </p:nvSpPr>
          <p:spPr>
            <a:xfrm>
              <a:off x="3569586"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1" y="4429"/>
                    <a:pt x="9698" y="5651"/>
                  </a:cubicBezTo>
                  <a:close/>
                </a:path>
              </a:pathLst>
            </a:custGeom>
            <a:solidFill>
              <a:srgbClr val="168489"/>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23" name="مربع نص 28">
              <a:extLst>
                <a:ext uri="{FF2B5EF4-FFF2-40B4-BE49-F238E27FC236}">
                  <a16:creationId xmlns:a16="http://schemas.microsoft.com/office/drawing/2014/main" id="{65461EEB-1F3A-E85E-41E4-86597F379B06}"/>
                </a:ext>
              </a:extLst>
            </p:cNvPr>
            <p:cNvSpPr txBox="1"/>
            <p:nvPr/>
          </p:nvSpPr>
          <p:spPr>
            <a:xfrm>
              <a:off x="3717118" y="1485742"/>
              <a:ext cx="1210369" cy="320793"/>
            </a:xfrm>
            <a:prstGeom prst="rect">
              <a:avLst/>
            </a:prstGeom>
            <a:noFill/>
          </p:spPr>
          <p:txBody>
            <a:bodyPr wrap="square" rtlCol="1">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التأمين الصحّيّ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مربع نص 28">
              <a:extLst>
                <a:ext uri="{FF2B5EF4-FFF2-40B4-BE49-F238E27FC236}">
                  <a16:creationId xmlns:a16="http://schemas.microsoft.com/office/drawing/2014/main" id="{49B8A96E-3130-2432-88C7-7ACE71FCA135}"/>
                </a:ext>
              </a:extLst>
            </p:cNvPr>
            <p:cNvSpPr txBox="1"/>
            <p:nvPr/>
          </p:nvSpPr>
          <p:spPr>
            <a:xfrm>
              <a:off x="4081039" y="449650"/>
              <a:ext cx="536361" cy="635706"/>
            </a:xfrm>
            <a:prstGeom prst="rect">
              <a:avLst/>
            </a:prstGeom>
            <a:noFill/>
          </p:spPr>
          <p:txBody>
            <a:bodyPr wrap="square" rtlCol="1">
              <a:spAutoFit/>
            </a:bodyPr>
            <a:lstStyle/>
            <a:p>
              <a:pPr algn="ctr" rtl="0">
                <a:lnSpc>
                  <a:spcPct val="115000"/>
                </a:lnSpc>
              </a:pPr>
              <a:r>
                <a:rPr lang="en-GB" sz="7200" kern="1200" dirty="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1</a:t>
              </a:r>
              <a:endParaRPr lang="en-US" sz="7200" dirty="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2" name="Group 11">
            <a:extLst>
              <a:ext uri="{FF2B5EF4-FFF2-40B4-BE49-F238E27FC236}">
                <a16:creationId xmlns:a16="http://schemas.microsoft.com/office/drawing/2014/main" id="{EB3C00E4-76E5-16FC-C819-4CEBE7E0607A}"/>
              </a:ext>
            </a:extLst>
          </p:cNvPr>
          <p:cNvGrpSpPr/>
          <p:nvPr/>
        </p:nvGrpSpPr>
        <p:grpSpPr>
          <a:xfrm>
            <a:off x="633809" y="2039256"/>
            <a:ext cx="2863079" cy="3605127"/>
            <a:chOff x="0" y="0"/>
            <a:chExt cx="1434577" cy="1806534"/>
          </a:xfrm>
        </p:grpSpPr>
        <p:sp>
          <p:nvSpPr>
            <p:cNvPr id="13" name="Shape">
              <a:extLst>
                <a:ext uri="{FF2B5EF4-FFF2-40B4-BE49-F238E27FC236}">
                  <a16:creationId xmlns:a16="http://schemas.microsoft.com/office/drawing/2014/main" id="{16727B87-7F0B-46EE-6A43-2605F6161A26}"/>
                </a:ext>
              </a:extLst>
            </p:cNvPr>
            <p:cNvSpPr/>
            <p:nvPr/>
          </p:nvSpPr>
          <p:spPr>
            <a:xfrm>
              <a:off x="0"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1" y="4429"/>
                    <a:pt x="9698" y="5651"/>
                  </a:cubicBezTo>
                  <a:close/>
                </a:path>
              </a:pathLst>
            </a:custGeom>
            <a:solidFill>
              <a:srgbClr val="FFD366"/>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14" name="مربع نص 28">
              <a:extLst>
                <a:ext uri="{FF2B5EF4-FFF2-40B4-BE49-F238E27FC236}">
                  <a16:creationId xmlns:a16="http://schemas.microsoft.com/office/drawing/2014/main" id="{73A349D1-6E18-6B19-EFF7-CBE2DCF32391}"/>
                </a:ext>
              </a:extLst>
            </p:cNvPr>
            <p:cNvSpPr txBox="1"/>
            <p:nvPr/>
          </p:nvSpPr>
          <p:spPr>
            <a:xfrm>
              <a:off x="81725" y="1485742"/>
              <a:ext cx="1352852" cy="320792"/>
            </a:xfrm>
            <a:prstGeom prst="rect">
              <a:avLst/>
            </a:prstGeom>
            <a:noFill/>
          </p:spPr>
          <p:txBody>
            <a:bodyPr wrap="square" rtlCol="1">
              <a:sp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خطط الادّخار والتقاعد</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مربع نص 28">
              <a:extLst>
                <a:ext uri="{FF2B5EF4-FFF2-40B4-BE49-F238E27FC236}">
                  <a16:creationId xmlns:a16="http://schemas.microsoft.com/office/drawing/2014/main" id="{51718861-8953-1D4D-DF4E-4C700CEE4E6C}"/>
                </a:ext>
              </a:extLst>
            </p:cNvPr>
            <p:cNvSpPr txBox="1"/>
            <p:nvPr/>
          </p:nvSpPr>
          <p:spPr>
            <a:xfrm>
              <a:off x="503847" y="449613"/>
              <a:ext cx="537982" cy="635706"/>
            </a:xfrm>
            <a:prstGeom prst="rect">
              <a:avLst/>
            </a:prstGeom>
            <a:noFill/>
          </p:spPr>
          <p:txBody>
            <a:bodyPr wrap="square" rtlCol="1">
              <a:spAutoFit/>
            </a:bodyPr>
            <a:lstStyle/>
            <a:p>
              <a:pPr algn="ctr" rtl="0">
                <a:lnSpc>
                  <a:spcPct val="115000"/>
                </a:lnSpc>
              </a:pPr>
              <a:r>
                <a:rPr lang="en-GB" sz="7200"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3</a:t>
              </a:r>
              <a:endParaRPr lang="en-US" sz="7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4461209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F09B24-8E71-42B5-DB0B-4589D1A2C69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2D4CE07-84A3-2522-C581-4241DF3B803F}"/>
              </a:ext>
            </a:extLst>
          </p:cNvPr>
          <p:cNvSpPr txBox="1"/>
          <p:nvPr/>
        </p:nvSpPr>
        <p:spPr>
          <a:xfrm>
            <a:off x="1915886" y="-280609"/>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تمرين تطبيقيّ شامل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023185B-F7F7-EFB7-D3BD-145E08557E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Salary ">
            <a:extLst>
              <a:ext uri="{FF2B5EF4-FFF2-40B4-BE49-F238E27FC236}">
                <a16:creationId xmlns:a16="http://schemas.microsoft.com/office/drawing/2014/main" id="{470A34CA-29EB-9328-3FCC-4E0755104F3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46629" y="2340428"/>
            <a:ext cx="3236686" cy="3236686"/>
          </a:xfrm>
          <a:prstGeom prst="rect">
            <a:avLst/>
          </a:prstGeom>
          <a:noFill/>
          <a:ln>
            <a:noFill/>
          </a:ln>
        </p:spPr>
      </p:pic>
      <p:sp>
        <p:nvSpPr>
          <p:cNvPr id="3" name="TextBox 2">
            <a:extLst>
              <a:ext uri="{FF2B5EF4-FFF2-40B4-BE49-F238E27FC236}">
                <a16:creationId xmlns:a16="http://schemas.microsoft.com/office/drawing/2014/main" id="{22A5B547-E033-BA42-2C74-498818B392BF}"/>
              </a:ext>
            </a:extLst>
          </p:cNvPr>
          <p:cNvSpPr txBox="1"/>
          <p:nvPr/>
        </p:nvSpPr>
        <p:spPr>
          <a:xfrm>
            <a:off x="5224952" y="1082240"/>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شركة صناعية لديها 500 موظف، متوسّط الراتب الشهريّ 8,000 ريال، معدّل البدلات 30%، معدّل الحسومات 12</a:t>
            </a:r>
            <a:r>
              <a:rPr lang="en-US"/>
              <a:t>%.</a:t>
            </a:r>
          </a:p>
        </p:txBody>
      </p:sp>
      <p:sp>
        <p:nvSpPr>
          <p:cNvPr id="4" name="TextBox 3">
            <a:extLst>
              <a:ext uri="{FF2B5EF4-FFF2-40B4-BE49-F238E27FC236}">
                <a16:creationId xmlns:a16="http://schemas.microsoft.com/office/drawing/2014/main" id="{A272EF5E-4CB0-CFAA-2D0F-A0F629519761}"/>
              </a:ext>
            </a:extLst>
          </p:cNvPr>
          <p:cNvSpPr txBox="1"/>
          <p:nvPr/>
        </p:nvSpPr>
        <p:spPr>
          <a:xfrm>
            <a:off x="5224952" y="218765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احسب</a:t>
            </a:r>
            <a:r>
              <a:rPr lang="en-US" dirty="0">
                <a:solidFill>
                  <a:srgbClr val="168489"/>
                </a:solidFill>
              </a:rPr>
              <a:t>:</a:t>
            </a:r>
            <a:endParaRPr lang="en-US" b="1" dirty="0">
              <a:solidFill>
                <a:srgbClr val="168489"/>
              </a:solidFill>
            </a:endParaRPr>
          </a:p>
        </p:txBody>
      </p:sp>
      <p:sp>
        <p:nvSpPr>
          <p:cNvPr id="5" name="TextBox 4">
            <a:extLst>
              <a:ext uri="{FF2B5EF4-FFF2-40B4-BE49-F238E27FC236}">
                <a16:creationId xmlns:a16="http://schemas.microsoft.com/office/drawing/2014/main" id="{558CCFB8-A4CD-3937-3CCE-E346F497CF09}"/>
              </a:ext>
            </a:extLst>
          </p:cNvPr>
          <p:cNvSpPr txBox="1"/>
          <p:nvPr/>
        </p:nvSpPr>
        <p:spPr>
          <a:xfrm>
            <a:off x="5224952" y="289232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إجماليّ الرواتب الأساسية الشهرية</a:t>
            </a:r>
            <a:endParaRPr lang="en-US" dirty="0"/>
          </a:p>
        </p:txBody>
      </p:sp>
      <p:sp>
        <p:nvSpPr>
          <p:cNvPr id="6" name="TextBox 5">
            <a:extLst>
              <a:ext uri="{FF2B5EF4-FFF2-40B4-BE49-F238E27FC236}">
                <a16:creationId xmlns:a16="http://schemas.microsoft.com/office/drawing/2014/main" id="{A00F53CF-519E-3658-84A2-63AE8EBC2B11}"/>
              </a:ext>
            </a:extLst>
          </p:cNvPr>
          <p:cNvSpPr txBox="1"/>
          <p:nvPr/>
        </p:nvSpPr>
        <p:spPr>
          <a:xfrm>
            <a:off x="5224952" y="356352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إجماليّ البدلات الشهرية</a:t>
            </a:r>
            <a:endParaRPr lang="en-US"/>
          </a:p>
        </p:txBody>
      </p:sp>
      <p:sp>
        <p:nvSpPr>
          <p:cNvPr id="10" name="TextBox 9">
            <a:extLst>
              <a:ext uri="{FF2B5EF4-FFF2-40B4-BE49-F238E27FC236}">
                <a16:creationId xmlns:a16="http://schemas.microsoft.com/office/drawing/2014/main" id="{4F4988C8-DEDD-AAF7-77BF-5740C90362DE}"/>
              </a:ext>
            </a:extLst>
          </p:cNvPr>
          <p:cNvSpPr txBox="1"/>
          <p:nvPr/>
        </p:nvSpPr>
        <p:spPr>
          <a:xfrm>
            <a:off x="5224952" y="423472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إجماليّ الحسومات الشهرية</a:t>
            </a:r>
            <a:endParaRPr lang="en-US" dirty="0"/>
          </a:p>
        </p:txBody>
      </p:sp>
      <p:sp>
        <p:nvSpPr>
          <p:cNvPr id="16" name="TextBox 15">
            <a:extLst>
              <a:ext uri="{FF2B5EF4-FFF2-40B4-BE49-F238E27FC236}">
                <a16:creationId xmlns:a16="http://schemas.microsoft.com/office/drawing/2014/main" id="{9A637345-591E-BEB5-CD0E-E670BECF0CF0}"/>
              </a:ext>
            </a:extLst>
          </p:cNvPr>
          <p:cNvSpPr txBox="1"/>
          <p:nvPr/>
        </p:nvSpPr>
        <p:spPr>
          <a:xfrm>
            <a:off x="5224952" y="4905917"/>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صافي الرواتب المدفوعة شهرياً</a:t>
            </a:r>
            <a:endParaRPr lang="en-US"/>
          </a:p>
        </p:txBody>
      </p:sp>
      <p:sp>
        <p:nvSpPr>
          <p:cNvPr id="17" name="TextBox 16">
            <a:extLst>
              <a:ext uri="{FF2B5EF4-FFF2-40B4-BE49-F238E27FC236}">
                <a16:creationId xmlns:a16="http://schemas.microsoft.com/office/drawing/2014/main" id="{877A1842-9DB7-D83A-3858-7F9E23FC3C46}"/>
              </a:ext>
            </a:extLst>
          </p:cNvPr>
          <p:cNvSpPr txBox="1"/>
          <p:nvPr/>
        </p:nvSpPr>
        <p:spPr>
          <a:xfrm>
            <a:off x="5224952" y="557711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التكلفة السنوية الإجمالية للرواتب والبدلات</a:t>
            </a:r>
            <a:endParaRPr lang="en-US"/>
          </a:p>
        </p:txBody>
      </p:sp>
    </p:spTree>
    <p:extLst>
      <p:ext uri="{BB962C8B-B14F-4D97-AF65-F5344CB8AC3E}">
        <p14:creationId xmlns:p14="http://schemas.microsoft.com/office/powerpoint/2010/main" val="40964469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0"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DEF2C-871F-D715-C745-7993438EB55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68EB4A5-C663-69DF-3FF3-AFAA19E536AA}"/>
              </a:ext>
            </a:extLst>
          </p:cNvPr>
          <p:cNvSpPr txBox="1"/>
          <p:nvPr/>
        </p:nvSpPr>
        <p:spPr>
          <a:xfrm>
            <a:off x="1930400" y="-196325"/>
            <a:ext cx="83312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التعريف بأنواع برامج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4E5D67F-1DF5-84B2-E86A-13F04184DF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06309B18-C109-E009-C78C-2D08AB7D2561}"/>
              </a:ext>
            </a:extLst>
          </p:cNvPr>
          <p:cNvSpPr txBox="1"/>
          <p:nvPr/>
        </p:nvSpPr>
        <p:spPr>
          <a:xfrm>
            <a:off x="5535526" y="1031827"/>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defRPr>
            </a:lvl1pPr>
          </a:lstStyle>
          <a:p>
            <a:r>
              <a:rPr lang="ar-EG" dirty="0"/>
              <a:t>تصنيف البرامج حسب الحجم</a:t>
            </a:r>
            <a:endParaRPr lang="en-US" dirty="0"/>
          </a:p>
        </p:txBody>
      </p:sp>
      <p:grpSp>
        <p:nvGrpSpPr>
          <p:cNvPr id="15" name="Group 14">
            <a:extLst>
              <a:ext uri="{FF2B5EF4-FFF2-40B4-BE49-F238E27FC236}">
                <a16:creationId xmlns:a16="http://schemas.microsoft.com/office/drawing/2014/main" id="{BDA15EB1-23DE-A3E1-1CBD-0D14A6C2F514}"/>
              </a:ext>
            </a:extLst>
          </p:cNvPr>
          <p:cNvGrpSpPr/>
          <p:nvPr/>
        </p:nvGrpSpPr>
        <p:grpSpPr>
          <a:xfrm>
            <a:off x="4815278" y="2053770"/>
            <a:ext cx="2586695" cy="4143830"/>
            <a:chOff x="5097203" y="2053770"/>
            <a:chExt cx="2586695" cy="4143830"/>
          </a:xfrm>
        </p:grpSpPr>
        <p:sp>
          <p:nvSpPr>
            <p:cNvPr id="7" name="مربع نص 166">
              <a:extLst>
                <a:ext uri="{FF2B5EF4-FFF2-40B4-BE49-F238E27FC236}">
                  <a16:creationId xmlns:a16="http://schemas.microsoft.com/office/drawing/2014/main" id="{827B2022-7977-153F-9768-4B5AB41761A8}"/>
                </a:ext>
              </a:extLst>
            </p:cNvPr>
            <p:cNvSpPr txBox="1"/>
            <p:nvPr/>
          </p:nvSpPr>
          <p:spPr>
            <a:xfrm flipH="1">
              <a:off x="5097203" y="4767076"/>
              <a:ext cx="2586391" cy="1430524"/>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برامج للمؤسّسات المتوسطة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Picture 10" descr="2 ">
              <a:extLst>
                <a:ext uri="{FF2B5EF4-FFF2-40B4-BE49-F238E27FC236}">
                  <a16:creationId xmlns:a16="http://schemas.microsoft.com/office/drawing/2014/main" id="{2054D06B-4944-EE43-DD11-224D24676346}"/>
                </a:ext>
              </a:extLst>
            </p:cNvPr>
            <p:cNvPicPr>
              <a:picLocks noChangeAspect="1" noChangeArrowheads="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5097394" y="2053770"/>
              <a:ext cx="2586504" cy="258647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a:extLst>
              <a:ext uri="{FF2B5EF4-FFF2-40B4-BE49-F238E27FC236}">
                <a16:creationId xmlns:a16="http://schemas.microsoft.com/office/drawing/2014/main" id="{F0049495-2FB9-2A90-5251-B1D31271556E}"/>
              </a:ext>
            </a:extLst>
          </p:cNvPr>
          <p:cNvGrpSpPr/>
          <p:nvPr/>
        </p:nvGrpSpPr>
        <p:grpSpPr>
          <a:xfrm>
            <a:off x="8711206" y="2053770"/>
            <a:ext cx="2728762" cy="4143830"/>
            <a:chOff x="8698580" y="2053770"/>
            <a:chExt cx="2728762" cy="4143830"/>
          </a:xfrm>
        </p:grpSpPr>
        <p:sp>
          <p:nvSpPr>
            <p:cNvPr id="6" name="مربع نص 166">
              <a:extLst>
                <a:ext uri="{FF2B5EF4-FFF2-40B4-BE49-F238E27FC236}">
                  <a16:creationId xmlns:a16="http://schemas.microsoft.com/office/drawing/2014/main" id="{E39E37E6-C6AA-7ED4-8A66-CA9A4733AA5B}"/>
                </a:ext>
              </a:extLst>
            </p:cNvPr>
            <p:cNvSpPr txBox="1"/>
            <p:nvPr/>
          </p:nvSpPr>
          <p:spPr>
            <a:xfrm flipH="1">
              <a:off x="8782964" y="4767076"/>
              <a:ext cx="2644378" cy="1430524"/>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برامج للمؤسّسات الصغيرة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Picture 11" descr="One ">
              <a:extLst>
                <a:ext uri="{FF2B5EF4-FFF2-40B4-BE49-F238E27FC236}">
                  <a16:creationId xmlns:a16="http://schemas.microsoft.com/office/drawing/2014/main" id="{D3098D3D-C8A6-CFB6-5746-57E527E8670A}"/>
                </a:ext>
              </a:extLst>
            </p:cNvPr>
            <p:cNvPicPr>
              <a:picLocks noChangeAspect="1" noChangeArrowheads="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8698580" y="2053770"/>
              <a:ext cx="2586504" cy="258647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a:extLst>
              <a:ext uri="{FF2B5EF4-FFF2-40B4-BE49-F238E27FC236}">
                <a16:creationId xmlns:a16="http://schemas.microsoft.com/office/drawing/2014/main" id="{06613033-F25F-EFBD-17DC-658E83B73AE0}"/>
              </a:ext>
            </a:extLst>
          </p:cNvPr>
          <p:cNvGrpSpPr/>
          <p:nvPr/>
        </p:nvGrpSpPr>
        <p:grpSpPr>
          <a:xfrm>
            <a:off x="791727" y="2053770"/>
            <a:ext cx="2586504" cy="4143830"/>
            <a:chOff x="779101" y="2053770"/>
            <a:chExt cx="2586504" cy="4143830"/>
          </a:xfrm>
        </p:grpSpPr>
        <p:sp>
          <p:nvSpPr>
            <p:cNvPr id="10" name="مربع نص 166">
              <a:extLst>
                <a:ext uri="{FF2B5EF4-FFF2-40B4-BE49-F238E27FC236}">
                  <a16:creationId xmlns:a16="http://schemas.microsoft.com/office/drawing/2014/main" id="{EC7B3E63-AC17-BB1B-3C37-FD0705B5609D}"/>
                </a:ext>
              </a:extLst>
            </p:cNvPr>
            <p:cNvSpPr txBox="1"/>
            <p:nvPr/>
          </p:nvSpPr>
          <p:spPr>
            <a:xfrm flipH="1">
              <a:off x="1109054" y="4767076"/>
              <a:ext cx="2256551" cy="1430524"/>
            </a:xfrm>
            <a:prstGeom prst="rect">
              <a:avLst/>
            </a:prstGeom>
          </p:spPr>
          <p:txBody>
            <a:bodyPr wrap="square" rtlCol="1">
              <a:no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برامج للمؤسّسات الكبيرة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Picture 12" descr="3 ">
              <a:extLst>
                <a:ext uri="{FF2B5EF4-FFF2-40B4-BE49-F238E27FC236}">
                  <a16:creationId xmlns:a16="http://schemas.microsoft.com/office/drawing/2014/main" id="{8B61AA64-2701-4E40-7431-C267CB5736AC}"/>
                </a:ext>
              </a:extLst>
            </p:cNvPr>
            <p:cNvPicPr>
              <a:picLocks noChangeAspect="1" noChangeArrowheads="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779101" y="2053770"/>
              <a:ext cx="2586504" cy="258647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281104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E5AE4-E52E-C9C6-2701-BDB969BA2B9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90C7A11-7F9D-267A-F042-7B5343E8396C}"/>
              </a:ext>
            </a:extLst>
          </p:cNvPr>
          <p:cNvSpPr txBox="1"/>
          <p:nvPr/>
        </p:nvSpPr>
        <p:spPr>
          <a:xfrm>
            <a:off x="1915886" y="-280609"/>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تمرين تطبيقيّ شامل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A58556F-A178-50FF-EB9F-7557629FE4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Salary ">
            <a:extLst>
              <a:ext uri="{FF2B5EF4-FFF2-40B4-BE49-F238E27FC236}">
                <a16:creationId xmlns:a16="http://schemas.microsoft.com/office/drawing/2014/main" id="{654CB41B-E3C6-57A8-6CE0-5AAA4C7D835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46629" y="2340428"/>
            <a:ext cx="3236686" cy="3236686"/>
          </a:xfrm>
          <a:prstGeom prst="rect">
            <a:avLst/>
          </a:prstGeom>
          <a:noFill/>
          <a:ln>
            <a:noFill/>
          </a:ln>
        </p:spPr>
      </p:pic>
      <p:sp>
        <p:nvSpPr>
          <p:cNvPr id="4" name="TextBox 3">
            <a:extLst>
              <a:ext uri="{FF2B5EF4-FFF2-40B4-BE49-F238E27FC236}">
                <a16:creationId xmlns:a16="http://schemas.microsoft.com/office/drawing/2014/main" id="{C8E5650E-A129-562E-A5C8-7A772560E59A}"/>
              </a:ext>
            </a:extLst>
          </p:cNvPr>
          <p:cNvSpPr txBox="1"/>
          <p:nvPr/>
        </p:nvSpPr>
        <p:spPr>
          <a:xfrm>
            <a:off x="5224952" y="884558"/>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الحلّ</a:t>
            </a:r>
            <a:r>
              <a:rPr lang="en-US"/>
              <a:t>:</a:t>
            </a:r>
          </a:p>
        </p:txBody>
      </p:sp>
      <p:sp>
        <p:nvSpPr>
          <p:cNvPr id="5" name="TextBox 4">
            <a:extLst>
              <a:ext uri="{FF2B5EF4-FFF2-40B4-BE49-F238E27FC236}">
                <a16:creationId xmlns:a16="http://schemas.microsoft.com/office/drawing/2014/main" id="{7807AF13-E89B-D1BB-D275-61F9B06F97BD}"/>
              </a:ext>
            </a:extLst>
          </p:cNvPr>
          <p:cNvSpPr txBox="1"/>
          <p:nvPr/>
        </p:nvSpPr>
        <p:spPr>
          <a:xfrm>
            <a:off x="5224952" y="1350824"/>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إجماليّ الرواتب الأساسية الشهرية</a:t>
            </a:r>
            <a:r>
              <a:rPr lang="ar-SA"/>
              <a:t> </a:t>
            </a:r>
            <a:r>
              <a:rPr lang="en-US"/>
              <a:t>= 500 × 8,000 = 4,000,000 </a:t>
            </a:r>
            <a:r>
              <a:rPr lang="ar-SA"/>
              <a:t>ريال</a:t>
            </a:r>
            <a:r>
              <a:rPr lang="en-US"/>
              <a:t>.</a:t>
            </a:r>
          </a:p>
        </p:txBody>
      </p:sp>
      <p:sp>
        <p:nvSpPr>
          <p:cNvPr id="6" name="TextBox 5">
            <a:extLst>
              <a:ext uri="{FF2B5EF4-FFF2-40B4-BE49-F238E27FC236}">
                <a16:creationId xmlns:a16="http://schemas.microsoft.com/office/drawing/2014/main" id="{1FA146B8-EF48-BEA3-251B-0FE17C79920F}"/>
              </a:ext>
            </a:extLst>
          </p:cNvPr>
          <p:cNvSpPr txBox="1"/>
          <p:nvPr/>
        </p:nvSpPr>
        <p:spPr>
          <a:xfrm>
            <a:off x="5224952" y="2244643"/>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إجماليّ البدلات الشهرية</a:t>
            </a:r>
            <a:r>
              <a:rPr lang="ar-SA"/>
              <a:t> </a:t>
            </a:r>
            <a:r>
              <a:rPr lang="en-US"/>
              <a:t>= 4,000,000 × 30% = 1,200,000 </a:t>
            </a:r>
            <a:r>
              <a:rPr lang="ar-SA"/>
              <a:t>ريال</a:t>
            </a:r>
            <a:r>
              <a:rPr lang="en-US"/>
              <a:t>.</a:t>
            </a:r>
          </a:p>
        </p:txBody>
      </p:sp>
      <p:sp>
        <p:nvSpPr>
          <p:cNvPr id="10" name="TextBox 9">
            <a:extLst>
              <a:ext uri="{FF2B5EF4-FFF2-40B4-BE49-F238E27FC236}">
                <a16:creationId xmlns:a16="http://schemas.microsoft.com/office/drawing/2014/main" id="{D5BC889D-82C8-4F41-8E10-19C43DA95DB9}"/>
              </a:ext>
            </a:extLst>
          </p:cNvPr>
          <p:cNvSpPr txBox="1"/>
          <p:nvPr/>
        </p:nvSpPr>
        <p:spPr>
          <a:xfrm>
            <a:off x="5224952" y="3138462"/>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إجماليّ قبل الحسومات</a:t>
            </a:r>
            <a:r>
              <a:rPr lang="ar-SA"/>
              <a:t> = 4,000,000 + 1,200,000 = 5,200,000 ريال</a:t>
            </a:r>
            <a:r>
              <a:rPr lang="en-US"/>
              <a:t>.</a:t>
            </a:r>
          </a:p>
        </p:txBody>
      </p:sp>
      <p:sp>
        <p:nvSpPr>
          <p:cNvPr id="16" name="TextBox 15">
            <a:extLst>
              <a:ext uri="{FF2B5EF4-FFF2-40B4-BE49-F238E27FC236}">
                <a16:creationId xmlns:a16="http://schemas.microsoft.com/office/drawing/2014/main" id="{2759FB8B-F0FD-9DDF-DCF2-1B141B8DD15F}"/>
              </a:ext>
            </a:extLst>
          </p:cNvPr>
          <p:cNvSpPr txBox="1"/>
          <p:nvPr/>
        </p:nvSpPr>
        <p:spPr>
          <a:xfrm>
            <a:off x="5224952" y="4032281"/>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إجماليّ الحسومات الشهرية</a:t>
            </a:r>
            <a:r>
              <a:rPr lang="ar-SA"/>
              <a:t> </a:t>
            </a:r>
            <a:r>
              <a:rPr lang="en-US"/>
              <a:t>= 5,200,000 × 12% = 624,000 </a:t>
            </a:r>
            <a:r>
              <a:rPr lang="ar-SA"/>
              <a:t>ريال</a:t>
            </a:r>
            <a:r>
              <a:rPr lang="en-US"/>
              <a:t>.</a:t>
            </a:r>
          </a:p>
        </p:txBody>
      </p:sp>
      <p:sp>
        <p:nvSpPr>
          <p:cNvPr id="17" name="TextBox 16">
            <a:extLst>
              <a:ext uri="{FF2B5EF4-FFF2-40B4-BE49-F238E27FC236}">
                <a16:creationId xmlns:a16="http://schemas.microsoft.com/office/drawing/2014/main" id="{A4EE67FB-AC83-EEB2-A620-263F4104A1BB}"/>
              </a:ext>
            </a:extLst>
          </p:cNvPr>
          <p:cNvSpPr txBox="1"/>
          <p:nvPr/>
        </p:nvSpPr>
        <p:spPr>
          <a:xfrm>
            <a:off x="5224952" y="4926100"/>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صافي الرواتب المدفوعة شهرياً</a:t>
            </a:r>
            <a:r>
              <a:rPr lang="ar-SA"/>
              <a:t> </a:t>
            </a:r>
            <a:r>
              <a:rPr lang="en-US"/>
              <a:t>= 5,200,000 - 624,000 = 4,576,000 </a:t>
            </a:r>
            <a:r>
              <a:rPr lang="ar-SA"/>
              <a:t>ريال</a:t>
            </a:r>
            <a:r>
              <a:rPr lang="en-US"/>
              <a:t>.</a:t>
            </a:r>
          </a:p>
        </p:txBody>
      </p:sp>
      <p:sp>
        <p:nvSpPr>
          <p:cNvPr id="7" name="TextBox 6">
            <a:extLst>
              <a:ext uri="{FF2B5EF4-FFF2-40B4-BE49-F238E27FC236}">
                <a16:creationId xmlns:a16="http://schemas.microsoft.com/office/drawing/2014/main" id="{8D45DCE1-61B0-54F4-466C-F20A1B887AE8}"/>
              </a:ext>
            </a:extLst>
          </p:cNvPr>
          <p:cNvSpPr txBox="1"/>
          <p:nvPr/>
        </p:nvSpPr>
        <p:spPr>
          <a:xfrm>
            <a:off x="5224952" y="5819919"/>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التكلفة السنوية الإجمالية</a:t>
            </a:r>
            <a:r>
              <a:rPr lang="ar-SA"/>
              <a:t> </a:t>
            </a:r>
            <a:r>
              <a:rPr lang="en-US"/>
              <a:t>= 5,200,000 × 12 = 62,400,000 </a:t>
            </a:r>
            <a:r>
              <a:rPr lang="ar-SA"/>
              <a:t>ريال</a:t>
            </a:r>
            <a:r>
              <a:rPr lang="en-US"/>
              <a:t>.</a:t>
            </a:r>
          </a:p>
        </p:txBody>
      </p:sp>
    </p:spTree>
    <p:extLst>
      <p:ext uri="{BB962C8B-B14F-4D97-AF65-F5344CB8AC3E}">
        <p14:creationId xmlns:p14="http://schemas.microsoft.com/office/powerpoint/2010/main" val="38422840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1000"/>
                                        <p:tgtEl>
                                          <p:spTgt spid="7"/>
                                        </p:tgtEl>
                                      </p:cBhvr>
                                    </p:animEffect>
                                    <p:anim calcmode="lin" valueType="num">
                                      <p:cBhvr>
                                        <p:cTn id="53" dur="1000" fill="hold"/>
                                        <p:tgtEl>
                                          <p:spTgt spid="7"/>
                                        </p:tgtEl>
                                        <p:attrNameLst>
                                          <p:attrName>ppt_x</p:attrName>
                                        </p:attrNameLst>
                                      </p:cBhvr>
                                      <p:tavLst>
                                        <p:tav tm="0">
                                          <p:val>
                                            <p:strVal val="#ppt_x"/>
                                          </p:val>
                                        </p:tav>
                                        <p:tav tm="100000">
                                          <p:val>
                                            <p:strVal val="#ppt_x"/>
                                          </p:val>
                                        </p:tav>
                                      </p:tavLst>
                                    </p:anim>
                                    <p:anim calcmode="lin" valueType="num">
                                      <p:cBhvr>
                                        <p:cTn id="5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0" grpId="0"/>
      <p:bldP spid="16" grpId="0"/>
      <p:bldP spid="17" grpId="0"/>
      <p:bldP spid="7" grpId="0"/>
    </p:bldLst>
  </p:timing>
</p:sld>
</file>

<file path=ppt/slides/slide141.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85249D2B-88CF-A4BB-7BAC-04C1CF67A0C3}"/>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96652B52-D6A5-BF00-13D4-F3D905855588}"/>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19F1D94F-CBFF-0EB4-7F3A-0869B4EB1041}"/>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5F16CED0-131C-9A1E-B76E-CA57099B33D1}"/>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D0AA1643-671B-FF15-C693-1A9A074AC3AA}"/>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18D15AFF-41D6-61AB-DC1B-97D38FB47E5C}"/>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5E42AED5-4F05-28C5-29E0-466FA6CD5357}"/>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2808E81E-0284-525B-53A1-CCE13F81210C}"/>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16D1D99E-4563-5F12-1F54-4743AF924C5B}"/>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8621BA14-997F-61C4-1AE4-8A7F06ECB4BA}"/>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98048390-0C3C-000B-2D4E-EA59595290F3}"/>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F30F8240-B7E2-BBFF-0FEC-D08CF9BA4E97}"/>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098A1AF7-F89D-24DE-7B22-31588882AC96}"/>
              </a:ext>
            </a:extLst>
          </p:cNvPr>
          <p:cNvSpPr txBox="1"/>
          <p:nvPr/>
        </p:nvSpPr>
        <p:spPr>
          <a:xfrm>
            <a:off x="8776490" y="486102"/>
            <a:ext cx="3167751" cy="1754326"/>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الاتجاهات الحديثة والتكاملية في نظم معلومات الموارد البشرية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919E6644-192F-FC47-C3CB-13BBF1923836}"/>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F68D9C50-42B3-57B8-FAD2-314339044FFC}"/>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797B0E18-5034-8E02-E917-F18444EC06D0}"/>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62C10698-1ECC-E08C-C7DC-2E73992072AB}"/>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37AE32C4-AFBE-04F3-8558-7E42B65D9F57}"/>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الوحدة الثالثة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982DFD79-4CFA-3E45-132D-42700562B7FF}"/>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99FED187-9C40-2451-3A4C-BF81016D0C0E}"/>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22EFA0ED-5D95-0A41-18CA-4F3E5D615AAC}"/>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FE90A048-D7C3-E0E2-FDA1-6A4A0D3C20DA}"/>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3B29710A-705A-F215-42B1-074491FACD52}"/>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115E9733-43D0-28D4-4D5C-08A7B43AE912}"/>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574CDC38-91C6-5DF6-A21F-9BCBB279FA3C}"/>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896350F7-B260-C2FF-AE63-F35754F7942C}"/>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3EF74941-6707-B08A-8CDD-CA406E44C892}"/>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F4EEDC0E-96BF-FF4B-75E5-B1B0CEB67DC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51418D8D-A484-1015-8AF5-DE5B87DD4A27}"/>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D50C3747-83F2-07AA-57EC-492ECB91831C}"/>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CF33C919-4F25-9BA5-EC6B-EF37CC5AC6E1}"/>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DA2EB45D-4A44-4C86-BA70-7B274C25C1E3}"/>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981491A1-DBFE-DF38-468B-8B0719F8E37D}"/>
                </a:ext>
              </a:extLst>
            </p:cNvPr>
            <p:cNvPicPr>
              <a:picLocks noChangeAspect="1"/>
            </p:cNvPicPr>
            <p:nvPr/>
          </p:nvPicPr>
          <p:blipFill>
            <a:blip r:embed="rId6">
              <a:alphaModFix amt="16000"/>
              <a:extLst>
                <a:ext uri="{BEBA8EAE-BF5A-486C-A8C5-ECC9F3942E4B}">
                  <a14:imgProps xmlns:a14="http://schemas.microsoft.com/office/drawing/2010/main">
                    <a14:imgLayer r:embed="rId7">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31" name="Group 30">
            <a:extLst>
              <a:ext uri="{FF2B5EF4-FFF2-40B4-BE49-F238E27FC236}">
                <a16:creationId xmlns:a16="http://schemas.microsoft.com/office/drawing/2014/main" id="{DBA158D5-578D-75A3-67F1-D432B6505D24}"/>
              </a:ext>
            </a:extLst>
          </p:cNvPr>
          <p:cNvGrpSpPr/>
          <p:nvPr/>
        </p:nvGrpSpPr>
        <p:grpSpPr>
          <a:xfrm>
            <a:off x="6282078" y="3797084"/>
            <a:ext cx="2966488" cy="1672015"/>
            <a:chOff x="5099804" y="4684840"/>
            <a:chExt cx="2738477" cy="1543500"/>
          </a:xfrm>
        </p:grpSpPr>
        <p:sp>
          <p:nvSpPr>
            <p:cNvPr id="33" name="Rectangle: Rounded Corners 32">
              <a:extLst>
                <a:ext uri="{FF2B5EF4-FFF2-40B4-BE49-F238E27FC236}">
                  <a16:creationId xmlns:a16="http://schemas.microsoft.com/office/drawing/2014/main" id="{93264369-6E58-3C73-D7AE-FA4A43BD4737}"/>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44FF084E-FA05-7380-342A-76F974E5582C}"/>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9" name="Group 18">
            <a:extLst>
              <a:ext uri="{FF2B5EF4-FFF2-40B4-BE49-F238E27FC236}">
                <a16:creationId xmlns:a16="http://schemas.microsoft.com/office/drawing/2014/main" id="{AC57740D-4D3D-1791-ED25-E77B01F2C6E3}"/>
              </a:ext>
            </a:extLst>
          </p:cNvPr>
          <p:cNvGrpSpPr/>
          <p:nvPr/>
        </p:nvGrpSpPr>
        <p:grpSpPr>
          <a:xfrm>
            <a:off x="450166" y="0"/>
            <a:ext cx="4370420" cy="1083374"/>
            <a:chOff x="555210" y="1375491"/>
            <a:chExt cx="5026797" cy="1246083"/>
          </a:xfrm>
        </p:grpSpPr>
        <p:sp>
          <p:nvSpPr>
            <p:cNvPr id="20" name="TextBox 19">
              <a:extLst>
                <a:ext uri="{FF2B5EF4-FFF2-40B4-BE49-F238E27FC236}">
                  <a16:creationId xmlns:a16="http://schemas.microsoft.com/office/drawing/2014/main" id="{E7E0A9E5-A5A0-7A06-ECC9-E919CFA57335}"/>
                </a:ext>
              </a:extLst>
            </p:cNvPr>
            <p:cNvSpPr txBox="1"/>
            <p:nvPr/>
          </p:nvSpPr>
          <p:spPr>
            <a:xfrm>
              <a:off x="555210" y="1375491"/>
              <a:ext cx="4293523" cy="1246083"/>
            </a:xfrm>
            <a:prstGeom prst="rect">
              <a:avLst/>
            </a:prstGeom>
            <a:noFill/>
          </p:spPr>
          <p:txBody>
            <a:bodyPr wrap="square" rtlCol="0">
              <a:spAutoFit/>
            </a:bodyPr>
            <a:lstStyle/>
            <a:p>
              <a:pPr algn="r" rtl="0">
                <a:lnSpc>
                  <a:spcPct val="115000"/>
                </a:lnSpc>
              </a:pPr>
              <a:r>
                <a:rPr lang="ar-SA" sz="2800" b="1" dirty="0">
                  <a:solidFill>
                    <a:schemeClr val="bg1"/>
                  </a:solidFill>
                  <a:latin typeface="Adobe Arabic" panose="02040503050201020203" pitchFamily="18" charset="-78"/>
                  <a:cs typeface="Adobe Arabic" panose="02040503050201020203" pitchFamily="18" charset="-78"/>
                </a:rPr>
                <a:t>توجهات التحول الرقمي في إدارة الموارد البشرية في المملكة العربية السعودية</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5C1E1084-4E6C-00CB-20EB-8C212328C22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596358"/>
              <a:ext cx="514068" cy="514068"/>
            </a:xfrm>
            <a:prstGeom prst="rect">
              <a:avLst/>
            </a:prstGeom>
          </p:spPr>
        </p:pic>
      </p:grpSp>
      <p:grpSp>
        <p:nvGrpSpPr>
          <p:cNvPr id="22" name="Group 21">
            <a:extLst>
              <a:ext uri="{FF2B5EF4-FFF2-40B4-BE49-F238E27FC236}">
                <a16:creationId xmlns:a16="http://schemas.microsoft.com/office/drawing/2014/main" id="{E510490F-5B1E-828D-D83D-78AD5A059243}"/>
              </a:ext>
            </a:extLst>
          </p:cNvPr>
          <p:cNvGrpSpPr/>
          <p:nvPr/>
        </p:nvGrpSpPr>
        <p:grpSpPr>
          <a:xfrm>
            <a:off x="717622" y="1008969"/>
            <a:ext cx="4102964" cy="954107"/>
            <a:chOff x="862835" y="1075662"/>
            <a:chExt cx="4719172" cy="1097403"/>
          </a:xfrm>
        </p:grpSpPr>
        <p:sp>
          <p:nvSpPr>
            <p:cNvPr id="23" name="TextBox 22">
              <a:extLst>
                <a:ext uri="{FF2B5EF4-FFF2-40B4-BE49-F238E27FC236}">
                  <a16:creationId xmlns:a16="http://schemas.microsoft.com/office/drawing/2014/main" id="{1225DC4C-9F4D-FB2E-F019-DB3989C507AF}"/>
                </a:ext>
              </a:extLst>
            </p:cNvPr>
            <p:cNvSpPr txBox="1"/>
            <p:nvPr/>
          </p:nvSpPr>
          <p:spPr>
            <a:xfrm>
              <a:off x="862835" y="1075662"/>
              <a:ext cx="3985898" cy="1097403"/>
            </a:xfrm>
            <a:prstGeom prst="rect">
              <a:avLst/>
            </a:prstGeom>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التكامل بين أنظمة الموارد البشرية والأنظمة الإدارية الأخرى</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24" name="Picture 23">
              <a:extLst>
                <a:ext uri="{FF2B5EF4-FFF2-40B4-BE49-F238E27FC236}">
                  <a16:creationId xmlns:a16="http://schemas.microsoft.com/office/drawing/2014/main" id="{766DDF25-A26A-9822-0D29-104F2393ED6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296529"/>
              <a:ext cx="514068" cy="514067"/>
            </a:xfrm>
            <a:prstGeom prst="rect">
              <a:avLst/>
            </a:prstGeom>
          </p:spPr>
        </p:pic>
      </p:grpSp>
      <p:grpSp>
        <p:nvGrpSpPr>
          <p:cNvPr id="25" name="Group 24">
            <a:extLst>
              <a:ext uri="{FF2B5EF4-FFF2-40B4-BE49-F238E27FC236}">
                <a16:creationId xmlns:a16="http://schemas.microsoft.com/office/drawing/2014/main" id="{B3AD540D-C755-F6DD-1560-5DDFDC8FC563}"/>
              </a:ext>
            </a:extLst>
          </p:cNvPr>
          <p:cNvGrpSpPr/>
          <p:nvPr/>
        </p:nvGrpSpPr>
        <p:grpSpPr>
          <a:xfrm>
            <a:off x="309112" y="1888671"/>
            <a:ext cx="4511474" cy="954107"/>
            <a:chOff x="392972" y="1369422"/>
            <a:chExt cx="5189035" cy="1097401"/>
          </a:xfrm>
        </p:grpSpPr>
        <p:sp>
          <p:nvSpPr>
            <p:cNvPr id="26" name="TextBox 25">
              <a:extLst>
                <a:ext uri="{FF2B5EF4-FFF2-40B4-BE49-F238E27FC236}">
                  <a16:creationId xmlns:a16="http://schemas.microsoft.com/office/drawing/2014/main" id="{5770E77F-42AA-7724-14D9-C9AC2C531670}"/>
                </a:ext>
              </a:extLst>
            </p:cNvPr>
            <p:cNvSpPr txBox="1"/>
            <p:nvPr/>
          </p:nvSpPr>
          <p:spPr>
            <a:xfrm>
              <a:off x="392972" y="1369422"/>
              <a:ext cx="4455761" cy="1097401"/>
            </a:xfrm>
            <a:prstGeom prst="rect">
              <a:avLst/>
            </a:prstGeom>
            <a:noFill/>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التكامل بين أنظمة الموارد البشرية والأنظمة الإدارية الأخرى</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36" name="Picture 35">
              <a:extLst>
                <a:ext uri="{FF2B5EF4-FFF2-40B4-BE49-F238E27FC236}">
                  <a16:creationId xmlns:a16="http://schemas.microsoft.com/office/drawing/2014/main" id="{000D93D9-9104-F630-3CA3-84567FA8775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590289"/>
              <a:ext cx="514068" cy="514068"/>
            </a:xfrm>
            <a:prstGeom prst="rect">
              <a:avLst/>
            </a:prstGeom>
          </p:spPr>
        </p:pic>
      </p:grpSp>
      <p:grpSp>
        <p:nvGrpSpPr>
          <p:cNvPr id="37" name="Group 36">
            <a:extLst>
              <a:ext uri="{FF2B5EF4-FFF2-40B4-BE49-F238E27FC236}">
                <a16:creationId xmlns:a16="http://schemas.microsoft.com/office/drawing/2014/main" id="{5E9C46EF-9F77-B359-28E6-6DCA3239EDF0}"/>
              </a:ext>
            </a:extLst>
          </p:cNvPr>
          <p:cNvGrpSpPr/>
          <p:nvPr/>
        </p:nvGrpSpPr>
        <p:grpSpPr>
          <a:xfrm>
            <a:off x="585848" y="2768373"/>
            <a:ext cx="4234738" cy="954107"/>
            <a:chOff x="711270" y="1313436"/>
            <a:chExt cx="4870737" cy="1097403"/>
          </a:xfrm>
        </p:grpSpPr>
        <p:sp>
          <p:nvSpPr>
            <p:cNvPr id="38" name="TextBox 37">
              <a:extLst>
                <a:ext uri="{FF2B5EF4-FFF2-40B4-BE49-F238E27FC236}">
                  <a16:creationId xmlns:a16="http://schemas.microsoft.com/office/drawing/2014/main" id="{FB9682EC-B312-0DF5-4104-18974AFB2149}"/>
                </a:ext>
              </a:extLst>
            </p:cNvPr>
            <p:cNvSpPr txBox="1"/>
            <p:nvPr/>
          </p:nvSpPr>
          <p:spPr>
            <a:xfrm>
              <a:off x="711270" y="1313436"/>
              <a:ext cx="4137463" cy="1097403"/>
            </a:xfrm>
            <a:prstGeom prst="rect">
              <a:avLst/>
            </a:prstGeom>
            <a:noFill/>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التكامل بين أنظمة الموارد البشرية والأنظمة الإدارية الأخرى</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41" name="Picture 40">
              <a:extLst>
                <a:ext uri="{FF2B5EF4-FFF2-40B4-BE49-F238E27FC236}">
                  <a16:creationId xmlns:a16="http://schemas.microsoft.com/office/drawing/2014/main" id="{B84A2767-F2FC-FEA1-21BA-825D0C1D2C9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534304"/>
              <a:ext cx="514068" cy="514068"/>
            </a:xfrm>
            <a:prstGeom prst="rect">
              <a:avLst/>
            </a:prstGeom>
          </p:spPr>
        </p:pic>
      </p:grpSp>
      <p:grpSp>
        <p:nvGrpSpPr>
          <p:cNvPr id="18" name="Group 17">
            <a:extLst>
              <a:ext uri="{FF2B5EF4-FFF2-40B4-BE49-F238E27FC236}">
                <a16:creationId xmlns:a16="http://schemas.microsoft.com/office/drawing/2014/main" id="{6AF2D585-100D-37BE-54CB-0CBC06940A49}"/>
              </a:ext>
            </a:extLst>
          </p:cNvPr>
          <p:cNvGrpSpPr/>
          <p:nvPr/>
        </p:nvGrpSpPr>
        <p:grpSpPr>
          <a:xfrm>
            <a:off x="585848" y="3648074"/>
            <a:ext cx="4234738" cy="954107"/>
            <a:chOff x="711270" y="1313436"/>
            <a:chExt cx="4870737" cy="1097403"/>
          </a:xfrm>
        </p:grpSpPr>
        <p:sp>
          <p:nvSpPr>
            <p:cNvPr id="29" name="TextBox 28">
              <a:extLst>
                <a:ext uri="{FF2B5EF4-FFF2-40B4-BE49-F238E27FC236}">
                  <a16:creationId xmlns:a16="http://schemas.microsoft.com/office/drawing/2014/main" id="{978362FB-621D-0A3D-E02E-29333FFA257F}"/>
                </a:ext>
              </a:extLst>
            </p:cNvPr>
            <p:cNvSpPr txBox="1"/>
            <p:nvPr/>
          </p:nvSpPr>
          <p:spPr>
            <a:xfrm>
              <a:off x="711270" y="1313436"/>
              <a:ext cx="4137463" cy="1097403"/>
            </a:xfrm>
            <a:prstGeom prst="rect">
              <a:avLst/>
            </a:prstGeom>
            <a:noFill/>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تطبيقات الذكاء الاصطناعي في إدارة الموارد البشرية</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32" name="Picture 31">
              <a:extLst>
                <a:ext uri="{FF2B5EF4-FFF2-40B4-BE49-F238E27FC236}">
                  <a16:creationId xmlns:a16="http://schemas.microsoft.com/office/drawing/2014/main" id="{E751D340-5761-06D5-1AAE-C5C8409432F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534304"/>
              <a:ext cx="514068" cy="514068"/>
            </a:xfrm>
            <a:prstGeom prst="rect">
              <a:avLst/>
            </a:prstGeom>
          </p:spPr>
        </p:pic>
      </p:grpSp>
    </p:spTree>
    <p:extLst>
      <p:ext uri="{BB962C8B-B14F-4D97-AF65-F5344CB8AC3E}">
        <p14:creationId xmlns:p14="http://schemas.microsoft.com/office/powerpoint/2010/main" val="29902147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1.11111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E946B-5F82-69BB-F403-ECDAAB40D77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D85E8AC-CAB0-F064-420C-C601754FBC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49F61B62-1BBF-9FB7-0307-3AA162A7F32D}"/>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5678102E-356C-6118-4871-890FDDDACCE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AB6360AB-16D2-969D-5343-D1CA53783FE6}"/>
              </a:ext>
            </a:extLst>
          </p:cNvPr>
          <p:cNvSpPr txBox="1"/>
          <p:nvPr/>
        </p:nvSpPr>
        <p:spPr>
          <a:xfrm>
            <a:off x="5535526" y="1031791"/>
            <a:ext cx="5843587"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تشهد نظم معلومات الموارد البشرية تطوّراً متسارعاً مدفوعاً بالثورة الرقمية والتقنيات الناشئة التي تُعيد تشكيل طريقة عمل المنظّمات وإدارة مواردها البشرية. لم تعُد هذه النظم مجرّد أدوات لتخزين البيانات أو أتمتة العمليات الروتينية، بل أصبحت منصّات ذكية قادرة على التحليل العميق، التنبّؤ بالاتّجاهات، وتقديم توصيات استراتيجية تدعم اتّخاذ القرارات الحاسمة</a:t>
            </a:r>
            <a:endParaRPr lang="en-US" dirty="0"/>
          </a:p>
        </p:txBody>
      </p:sp>
      <p:sp>
        <p:nvSpPr>
          <p:cNvPr id="2" name="TextBox 1">
            <a:extLst>
              <a:ext uri="{FF2B5EF4-FFF2-40B4-BE49-F238E27FC236}">
                <a16:creationId xmlns:a16="http://schemas.microsoft.com/office/drawing/2014/main" id="{C11C4618-1D4A-556B-ECD3-37CEEAE5AD09}"/>
              </a:ext>
            </a:extLst>
          </p:cNvPr>
          <p:cNvSpPr txBox="1"/>
          <p:nvPr/>
        </p:nvSpPr>
        <p:spPr>
          <a:xfrm>
            <a:off x="5535526" y="4140334"/>
            <a:ext cx="5843587"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المملكة العربية السعودية، يأتي التحوّل الرقميّ في إدارة الموارد البشرية كجزء محوريّ من رؤية المملكة 2030، التي تُركّز على بناء اقتصاد رقميّ متقدّم وتمكين الكوادر الوطنية. تُواجه المنظّمات السعودية فرصاً هائلة وتحدّيات فريدة في هذا المسار، ممّا يتطلّب فهماً عميقاً للتوجّهات التقنية الحديثة وكيفية تطبيقها بفعالية</a:t>
            </a:r>
            <a:endParaRPr lang="en-US"/>
          </a:p>
        </p:txBody>
      </p:sp>
    </p:spTree>
    <p:extLst>
      <p:ext uri="{BB962C8B-B14F-4D97-AF65-F5344CB8AC3E}">
        <p14:creationId xmlns:p14="http://schemas.microsoft.com/office/powerpoint/2010/main" val="12599532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3016F5-5D64-E4C1-FE65-45AB41DFCFE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61F51F7-E69B-C367-2EC2-35A8A5BF08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9EDC4C02-E9E6-5DF9-FBE5-6659DFCB0F96}"/>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ECA48F39-27C5-BE3D-61AE-AB0E2268010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AD9FBF43-6852-FF2F-F49E-3D48BAF13C28}"/>
              </a:ext>
            </a:extLst>
          </p:cNvPr>
          <p:cNvSpPr txBox="1"/>
          <p:nvPr/>
        </p:nvSpPr>
        <p:spPr>
          <a:xfrm>
            <a:off x="5535526" y="2358016"/>
            <a:ext cx="5843587" cy="353943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تستعرض هذه الوحدة التدريبية أحدث الاتّجاهات والتطبيقات التكنولوجية في نظم معلومات الموارد البشرية، بدءاً من التحوّل الرقميّ في السياق السعوديّ، مروراً بالتكامل بين الأنظمة المختلفة، والتحليلات المتقدّمة، والحوسبة السحابية، وصولاً إلى تطبيقات الذكاء الاصطناعيّ والتعلّم الآليّ. سنستكشف كيف تُمكّن هذه التقنيات المنظّمات من تحسين كفاءتها، تعزيز قدرتها التنافسية، وتحقيق التميّز في إدارة رأس مالها البشريّ</a:t>
            </a:r>
            <a:endParaRPr lang="en-US" dirty="0"/>
          </a:p>
        </p:txBody>
      </p:sp>
    </p:spTree>
    <p:extLst>
      <p:ext uri="{BB962C8B-B14F-4D97-AF65-F5344CB8AC3E}">
        <p14:creationId xmlns:p14="http://schemas.microsoft.com/office/powerpoint/2010/main" val="26242720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35F7B-3B13-F5C7-E871-806DE008B8B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AA92200-F6BE-A714-83A9-009040DB9A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6BBA4C01-8D04-65B7-3B98-18FFA51F7D7F}"/>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E2316537-B800-78EA-CF46-C062453E98B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3C4D8A60-AF84-A336-DE75-75D3D4189E1F}"/>
              </a:ext>
            </a:extLst>
          </p:cNvPr>
          <p:cNvSpPr txBox="1"/>
          <p:nvPr/>
        </p:nvSpPr>
        <p:spPr>
          <a:xfrm>
            <a:off x="5535526" y="2358016"/>
            <a:ext cx="5843587"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كما يقول بيل جيتس</a:t>
            </a:r>
            <a:r>
              <a:rPr lang="en-US"/>
              <a:t> (Bill Gates): "</a:t>
            </a:r>
            <a:r>
              <a:rPr lang="ar-SA"/>
              <a:t>سنحتاج دائماً إلى الأشخاص الذين يرون الأشياء بشكل مختلف. التكنولوجيا هي مجرّد أداة، لكنّ الرؤية والإبداع هما ما يُحدث الفرق الحقيقيّ." هذه الوحدة تهدف إلى تزويد المشاركين بالرؤية والمعرفة اللازمة لتسخير التكنولوجيا الحديثة لخدمة الأهداف الاستراتيجية للموارد البشرية</a:t>
            </a:r>
            <a:endParaRPr lang="en-US" dirty="0"/>
          </a:p>
        </p:txBody>
      </p:sp>
    </p:spTree>
    <p:extLst>
      <p:ext uri="{BB962C8B-B14F-4D97-AF65-F5344CB8AC3E}">
        <p14:creationId xmlns:p14="http://schemas.microsoft.com/office/powerpoint/2010/main" val="6494126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F1F6A2-4897-25BC-745A-A694B9D4A76E}"/>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E0A823BA-68A2-5858-C2BD-BFEDEA19F900}"/>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A160D635-77B4-7E3B-E37E-FE105506F8D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0C6C354C-5D11-237A-32DB-C393C5D3D2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CD26414C-A4E3-ED5B-D5AB-7ABBCEFD69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470852439"/>
      </p:ext>
    </p:extLst>
  </p:cSld>
  <p:clrMapOvr>
    <a:masterClrMapping/>
  </p:clrMapOvr>
  <p:transition spd="slow">
    <p:wipe/>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0B8FA-8A74-BF07-8D81-96361D4AB5A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98CA377-124E-B8C5-C8F3-DC6B304D34D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F1C8294F-19B6-1975-7DD3-6E8CA534A6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F40A4839-3884-14E9-20E2-97AE014078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8030EFBE-0F41-2052-3585-6C41307528E5}"/>
              </a:ext>
            </a:extLst>
          </p:cNvPr>
          <p:cNvSpPr txBox="1"/>
          <p:nvPr/>
        </p:nvSpPr>
        <p:spPr>
          <a:xfrm>
            <a:off x="785156" y="3429000"/>
            <a:ext cx="5444194" cy="41088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مستقبل الموارد البشرية في 2030 - بين الواقع والخيال</a:t>
            </a:r>
            <a:endParaRPr lang="en-US"/>
          </a:p>
        </p:txBody>
      </p:sp>
    </p:spTree>
    <p:extLst>
      <p:ext uri="{BB962C8B-B14F-4D97-AF65-F5344CB8AC3E}">
        <p14:creationId xmlns:p14="http://schemas.microsoft.com/office/powerpoint/2010/main" val="3125888361"/>
      </p:ext>
    </p:extLst>
  </p:cSld>
  <p:clrMapOvr>
    <a:masterClrMapping/>
  </p:clrMapOvr>
  <p:transition spd="slow">
    <p:wipe/>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E1D3E-D049-BFB9-AE14-EFFC4AB508D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EA0DFD5-43E3-3692-A39E-BD9415F9FD03}"/>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0C873FC-EB62-846D-2EEF-D9744AEBE0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B00950FC-F214-053A-3DC1-83A2112B295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5F77D51A-1A90-59E7-2C65-DAF1FD3A3B5F}"/>
              </a:ext>
            </a:extLst>
          </p:cNvPr>
          <p:cNvSpPr txBox="1"/>
          <p:nvPr/>
        </p:nvSpPr>
        <p:spPr>
          <a:xfrm>
            <a:off x="5435453" y="94280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البطاقات الخضراء (الفرص والتقنيات المستقبلية)</a:t>
            </a:r>
            <a:r>
              <a:rPr lang="en-US"/>
              <a:t>:</a:t>
            </a:r>
          </a:p>
        </p:txBody>
      </p:sp>
      <p:sp>
        <p:nvSpPr>
          <p:cNvPr id="6" name="TextBox 5">
            <a:extLst>
              <a:ext uri="{FF2B5EF4-FFF2-40B4-BE49-F238E27FC236}">
                <a16:creationId xmlns:a16="http://schemas.microsoft.com/office/drawing/2014/main" id="{89AEAB3C-9AFA-AEAD-8C9F-E7DC1157BFB7}"/>
              </a:ext>
            </a:extLst>
          </p:cNvPr>
          <p:cNvSpPr txBox="1"/>
          <p:nvPr/>
        </p:nvSpPr>
        <p:spPr>
          <a:xfrm>
            <a:off x="5435453" y="1551718"/>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أنظمة ذكاء اصطناعيّ تُجري المقابلات الأوّلية وتُقيّم المرشّحين تلقائياً</a:t>
            </a:r>
            <a:endParaRPr lang="en-US" dirty="0"/>
          </a:p>
        </p:txBody>
      </p:sp>
      <p:sp>
        <p:nvSpPr>
          <p:cNvPr id="10" name="TextBox 9">
            <a:extLst>
              <a:ext uri="{FF2B5EF4-FFF2-40B4-BE49-F238E27FC236}">
                <a16:creationId xmlns:a16="http://schemas.microsoft.com/office/drawing/2014/main" id="{3BF1D2D3-9066-24D1-A537-4B15A6E46A52}"/>
              </a:ext>
            </a:extLst>
          </p:cNvPr>
          <p:cNvSpPr txBox="1"/>
          <p:nvPr/>
        </p:nvSpPr>
        <p:spPr>
          <a:xfrm>
            <a:off x="5435453" y="2588180"/>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لوحات معلومات تفاعلية تعرض جميع مؤشّرات الموارد البشرية في الوقت الفعليّ</a:t>
            </a:r>
            <a:endParaRPr lang="en-US" dirty="0"/>
          </a:p>
        </p:txBody>
      </p:sp>
      <p:sp>
        <p:nvSpPr>
          <p:cNvPr id="11" name="TextBox 10">
            <a:extLst>
              <a:ext uri="{FF2B5EF4-FFF2-40B4-BE49-F238E27FC236}">
                <a16:creationId xmlns:a16="http://schemas.microsoft.com/office/drawing/2014/main" id="{F5072D58-41B8-3ECD-4046-DA7ECDD78AEE}"/>
              </a:ext>
            </a:extLst>
          </p:cNvPr>
          <p:cNvSpPr txBox="1"/>
          <p:nvPr/>
        </p:nvSpPr>
        <p:spPr>
          <a:xfrm>
            <a:off x="5435453" y="3624642"/>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أنظمة تنبّؤية تُحذّر من احتمالية استقالة الموظفين الموهوبين قبل حدوثها</a:t>
            </a:r>
            <a:endParaRPr lang="en-US" dirty="0"/>
          </a:p>
        </p:txBody>
      </p:sp>
      <p:sp>
        <p:nvSpPr>
          <p:cNvPr id="3" name="TextBox 2">
            <a:extLst>
              <a:ext uri="{FF2B5EF4-FFF2-40B4-BE49-F238E27FC236}">
                <a16:creationId xmlns:a16="http://schemas.microsoft.com/office/drawing/2014/main" id="{BAB7C10A-C71A-4FA3-94BA-C1D4489A6B0A}"/>
              </a:ext>
            </a:extLst>
          </p:cNvPr>
          <p:cNvSpPr txBox="1"/>
          <p:nvPr/>
        </p:nvSpPr>
        <p:spPr>
          <a:xfrm>
            <a:off x="5435453" y="466110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تدريب غامر باستخدام الواقع الافتراضيّ والواقع المعزّز</a:t>
            </a:r>
            <a:endParaRPr lang="en-US" dirty="0"/>
          </a:p>
        </p:txBody>
      </p:sp>
      <p:sp>
        <p:nvSpPr>
          <p:cNvPr id="13" name="TextBox 12">
            <a:extLst>
              <a:ext uri="{FF2B5EF4-FFF2-40B4-BE49-F238E27FC236}">
                <a16:creationId xmlns:a16="http://schemas.microsoft.com/office/drawing/2014/main" id="{31A9B237-2AD0-1DBD-0CB8-CAAFAEF3F69A}"/>
              </a:ext>
            </a:extLst>
          </p:cNvPr>
          <p:cNvSpPr txBox="1"/>
          <p:nvPr/>
        </p:nvSpPr>
        <p:spPr>
          <a:xfrm>
            <a:off x="5435453" y="523654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روبوتات محادثة متاحة 24/7 للإجابة على استفسارات الموظفين</a:t>
            </a:r>
            <a:endParaRPr lang="en-US" dirty="0"/>
          </a:p>
        </p:txBody>
      </p:sp>
      <p:sp>
        <p:nvSpPr>
          <p:cNvPr id="14" name="TextBox 13">
            <a:extLst>
              <a:ext uri="{FF2B5EF4-FFF2-40B4-BE49-F238E27FC236}">
                <a16:creationId xmlns:a16="http://schemas.microsoft.com/office/drawing/2014/main" id="{786F036C-39DC-79B2-696C-2046AB93E308}"/>
              </a:ext>
            </a:extLst>
          </p:cNvPr>
          <p:cNvSpPr txBox="1"/>
          <p:nvPr/>
        </p:nvSpPr>
        <p:spPr>
          <a:xfrm>
            <a:off x="5435453" y="5811982"/>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أنظمة تُحلّل المشاعر والرضا الوظيفيّ من خلال تحليل التواصل الداخليّ</a:t>
            </a:r>
            <a:endParaRPr lang="en-US" dirty="0"/>
          </a:p>
        </p:txBody>
      </p:sp>
    </p:spTree>
    <p:extLst>
      <p:ext uri="{BB962C8B-B14F-4D97-AF65-F5344CB8AC3E}">
        <p14:creationId xmlns:p14="http://schemas.microsoft.com/office/powerpoint/2010/main" val="11571700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P spid="11" grpId="0"/>
      <p:bldP spid="3" grpId="0"/>
      <p:bldP spid="13" grpId="0"/>
      <p:bldP spid="14"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87F74-AD12-EA2A-185E-2569B726865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1AC04B4-1CF8-ED62-C979-9319E7981B1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50787D9-C970-4BF8-BA69-0C8B5967CE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9B8B3B7F-90F7-F460-7F2A-B2E3BE33A9A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4869425A-3759-B40D-586E-EF6BD46F1B5E}"/>
              </a:ext>
            </a:extLst>
          </p:cNvPr>
          <p:cNvSpPr txBox="1"/>
          <p:nvPr/>
        </p:nvSpPr>
        <p:spPr>
          <a:xfrm>
            <a:off x="5435453" y="94280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البطاقات الخضراء (الفرص والتقنيات المستقبلية)</a:t>
            </a:r>
            <a:r>
              <a:rPr lang="en-US"/>
              <a:t>:</a:t>
            </a:r>
          </a:p>
        </p:txBody>
      </p:sp>
      <p:sp>
        <p:nvSpPr>
          <p:cNvPr id="6" name="TextBox 5">
            <a:extLst>
              <a:ext uri="{FF2B5EF4-FFF2-40B4-BE49-F238E27FC236}">
                <a16:creationId xmlns:a16="http://schemas.microsoft.com/office/drawing/2014/main" id="{F2012DB7-C44B-AE4E-2A2C-C621E5734BC6}"/>
              </a:ext>
            </a:extLst>
          </p:cNvPr>
          <p:cNvSpPr txBox="1"/>
          <p:nvPr/>
        </p:nvSpPr>
        <p:spPr>
          <a:xfrm>
            <a:off x="5435453" y="162855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منصّات سحابية متكاملة تربط جميع وظائف الموارد البشرية</a:t>
            </a:r>
            <a:endParaRPr lang="en-US" dirty="0"/>
          </a:p>
        </p:txBody>
      </p:sp>
      <p:sp>
        <p:nvSpPr>
          <p:cNvPr id="10" name="TextBox 9">
            <a:extLst>
              <a:ext uri="{FF2B5EF4-FFF2-40B4-BE49-F238E27FC236}">
                <a16:creationId xmlns:a16="http://schemas.microsoft.com/office/drawing/2014/main" id="{9183BB5B-3BD8-EFE4-ECC1-529F23850AEF}"/>
              </a:ext>
            </a:extLst>
          </p:cNvPr>
          <p:cNvSpPr txBox="1"/>
          <p:nvPr/>
        </p:nvSpPr>
        <p:spPr>
          <a:xfrm>
            <a:off x="5435453" y="2280832"/>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تطبيقات هاتف محمول تُمكّن الموظفين من إدارة جميع احتياجاتهم ذاتياً</a:t>
            </a:r>
            <a:endParaRPr lang="en-US" dirty="0"/>
          </a:p>
        </p:txBody>
      </p:sp>
      <p:sp>
        <p:nvSpPr>
          <p:cNvPr id="11" name="TextBox 10">
            <a:extLst>
              <a:ext uri="{FF2B5EF4-FFF2-40B4-BE49-F238E27FC236}">
                <a16:creationId xmlns:a16="http://schemas.microsoft.com/office/drawing/2014/main" id="{0B2BA617-A6D0-1AC9-E4F0-2E42B144EE7F}"/>
              </a:ext>
            </a:extLst>
          </p:cNvPr>
          <p:cNvSpPr txBox="1"/>
          <p:nvPr/>
        </p:nvSpPr>
        <p:spPr>
          <a:xfrm>
            <a:off x="5435453" y="3394132"/>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أنظمة بيومترية متقدّمة (بصمة الوجه، قزحية العين) للحضور والأمان</a:t>
            </a:r>
            <a:endParaRPr lang="en-US" dirty="0"/>
          </a:p>
        </p:txBody>
      </p:sp>
      <p:sp>
        <p:nvSpPr>
          <p:cNvPr id="3" name="TextBox 2">
            <a:extLst>
              <a:ext uri="{FF2B5EF4-FFF2-40B4-BE49-F238E27FC236}">
                <a16:creationId xmlns:a16="http://schemas.microsoft.com/office/drawing/2014/main" id="{ED8A51FE-F29E-1201-517B-CD429DBB2649}"/>
              </a:ext>
            </a:extLst>
          </p:cNvPr>
          <p:cNvSpPr txBox="1"/>
          <p:nvPr/>
        </p:nvSpPr>
        <p:spPr>
          <a:xfrm>
            <a:off x="5435453" y="450743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تحليلات ضخمة للبيانات تكشف أنماطاً وفرصاً لم تكن مرئية سابقاً</a:t>
            </a:r>
            <a:endParaRPr lang="en-US" dirty="0"/>
          </a:p>
        </p:txBody>
      </p:sp>
      <p:sp>
        <p:nvSpPr>
          <p:cNvPr id="13" name="TextBox 12">
            <a:extLst>
              <a:ext uri="{FF2B5EF4-FFF2-40B4-BE49-F238E27FC236}">
                <a16:creationId xmlns:a16="http://schemas.microsoft.com/office/drawing/2014/main" id="{53E758E5-113D-5039-D6E2-33F6592D9A11}"/>
              </a:ext>
            </a:extLst>
          </p:cNvPr>
          <p:cNvSpPr txBox="1"/>
          <p:nvPr/>
        </p:nvSpPr>
        <p:spPr>
          <a:xfrm>
            <a:off x="5435453" y="5159708"/>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توظيف عالميّ بالكامل عن بُعد بدعم من أدوات تعاون افتراضية</a:t>
            </a:r>
            <a:endParaRPr lang="en-US" dirty="0"/>
          </a:p>
        </p:txBody>
      </p:sp>
      <p:sp>
        <p:nvSpPr>
          <p:cNvPr id="14" name="TextBox 13">
            <a:extLst>
              <a:ext uri="{FF2B5EF4-FFF2-40B4-BE49-F238E27FC236}">
                <a16:creationId xmlns:a16="http://schemas.microsoft.com/office/drawing/2014/main" id="{29BE67AE-D55F-341F-CBF1-DA5367870E44}"/>
              </a:ext>
            </a:extLst>
          </p:cNvPr>
          <p:cNvSpPr txBox="1"/>
          <p:nvPr/>
        </p:nvSpPr>
        <p:spPr>
          <a:xfrm>
            <a:off x="5435453" y="5811982"/>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أنظمة تُخصّص خطط التطوير الوظيفيّ لكلّ موظف بناءً على قدراته وطموحاته</a:t>
            </a:r>
            <a:endParaRPr lang="en-US" dirty="0"/>
          </a:p>
        </p:txBody>
      </p:sp>
    </p:spTree>
    <p:extLst>
      <p:ext uri="{BB962C8B-B14F-4D97-AF65-F5344CB8AC3E}">
        <p14:creationId xmlns:p14="http://schemas.microsoft.com/office/powerpoint/2010/main" val="26529040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P spid="11" grpId="0"/>
      <p:bldP spid="3" grpId="0"/>
      <p:bldP spid="13" grpId="0"/>
      <p:bldP spid="14"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BF8F7A-34CA-7B48-D140-147DE2865B6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DE40AB9-D0D0-8627-EAF2-F16218373B1A}"/>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3D3B6D3-750D-B2A7-6B97-CE20E4E796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DC367394-D3D7-188C-FFEE-A057FDB3E6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E6DEF147-CEE9-ABA5-4C8E-F81B4C97E695}"/>
              </a:ext>
            </a:extLst>
          </p:cNvPr>
          <p:cNvSpPr txBox="1"/>
          <p:nvPr/>
        </p:nvSpPr>
        <p:spPr>
          <a:xfrm>
            <a:off x="5435453" y="94280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البطاقات الصفراء (التحدّيات)</a:t>
            </a:r>
            <a:r>
              <a:rPr lang="en-US"/>
              <a:t>:</a:t>
            </a:r>
          </a:p>
        </p:txBody>
      </p:sp>
      <p:sp>
        <p:nvSpPr>
          <p:cNvPr id="6" name="TextBox 5">
            <a:extLst>
              <a:ext uri="{FF2B5EF4-FFF2-40B4-BE49-F238E27FC236}">
                <a16:creationId xmlns:a16="http://schemas.microsoft.com/office/drawing/2014/main" id="{D42B138A-2142-9D65-92FF-90A2F64E4827}"/>
              </a:ext>
            </a:extLst>
          </p:cNvPr>
          <p:cNvSpPr txBox="1"/>
          <p:nvPr/>
        </p:nvSpPr>
        <p:spPr>
          <a:xfrm>
            <a:off x="5435453" y="1851216"/>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مقاومة التغيير من الموظفين والإدارة المعتادين على الطرق التقليدية</a:t>
            </a:r>
            <a:endParaRPr lang="en-US" dirty="0"/>
          </a:p>
        </p:txBody>
      </p:sp>
      <p:sp>
        <p:nvSpPr>
          <p:cNvPr id="11" name="TextBox 10">
            <a:extLst>
              <a:ext uri="{FF2B5EF4-FFF2-40B4-BE49-F238E27FC236}">
                <a16:creationId xmlns:a16="http://schemas.microsoft.com/office/drawing/2014/main" id="{F82C3366-D95D-324D-56D9-32CEE052E885}"/>
              </a:ext>
            </a:extLst>
          </p:cNvPr>
          <p:cNvSpPr txBox="1"/>
          <p:nvPr/>
        </p:nvSpPr>
        <p:spPr>
          <a:xfrm>
            <a:off x="5435453" y="318717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نقص المهارات التقنية لدى فرق الموارد البشرية الحالية</a:t>
            </a:r>
            <a:endParaRPr lang="en-US" dirty="0"/>
          </a:p>
        </p:txBody>
      </p:sp>
      <p:sp>
        <p:nvSpPr>
          <p:cNvPr id="3" name="TextBox 2">
            <a:extLst>
              <a:ext uri="{FF2B5EF4-FFF2-40B4-BE49-F238E27FC236}">
                <a16:creationId xmlns:a16="http://schemas.microsoft.com/office/drawing/2014/main" id="{7DFDF5DE-BA89-F760-4884-34D9B28C5078}"/>
              </a:ext>
            </a:extLst>
          </p:cNvPr>
          <p:cNvSpPr txBox="1"/>
          <p:nvPr/>
        </p:nvSpPr>
        <p:spPr>
          <a:xfrm>
            <a:off x="5435453" y="406211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التكلفة الأوّلية الباهظة للتحوّل إلى الأنظمة الحديثة</a:t>
            </a:r>
            <a:endParaRPr lang="en-US" dirty="0"/>
          </a:p>
        </p:txBody>
      </p:sp>
      <p:sp>
        <p:nvSpPr>
          <p:cNvPr id="13" name="TextBox 12">
            <a:extLst>
              <a:ext uri="{FF2B5EF4-FFF2-40B4-BE49-F238E27FC236}">
                <a16:creationId xmlns:a16="http://schemas.microsoft.com/office/drawing/2014/main" id="{10F9BF3B-3A52-3545-3DE7-619BC18FE448}"/>
              </a:ext>
            </a:extLst>
          </p:cNvPr>
          <p:cNvSpPr txBox="1"/>
          <p:nvPr/>
        </p:nvSpPr>
        <p:spPr>
          <a:xfrm>
            <a:off x="5435453" y="4937048"/>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صعوبة التكامل بين الأنظمة القديمة والجديدة</a:t>
            </a:r>
            <a:endParaRPr lang="en-US" dirty="0"/>
          </a:p>
        </p:txBody>
      </p:sp>
      <p:sp>
        <p:nvSpPr>
          <p:cNvPr id="14" name="TextBox 13">
            <a:extLst>
              <a:ext uri="{FF2B5EF4-FFF2-40B4-BE49-F238E27FC236}">
                <a16:creationId xmlns:a16="http://schemas.microsoft.com/office/drawing/2014/main" id="{DA6D163E-45B0-7A04-D7DE-DBD9EC21F73D}"/>
              </a:ext>
            </a:extLst>
          </p:cNvPr>
          <p:cNvSpPr txBox="1"/>
          <p:nvPr/>
        </p:nvSpPr>
        <p:spPr>
          <a:xfrm>
            <a:off x="5435453" y="581198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الحاجة إلى بنية تحتية رقمية متطوّرة (إنترنت سريع، خوادم)</a:t>
            </a:r>
            <a:endParaRPr lang="en-US" dirty="0"/>
          </a:p>
        </p:txBody>
      </p:sp>
    </p:spTree>
    <p:extLst>
      <p:ext uri="{BB962C8B-B14F-4D97-AF65-F5344CB8AC3E}">
        <p14:creationId xmlns:p14="http://schemas.microsoft.com/office/powerpoint/2010/main" val="41959431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1" grpId="0"/>
      <p:bldP spid="3"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636537-5812-B9D8-7A06-A2069F0E558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3F9F1AC-6C55-5438-ABFB-FC3B84B1CF68}"/>
              </a:ext>
            </a:extLst>
          </p:cNvPr>
          <p:cNvSpPr txBox="1"/>
          <p:nvPr/>
        </p:nvSpPr>
        <p:spPr>
          <a:xfrm>
            <a:off x="1930400" y="-196325"/>
            <a:ext cx="83312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التعريف بأنواع برامج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947B359-029F-B872-AB51-75326FE7E0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2E6CDCBB-664B-D9D3-3618-0AF964CA846B}"/>
              </a:ext>
            </a:extLst>
          </p:cNvPr>
          <p:cNvSpPr txBox="1"/>
          <p:nvPr/>
        </p:nvSpPr>
        <p:spPr>
          <a:xfrm>
            <a:off x="5535526" y="1075371"/>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defRPr>
            </a:lvl1pPr>
          </a:lstStyle>
          <a:p>
            <a:r>
              <a:rPr lang="ar-EG"/>
              <a:t>تصنيف البرامج حسب نماذج التشغيل</a:t>
            </a:r>
            <a:endParaRPr lang="en-US"/>
          </a:p>
        </p:txBody>
      </p:sp>
      <p:grpSp>
        <p:nvGrpSpPr>
          <p:cNvPr id="21" name="Group 20">
            <a:extLst>
              <a:ext uri="{FF2B5EF4-FFF2-40B4-BE49-F238E27FC236}">
                <a16:creationId xmlns:a16="http://schemas.microsoft.com/office/drawing/2014/main" id="{434E0806-7BBA-8175-A344-38FFA9A459A9}"/>
              </a:ext>
            </a:extLst>
          </p:cNvPr>
          <p:cNvGrpSpPr/>
          <p:nvPr/>
        </p:nvGrpSpPr>
        <p:grpSpPr>
          <a:xfrm>
            <a:off x="1164239" y="2387600"/>
            <a:ext cx="2440139" cy="4056742"/>
            <a:chOff x="1164239" y="2387600"/>
            <a:chExt cx="2440139" cy="4056742"/>
          </a:xfrm>
        </p:grpSpPr>
        <p:pic>
          <p:nvPicPr>
            <p:cNvPr id="3" name="Picture 2" descr="1 ">
              <a:extLst>
                <a:ext uri="{FF2B5EF4-FFF2-40B4-BE49-F238E27FC236}">
                  <a16:creationId xmlns:a16="http://schemas.microsoft.com/office/drawing/2014/main" id="{9D03E027-AFBF-E097-73EB-3B2D3ED380E8}"/>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64239" y="2387600"/>
              <a:ext cx="2440139" cy="2439973"/>
            </a:xfrm>
            <a:prstGeom prst="rect">
              <a:avLst/>
            </a:prstGeom>
            <a:noFill/>
            <a:extLst>
              <a:ext uri="{909E8E84-426E-40DD-AFC4-6F175D3DCCD1}">
                <a14:hiddenFill xmlns:a14="http://schemas.microsoft.com/office/drawing/2010/main">
                  <a:solidFill>
                    <a:srgbClr val="FFFFFF"/>
                  </a:solidFill>
                </a14:hiddenFill>
              </a:ext>
            </a:extLst>
          </p:spPr>
        </p:pic>
        <p:sp>
          <p:nvSpPr>
            <p:cNvPr id="18" name="مربع نص 166">
              <a:extLst>
                <a:ext uri="{FF2B5EF4-FFF2-40B4-BE49-F238E27FC236}">
                  <a16:creationId xmlns:a16="http://schemas.microsoft.com/office/drawing/2014/main" id="{DF4E91DE-92FC-B05E-F99F-5DE598606A05}"/>
                </a:ext>
              </a:extLst>
            </p:cNvPr>
            <p:cNvSpPr txBox="1"/>
            <p:nvPr/>
          </p:nvSpPr>
          <p:spPr>
            <a:xfrm>
              <a:off x="1370776" y="5094846"/>
              <a:ext cx="2027064" cy="1349496"/>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الأنظمة المحلية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2" name="Group 21">
            <a:extLst>
              <a:ext uri="{FF2B5EF4-FFF2-40B4-BE49-F238E27FC236}">
                <a16:creationId xmlns:a16="http://schemas.microsoft.com/office/drawing/2014/main" id="{36A4AEE3-ACAA-C25B-98BF-93DA309AED1E}"/>
              </a:ext>
            </a:extLst>
          </p:cNvPr>
          <p:cNvGrpSpPr/>
          <p:nvPr/>
        </p:nvGrpSpPr>
        <p:grpSpPr>
          <a:xfrm>
            <a:off x="4875930" y="2387600"/>
            <a:ext cx="2440139" cy="4056742"/>
            <a:chOff x="4875930" y="2387600"/>
            <a:chExt cx="2440139" cy="4056742"/>
          </a:xfrm>
        </p:grpSpPr>
        <p:pic>
          <p:nvPicPr>
            <p:cNvPr id="4" name="Picture 3" descr="2 ">
              <a:extLst>
                <a:ext uri="{FF2B5EF4-FFF2-40B4-BE49-F238E27FC236}">
                  <a16:creationId xmlns:a16="http://schemas.microsoft.com/office/drawing/2014/main" id="{02EA3D12-F27D-DEAA-3CDA-75DE9E297675}"/>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75930" y="2387600"/>
              <a:ext cx="2440139" cy="2439973"/>
            </a:xfrm>
            <a:prstGeom prst="rect">
              <a:avLst/>
            </a:prstGeom>
            <a:noFill/>
            <a:extLst>
              <a:ext uri="{909E8E84-426E-40DD-AFC4-6F175D3DCCD1}">
                <a14:hiddenFill xmlns:a14="http://schemas.microsoft.com/office/drawing/2010/main">
                  <a:solidFill>
                    <a:srgbClr val="FFFFFF"/>
                  </a:solidFill>
                </a14:hiddenFill>
              </a:ext>
            </a:extLst>
          </p:spPr>
        </p:pic>
        <p:sp>
          <p:nvSpPr>
            <p:cNvPr id="19" name="مربع نص 166">
              <a:extLst>
                <a:ext uri="{FF2B5EF4-FFF2-40B4-BE49-F238E27FC236}">
                  <a16:creationId xmlns:a16="http://schemas.microsoft.com/office/drawing/2014/main" id="{9C9AB890-E1D3-C9E0-75D4-9471D4D0F438}"/>
                </a:ext>
              </a:extLst>
            </p:cNvPr>
            <p:cNvSpPr txBox="1"/>
            <p:nvPr/>
          </p:nvSpPr>
          <p:spPr>
            <a:xfrm>
              <a:off x="5082467" y="5094846"/>
              <a:ext cx="2027064" cy="1349496"/>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الأنظمة السحابية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3" name="Group 22">
            <a:extLst>
              <a:ext uri="{FF2B5EF4-FFF2-40B4-BE49-F238E27FC236}">
                <a16:creationId xmlns:a16="http://schemas.microsoft.com/office/drawing/2014/main" id="{006E1DBB-4272-9731-196D-F5C39ECC87E6}"/>
              </a:ext>
            </a:extLst>
          </p:cNvPr>
          <p:cNvGrpSpPr/>
          <p:nvPr/>
        </p:nvGrpSpPr>
        <p:grpSpPr>
          <a:xfrm>
            <a:off x="8587620" y="2387600"/>
            <a:ext cx="2440139" cy="4056742"/>
            <a:chOff x="8587620" y="2387600"/>
            <a:chExt cx="2440139" cy="4056742"/>
          </a:xfrm>
        </p:grpSpPr>
        <p:pic>
          <p:nvPicPr>
            <p:cNvPr id="17" name="Picture 16" descr="3 ">
              <a:extLst>
                <a:ext uri="{FF2B5EF4-FFF2-40B4-BE49-F238E27FC236}">
                  <a16:creationId xmlns:a16="http://schemas.microsoft.com/office/drawing/2014/main" id="{CC5095F0-CDFD-4477-6A28-4474CBB1F412}"/>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587620" y="2387600"/>
              <a:ext cx="2440139" cy="2439973"/>
            </a:xfrm>
            <a:prstGeom prst="rect">
              <a:avLst/>
            </a:prstGeom>
            <a:noFill/>
            <a:extLst>
              <a:ext uri="{909E8E84-426E-40DD-AFC4-6F175D3DCCD1}">
                <a14:hiddenFill xmlns:a14="http://schemas.microsoft.com/office/drawing/2010/main">
                  <a:solidFill>
                    <a:srgbClr val="FFFFFF"/>
                  </a:solidFill>
                </a14:hiddenFill>
              </a:ext>
            </a:extLst>
          </p:spPr>
        </p:pic>
        <p:sp>
          <p:nvSpPr>
            <p:cNvPr id="20" name="مربع نص 166">
              <a:extLst>
                <a:ext uri="{FF2B5EF4-FFF2-40B4-BE49-F238E27FC236}">
                  <a16:creationId xmlns:a16="http://schemas.microsoft.com/office/drawing/2014/main" id="{98D29919-6B6C-FD5C-A455-28C3D664FC5C}"/>
                </a:ext>
              </a:extLst>
            </p:cNvPr>
            <p:cNvSpPr txBox="1"/>
            <p:nvPr/>
          </p:nvSpPr>
          <p:spPr>
            <a:xfrm>
              <a:off x="8794158" y="5094846"/>
              <a:ext cx="2027064" cy="1349496"/>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الأنظمة المختلطة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8776272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 presetClass="entr" presetSubtype="4"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500" fill="hold"/>
                                        <p:tgtEl>
                                          <p:spTgt spid="21"/>
                                        </p:tgtEl>
                                        <p:attrNameLst>
                                          <p:attrName>ppt_x</p:attrName>
                                        </p:attrNameLst>
                                      </p:cBhvr>
                                      <p:tavLst>
                                        <p:tav tm="0">
                                          <p:val>
                                            <p:strVal val="#ppt_x"/>
                                          </p:val>
                                        </p:tav>
                                        <p:tav tm="100000">
                                          <p:val>
                                            <p:strVal val="#ppt_x"/>
                                          </p:val>
                                        </p:tav>
                                      </p:tavLst>
                                    </p:anim>
                                    <p:anim calcmode="lin" valueType="num">
                                      <p:cBhvr additive="base">
                                        <p:cTn id="1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ppt_x"/>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616BC-E0B3-7451-BEE8-42A5BD734D5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0557827-96E7-DA79-E47B-F838866A68EA}"/>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A003124-F288-ADCF-4AC4-A12B52DE03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F94C8BDA-E617-85FD-726A-719DDF92F01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47B99FBB-A5C1-4EEE-B71D-313F5BD33C5B}"/>
              </a:ext>
            </a:extLst>
          </p:cNvPr>
          <p:cNvSpPr txBox="1"/>
          <p:nvPr/>
        </p:nvSpPr>
        <p:spPr>
          <a:xfrm>
            <a:off x="5435453" y="94280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البطاقات الصفراء (التحدّيات)</a:t>
            </a:r>
            <a:r>
              <a:rPr lang="en-US"/>
              <a:t>:</a:t>
            </a:r>
          </a:p>
        </p:txBody>
      </p:sp>
      <p:sp>
        <p:nvSpPr>
          <p:cNvPr id="6" name="TextBox 5">
            <a:extLst>
              <a:ext uri="{FF2B5EF4-FFF2-40B4-BE49-F238E27FC236}">
                <a16:creationId xmlns:a16="http://schemas.microsoft.com/office/drawing/2014/main" id="{ECD5DB3D-683F-D666-8978-DAF606292936}"/>
              </a:ext>
            </a:extLst>
          </p:cNvPr>
          <p:cNvSpPr txBox="1"/>
          <p:nvPr/>
        </p:nvSpPr>
        <p:spPr>
          <a:xfrm>
            <a:off x="5435453" y="194342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ضمان جودة ودقّة البيانات المُدخَلة للأنظمة الذكية</a:t>
            </a:r>
            <a:endParaRPr lang="en-US" dirty="0"/>
          </a:p>
        </p:txBody>
      </p:sp>
      <p:sp>
        <p:nvSpPr>
          <p:cNvPr id="11" name="TextBox 10">
            <a:extLst>
              <a:ext uri="{FF2B5EF4-FFF2-40B4-BE49-F238E27FC236}">
                <a16:creationId xmlns:a16="http://schemas.microsoft.com/office/drawing/2014/main" id="{FB195D91-57C1-412B-B474-F1867E36ECC9}"/>
              </a:ext>
            </a:extLst>
          </p:cNvPr>
          <p:cNvSpPr txBox="1"/>
          <p:nvPr/>
        </p:nvSpPr>
        <p:spPr>
          <a:xfrm>
            <a:off x="5435453" y="291056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التعقيد في تخصيص الأنظمة لتناسب احتياجات المنظّمة الفريدة</a:t>
            </a:r>
            <a:endParaRPr lang="en-US" dirty="0"/>
          </a:p>
        </p:txBody>
      </p:sp>
      <p:sp>
        <p:nvSpPr>
          <p:cNvPr id="3" name="TextBox 2">
            <a:extLst>
              <a:ext uri="{FF2B5EF4-FFF2-40B4-BE49-F238E27FC236}">
                <a16:creationId xmlns:a16="http://schemas.microsoft.com/office/drawing/2014/main" id="{92985BA5-0055-DDCC-4B30-D8C96C6526F7}"/>
              </a:ext>
            </a:extLst>
          </p:cNvPr>
          <p:cNvSpPr txBox="1"/>
          <p:nvPr/>
        </p:nvSpPr>
        <p:spPr>
          <a:xfrm>
            <a:off x="5435453" y="387770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الحاجة لتحديث مستمرّ للأنظمة لمواكبة التطوّر التقنيّ السريع</a:t>
            </a:r>
            <a:endParaRPr lang="en-US" dirty="0"/>
          </a:p>
        </p:txBody>
      </p:sp>
      <p:sp>
        <p:nvSpPr>
          <p:cNvPr id="13" name="TextBox 12">
            <a:extLst>
              <a:ext uri="{FF2B5EF4-FFF2-40B4-BE49-F238E27FC236}">
                <a16:creationId xmlns:a16="http://schemas.microsoft.com/office/drawing/2014/main" id="{E4381AF4-7FA4-6B21-564D-D8BF32DBF0F5}"/>
              </a:ext>
            </a:extLst>
          </p:cNvPr>
          <p:cNvSpPr txBox="1"/>
          <p:nvPr/>
        </p:nvSpPr>
        <p:spPr>
          <a:xfrm>
            <a:off x="5435453" y="484484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اعتماد كبير على مزوّدي الخدمات الخارجيين (الغيمة السحابية)</a:t>
            </a:r>
            <a:endParaRPr lang="en-US" dirty="0"/>
          </a:p>
        </p:txBody>
      </p:sp>
      <p:sp>
        <p:nvSpPr>
          <p:cNvPr id="14" name="TextBox 13">
            <a:extLst>
              <a:ext uri="{FF2B5EF4-FFF2-40B4-BE49-F238E27FC236}">
                <a16:creationId xmlns:a16="http://schemas.microsoft.com/office/drawing/2014/main" id="{3F8250A2-F92F-CBA9-E349-A2055CC6B1C3}"/>
              </a:ext>
            </a:extLst>
          </p:cNvPr>
          <p:cNvSpPr txBox="1"/>
          <p:nvPr/>
        </p:nvSpPr>
        <p:spPr>
          <a:xfrm>
            <a:off x="5435453" y="581198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صعوبة قياس العائد على الاستثمار بدقّة في المراحل الأولى</a:t>
            </a:r>
            <a:endParaRPr lang="en-US" dirty="0"/>
          </a:p>
        </p:txBody>
      </p:sp>
    </p:spTree>
    <p:extLst>
      <p:ext uri="{BB962C8B-B14F-4D97-AF65-F5344CB8AC3E}">
        <p14:creationId xmlns:p14="http://schemas.microsoft.com/office/powerpoint/2010/main" val="9761065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1" grpId="0"/>
      <p:bldP spid="3" grpId="0"/>
      <p:bldP spid="13" grpId="0"/>
      <p:bldP spid="14"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A3C38-2B2B-E5B2-76C8-7E0AAD29D1E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DAFE8DF-848C-160D-C9F7-60E783F2B708}"/>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D08B1E7-590C-CAB3-5FC4-B5D2A7FE6F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D096C806-0216-0FDD-3C85-E4D578EB34B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E0C2418E-CAB7-1251-CC64-63AF28FD47DA}"/>
              </a:ext>
            </a:extLst>
          </p:cNvPr>
          <p:cNvSpPr txBox="1"/>
          <p:nvPr/>
        </p:nvSpPr>
        <p:spPr>
          <a:xfrm>
            <a:off x="5435453" y="94280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البطاقات الحمراء (المخاطر)</a:t>
            </a:r>
            <a:r>
              <a:rPr lang="en-US"/>
              <a:t>:</a:t>
            </a:r>
          </a:p>
        </p:txBody>
      </p:sp>
      <p:sp>
        <p:nvSpPr>
          <p:cNvPr id="6" name="TextBox 5">
            <a:extLst>
              <a:ext uri="{FF2B5EF4-FFF2-40B4-BE49-F238E27FC236}">
                <a16:creationId xmlns:a16="http://schemas.microsoft.com/office/drawing/2014/main" id="{4ABC5FA5-E6FF-A648-B4CE-FF53C1067FD0}"/>
              </a:ext>
            </a:extLst>
          </p:cNvPr>
          <p:cNvSpPr txBox="1"/>
          <p:nvPr/>
        </p:nvSpPr>
        <p:spPr>
          <a:xfrm>
            <a:off x="5435453" y="1759011"/>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تهديدات الأمن السيبرانيّ واختراق البيانات الحسّاسة للموظفين</a:t>
            </a:r>
            <a:endParaRPr lang="en-US" dirty="0"/>
          </a:p>
        </p:txBody>
      </p:sp>
      <p:sp>
        <p:nvSpPr>
          <p:cNvPr id="11" name="TextBox 10">
            <a:extLst>
              <a:ext uri="{FF2B5EF4-FFF2-40B4-BE49-F238E27FC236}">
                <a16:creationId xmlns:a16="http://schemas.microsoft.com/office/drawing/2014/main" id="{E82D7142-BD15-89EB-2E2B-6102E20BF547}"/>
              </a:ext>
            </a:extLst>
          </p:cNvPr>
          <p:cNvSpPr txBox="1"/>
          <p:nvPr/>
        </p:nvSpPr>
        <p:spPr>
          <a:xfrm>
            <a:off x="5435453" y="2541742"/>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فقدان اللمسة الإنسانية في التعامل مع الموظفين بسبب الأتمتة الكاملة</a:t>
            </a:r>
            <a:endParaRPr lang="en-US" dirty="0"/>
          </a:p>
        </p:txBody>
      </p:sp>
      <p:sp>
        <p:nvSpPr>
          <p:cNvPr id="3" name="TextBox 2">
            <a:extLst>
              <a:ext uri="{FF2B5EF4-FFF2-40B4-BE49-F238E27FC236}">
                <a16:creationId xmlns:a16="http://schemas.microsoft.com/office/drawing/2014/main" id="{83569989-A6D5-D71E-1953-5204A55C5850}"/>
              </a:ext>
            </a:extLst>
          </p:cNvPr>
          <p:cNvSpPr txBox="1"/>
          <p:nvPr/>
        </p:nvSpPr>
        <p:spPr>
          <a:xfrm>
            <a:off x="5435453" y="3785497"/>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تحيّزات مُحتملة في خوارزميات الذكاء الاصطناعيّ تؤثّر على عدالة التوظيف</a:t>
            </a:r>
            <a:endParaRPr lang="en-US" dirty="0"/>
          </a:p>
        </p:txBody>
      </p:sp>
      <p:sp>
        <p:nvSpPr>
          <p:cNvPr id="13" name="TextBox 12">
            <a:extLst>
              <a:ext uri="{FF2B5EF4-FFF2-40B4-BE49-F238E27FC236}">
                <a16:creationId xmlns:a16="http://schemas.microsoft.com/office/drawing/2014/main" id="{9ADEE281-4942-F1C4-9DF2-CB7278570609}"/>
              </a:ext>
            </a:extLst>
          </p:cNvPr>
          <p:cNvSpPr txBox="1"/>
          <p:nvPr/>
        </p:nvSpPr>
        <p:spPr>
          <a:xfrm>
            <a:off x="5435453" y="502925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فقدان وظائف تقليدية في الموارد البشرية بسبب الأتمتة</a:t>
            </a:r>
            <a:endParaRPr lang="en-US" dirty="0"/>
          </a:p>
        </p:txBody>
      </p:sp>
      <p:sp>
        <p:nvSpPr>
          <p:cNvPr id="14" name="TextBox 13">
            <a:extLst>
              <a:ext uri="{FF2B5EF4-FFF2-40B4-BE49-F238E27FC236}">
                <a16:creationId xmlns:a16="http://schemas.microsoft.com/office/drawing/2014/main" id="{8CD5C5AE-2504-7B7E-3726-141579D39B9C}"/>
              </a:ext>
            </a:extLst>
          </p:cNvPr>
          <p:cNvSpPr txBox="1"/>
          <p:nvPr/>
        </p:nvSpPr>
        <p:spPr>
          <a:xfrm>
            <a:off x="5435453" y="581198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الاعتماد الكامل على التقنية قد يُسبّب شللاً في حال الأعطال</a:t>
            </a:r>
            <a:endParaRPr lang="en-US" dirty="0"/>
          </a:p>
        </p:txBody>
      </p:sp>
    </p:spTree>
    <p:extLst>
      <p:ext uri="{BB962C8B-B14F-4D97-AF65-F5344CB8AC3E}">
        <p14:creationId xmlns:p14="http://schemas.microsoft.com/office/powerpoint/2010/main" val="9317565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1" grpId="0"/>
      <p:bldP spid="3" grpId="0"/>
      <p:bldP spid="13" grpId="0"/>
      <p:bldP spid="14"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31F47-FEA4-45EC-B9E9-E2127F99D24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62D21EC-C5A1-8AFF-1B30-F488194C4D2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15904AA-E779-23EE-967E-3AEC848212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13F44823-FB8F-9148-04D4-FDC4FCDE8EC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6D37A39B-0E79-2C9D-0454-EAA80C05588C}"/>
              </a:ext>
            </a:extLst>
          </p:cNvPr>
          <p:cNvSpPr txBox="1"/>
          <p:nvPr/>
        </p:nvSpPr>
        <p:spPr>
          <a:xfrm>
            <a:off x="5435453" y="94280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البطاقات الحمراء (المخاطر)</a:t>
            </a:r>
            <a:r>
              <a:rPr lang="en-US"/>
              <a:t>:</a:t>
            </a:r>
          </a:p>
        </p:txBody>
      </p:sp>
      <p:sp>
        <p:nvSpPr>
          <p:cNvPr id="6" name="TextBox 5">
            <a:extLst>
              <a:ext uri="{FF2B5EF4-FFF2-40B4-BE49-F238E27FC236}">
                <a16:creationId xmlns:a16="http://schemas.microsoft.com/office/drawing/2014/main" id="{DDE10E7D-885C-2D47-5EA1-C3E8BEBD588B}"/>
              </a:ext>
            </a:extLst>
          </p:cNvPr>
          <p:cNvSpPr txBox="1"/>
          <p:nvPr/>
        </p:nvSpPr>
        <p:spPr>
          <a:xfrm>
            <a:off x="5435453" y="194342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انتهاك الخصوصية من خلال المراقبة المفرطة للموظفين</a:t>
            </a:r>
            <a:endParaRPr lang="en-US" dirty="0"/>
          </a:p>
        </p:txBody>
      </p:sp>
      <p:sp>
        <p:nvSpPr>
          <p:cNvPr id="11" name="TextBox 10">
            <a:extLst>
              <a:ext uri="{FF2B5EF4-FFF2-40B4-BE49-F238E27FC236}">
                <a16:creationId xmlns:a16="http://schemas.microsoft.com/office/drawing/2014/main" id="{4C21A5B5-FD97-469E-1383-22B94BCCEA35}"/>
              </a:ext>
            </a:extLst>
          </p:cNvPr>
          <p:cNvSpPr txBox="1"/>
          <p:nvPr/>
        </p:nvSpPr>
        <p:spPr>
          <a:xfrm>
            <a:off x="5435453" y="291056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صعوبة الامتثال للقوانين المتغيّرة بشأن حماية البيانات</a:t>
            </a:r>
            <a:endParaRPr lang="en-US" dirty="0"/>
          </a:p>
        </p:txBody>
      </p:sp>
      <p:sp>
        <p:nvSpPr>
          <p:cNvPr id="3" name="TextBox 2">
            <a:extLst>
              <a:ext uri="{FF2B5EF4-FFF2-40B4-BE49-F238E27FC236}">
                <a16:creationId xmlns:a16="http://schemas.microsoft.com/office/drawing/2014/main" id="{5A5BBE7B-A464-C09D-8B00-4994505083E6}"/>
              </a:ext>
            </a:extLst>
          </p:cNvPr>
          <p:cNvSpPr txBox="1"/>
          <p:nvPr/>
        </p:nvSpPr>
        <p:spPr>
          <a:xfrm>
            <a:off x="5435453" y="387770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فجوة رقمية بين الموظفين الأكبر سنّاً والأصغر</a:t>
            </a:r>
            <a:endParaRPr lang="en-US" dirty="0"/>
          </a:p>
        </p:txBody>
      </p:sp>
      <p:sp>
        <p:nvSpPr>
          <p:cNvPr id="13" name="TextBox 12">
            <a:extLst>
              <a:ext uri="{FF2B5EF4-FFF2-40B4-BE49-F238E27FC236}">
                <a16:creationId xmlns:a16="http://schemas.microsoft.com/office/drawing/2014/main" id="{A27FA2E5-5367-7168-9418-0A6B753BA33E}"/>
              </a:ext>
            </a:extLst>
          </p:cNvPr>
          <p:cNvSpPr txBox="1"/>
          <p:nvPr/>
        </p:nvSpPr>
        <p:spPr>
          <a:xfrm>
            <a:off x="5435453" y="484484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احتمالية سوء استخدام البيانات الحسّاسة داخلياً أو خارجياً</a:t>
            </a:r>
            <a:endParaRPr lang="en-US" dirty="0"/>
          </a:p>
        </p:txBody>
      </p:sp>
      <p:sp>
        <p:nvSpPr>
          <p:cNvPr id="14" name="TextBox 13">
            <a:extLst>
              <a:ext uri="{FF2B5EF4-FFF2-40B4-BE49-F238E27FC236}">
                <a16:creationId xmlns:a16="http://schemas.microsoft.com/office/drawing/2014/main" id="{1600069B-4125-1BC2-9D81-3098C9EA91F5}"/>
              </a:ext>
            </a:extLst>
          </p:cNvPr>
          <p:cNvSpPr txBox="1"/>
          <p:nvPr/>
        </p:nvSpPr>
        <p:spPr>
          <a:xfrm>
            <a:off x="5435453" y="581198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الاعتماد على تقنيات قد تصبح قديمة بسرعة</a:t>
            </a:r>
            <a:endParaRPr lang="en-US" dirty="0"/>
          </a:p>
        </p:txBody>
      </p:sp>
    </p:spTree>
    <p:extLst>
      <p:ext uri="{BB962C8B-B14F-4D97-AF65-F5344CB8AC3E}">
        <p14:creationId xmlns:p14="http://schemas.microsoft.com/office/powerpoint/2010/main" val="24023211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1" grpId="0"/>
      <p:bldP spid="3" grpId="0"/>
      <p:bldP spid="13" grpId="0"/>
      <p:bldP spid="14"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2C94F-F6DD-89C3-DCE3-B5FD3A1BC63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F463BF6-A748-3996-027A-868813DE6A7C}"/>
              </a:ext>
            </a:extLst>
          </p:cNvPr>
          <p:cNvSpPr txBox="1"/>
          <p:nvPr/>
        </p:nvSpPr>
        <p:spPr>
          <a:xfrm>
            <a:off x="857250" y="-18535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تخطيط وتقسيم بيئة العمل</a:t>
            </a:r>
            <a:r>
              <a:rPr lang="ar-SA" sz="3600" b="1" dirty="0">
                <a:solidFill>
                  <a:schemeClr val="bg1"/>
                </a:solidFill>
                <a:latin typeface="Adobe Arabic" panose="02040503050201020203" pitchFamily="18" charset="-78"/>
                <a:cs typeface="Adobe Arabic" panose="02040503050201020203" pitchFamily="18" charset="-78"/>
              </a:rPr>
              <a:t>(</a:t>
            </a:r>
            <a:r>
              <a:rPr lang="ar-EG" sz="3600" b="1" dirty="0">
                <a:solidFill>
                  <a:schemeClr val="bg1"/>
                </a:solidFill>
                <a:latin typeface="Adobe Arabic" panose="02040503050201020203" pitchFamily="18" charset="-78"/>
                <a:cs typeface="Adobe Arabic" panose="02040503050201020203" pitchFamily="18" charset="-78"/>
              </a:rPr>
              <a:t>مبادرات التحوّل الرقميّ في إطار رؤية 2030</a:t>
            </a:r>
            <a:r>
              <a:rPr lang="ar-SA"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B3497F5-9D55-349E-DCFF-832647FEE0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2" name="Group 31">
            <a:extLst>
              <a:ext uri="{FF2B5EF4-FFF2-40B4-BE49-F238E27FC236}">
                <a16:creationId xmlns:a16="http://schemas.microsoft.com/office/drawing/2014/main" id="{45D6290B-0979-00EE-40D6-394184C784EE}"/>
              </a:ext>
            </a:extLst>
          </p:cNvPr>
          <p:cNvGrpSpPr/>
          <p:nvPr/>
        </p:nvGrpSpPr>
        <p:grpSpPr>
          <a:xfrm>
            <a:off x="8444168" y="1433654"/>
            <a:ext cx="2861554" cy="4832520"/>
            <a:chOff x="8227360" y="1303026"/>
            <a:chExt cx="2861554" cy="4832520"/>
          </a:xfrm>
        </p:grpSpPr>
        <p:sp>
          <p:nvSpPr>
            <p:cNvPr id="4" name="Rectangle: Top Corners Rounded 3">
              <a:extLst>
                <a:ext uri="{FF2B5EF4-FFF2-40B4-BE49-F238E27FC236}">
                  <a16:creationId xmlns:a16="http://schemas.microsoft.com/office/drawing/2014/main" id="{CD182559-34C1-1769-37A6-6194AE07F629}"/>
                </a:ext>
              </a:extLst>
            </p:cNvPr>
            <p:cNvSpPr/>
            <p:nvPr/>
          </p:nvSpPr>
          <p:spPr>
            <a:xfrm flipH="1">
              <a:off x="8227360" y="2155093"/>
              <a:ext cx="2861554" cy="3980453"/>
            </a:xfrm>
            <a:prstGeom prst="round2Same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 name="Oval 4">
              <a:extLst>
                <a:ext uri="{FF2B5EF4-FFF2-40B4-BE49-F238E27FC236}">
                  <a16:creationId xmlns:a16="http://schemas.microsoft.com/office/drawing/2014/main" id="{5B391D8F-3729-EA3C-7531-5F3558D5D3CE}"/>
                </a:ext>
              </a:extLst>
            </p:cNvPr>
            <p:cNvSpPr/>
            <p:nvPr/>
          </p:nvSpPr>
          <p:spPr>
            <a:xfrm flipH="1">
              <a:off x="8269821" y="1303026"/>
              <a:ext cx="2776632" cy="2776047"/>
            </a:xfrm>
            <a:prstGeom prst="ellipse">
              <a:avLst/>
            </a:prstGeom>
            <a:solidFill>
              <a:schemeClr val="bg1"/>
            </a:solidFill>
            <a:ln w="57150">
              <a:solidFill>
                <a:srgbClr val="168489"/>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 name="مربع نص 166">
              <a:extLst>
                <a:ext uri="{FF2B5EF4-FFF2-40B4-BE49-F238E27FC236}">
                  <a16:creationId xmlns:a16="http://schemas.microsoft.com/office/drawing/2014/main" id="{E3AF2E12-A5CF-3083-AA1D-CA7C8DA30875}"/>
                </a:ext>
              </a:extLst>
            </p:cNvPr>
            <p:cNvSpPr txBox="1"/>
            <p:nvPr/>
          </p:nvSpPr>
          <p:spPr>
            <a:xfrm flipH="1">
              <a:off x="8319283" y="4436644"/>
              <a:ext cx="2677710" cy="1624478"/>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البرامج والمبادرات الوطنية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مربع نص 166">
              <a:extLst>
                <a:ext uri="{FF2B5EF4-FFF2-40B4-BE49-F238E27FC236}">
                  <a16:creationId xmlns:a16="http://schemas.microsoft.com/office/drawing/2014/main" id="{1C7375C6-488E-57AA-5CC8-4B83B29A49C9}"/>
                </a:ext>
              </a:extLst>
            </p:cNvPr>
            <p:cNvSpPr txBox="1"/>
            <p:nvPr/>
          </p:nvSpPr>
          <p:spPr>
            <a:xfrm flipH="1">
              <a:off x="8347337" y="1616566"/>
              <a:ext cx="2677710" cy="2064836"/>
            </a:xfrm>
            <a:prstGeom prst="rect">
              <a:avLst/>
            </a:prstGeom>
          </p:spPr>
          <p:txBody>
            <a:bodyPr wrap="square" rtlCol="1">
              <a:noAutofit/>
            </a:bodyPr>
            <a:lstStyle/>
            <a:p>
              <a:pPr algn="ctr" rtl="0">
                <a:lnSpc>
                  <a:spcPct val="115000"/>
                </a:lnSpc>
              </a:pPr>
              <a:r>
                <a:rPr lang="en-US" sz="11500" b="1" kern="1200" dirty="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115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5" name="TextBox 34">
            <a:extLst>
              <a:ext uri="{FF2B5EF4-FFF2-40B4-BE49-F238E27FC236}">
                <a16:creationId xmlns:a16="http://schemas.microsoft.com/office/drawing/2014/main" id="{F286A321-1709-0FEA-D137-86055A753EE7}"/>
              </a:ext>
            </a:extLst>
          </p:cNvPr>
          <p:cNvSpPr txBox="1"/>
          <p:nvPr/>
        </p:nvSpPr>
        <p:spPr>
          <a:xfrm>
            <a:off x="978199" y="1271699"/>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برنامج التحوّل الوطنيّ 2020</a:t>
            </a:r>
            <a:r>
              <a:rPr lang="en-US"/>
              <a:t>:</a:t>
            </a:r>
          </a:p>
        </p:txBody>
      </p:sp>
      <p:sp>
        <p:nvSpPr>
          <p:cNvPr id="36" name="TextBox 35">
            <a:extLst>
              <a:ext uri="{FF2B5EF4-FFF2-40B4-BE49-F238E27FC236}">
                <a16:creationId xmlns:a16="http://schemas.microsoft.com/office/drawing/2014/main" id="{4A10EA42-457A-2B83-FA36-AA1110750E3D}"/>
              </a:ext>
            </a:extLst>
          </p:cNvPr>
          <p:cNvSpPr txBox="1"/>
          <p:nvPr/>
        </p:nvSpPr>
        <p:spPr>
          <a:xfrm>
            <a:off x="978199" y="2133537"/>
            <a:ext cx="6364661" cy="1384995"/>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كان هذا البرنامج الخطوة الأولى نحو تحقيق رؤية 2030، حيث وضع أهدافاً محدّدة للجهات الحكومية والقطاع الخاصّ للتحوّل الرقميّ. في مجال الموارد البشرية، ركّز البرنامج على</a:t>
            </a:r>
            <a:r>
              <a:rPr lang="en-US"/>
              <a:t>:</a:t>
            </a:r>
          </a:p>
        </p:txBody>
      </p:sp>
      <p:sp>
        <p:nvSpPr>
          <p:cNvPr id="37" name="TextBox 36">
            <a:extLst>
              <a:ext uri="{FF2B5EF4-FFF2-40B4-BE49-F238E27FC236}">
                <a16:creationId xmlns:a16="http://schemas.microsoft.com/office/drawing/2014/main" id="{4A41D4AE-71BC-8BDC-57C6-41768F66CEDE}"/>
              </a:ext>
            </a:extLst>
          </p:cNvPr>
          <p:cNvSpPr txBox="1"/>
          <p:nvPr/>
        </p:nvSpPr>
        <p:spPr>
          <a:xfrm>
            <a:off x="978199" y="385714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رقمنة الخدمات الحكومية المتعلّقة بالعمل والعمّال</a:t>
            </a:r>
            <a:endParaRPr lang="en-US" b="1" dirty="0"/>
          </a:p>
        </p:txBody>
      </p:sp>
      <p:sp>
        <p:nvSpPr>
          <p:cNvPr id="38" name="TextBox 37">
            <a:extLst>
              <a:ext uri="{FF2B5EF4-FFF2-40B4-BE49-F238E27FC236}">
                <a16:creationId xmlns:a16="http://schemas.microsoft.com/office/drawing/2014/main" id="{7500C2A1-859F-0493-F7DA-4C0952E2BD26}"/>
              </a:ext>
            </a:extLst>
          </p:cNvPr>
          <p:cNvSpPr txBox="1"/>
          <p:nvPr/>
        </p:nvSpPr>
        <p:spPr>
          <a:xfrm>
            <a:off x="978199" y="474912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تطوير منصّات إلكترونية لربط الباحثين عن عمل بفرص التوظيف</a:t>
            </a:r>
            <a:endParaRPr lang="en-US" b="1" dirty="0"/>
          </a:p>
        </p:txBody>
      </p:sp>
      <p:sp>
        <p:nvSpPr>
          <p:cNvPr id="40" name="TextBox 39">
            <a:extLst>
              <a:ext uri="{FF2B5EF4-FFF2-40B4-BE49-F238E27FC236}">
                <a16:creationId xmlns:a16="http://schemas.microsoft.com/office/drawing/2014/main" id="{CF48B9F1-29FD-D214-DA47-9E4470E2CE06}"/>
              </a:ext>
            </a:extLst>
          </p:cNvPr>
          <p:cNvSpPr txBox="1"/>
          <p:nvPr/>
        </p:nvSpPr>
        <p:spPr>
          <a:xfrm>
            <a:off x="978199" y="5641098"/>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أتمتة عمليات التراخيص والموافقات المتعلّقة بالعمالة</a:t>
            </a:r>
            <a:endParaRPr lang="en-US" dirty="0"/>
          </a:p>
        </p:txBody>
      </p:sp>
      <p:pic>
        <p:nvPicPr>
          <p:cNvPr id="41" name="Picture 40" descr="United nations ">
            <a:extLst>
              <a:ext uri="{FF2B5EF4-FFF2-40B4-BE49-F238E27FC236}">
                <a16:creationId xmlns:a16="http://schemas.microsoft.com/office/drawing/2014/main" id="{5C1F553A-82CB-3986-512E-A34510C2359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8599" y="914337"/>
            <a:ext cx="1219200" cy="1219200"/>
          </a:xfrm>
          <a:prstGeom prst="rect">
            <a:avLst/>
          </a:prstGeom>
          <a:noFill/>
          <a:ln>
            <a:noFill/>
          </a:ln>
        </p:spPr>
      </p:pic>
    </p:spTree>
    <p:extLst>
      <p:ext uri="{BB962C8B-B14F-4D97-AF65-F5344CB8AC3E}">
        <p14:creationId xmlns:p14="http://schemas.microsoft.com/office/powerpoint/2010/main" val="14040999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1000"/>
                                        <p:tgtEl>
                                          <p:spTgt spid="35"/>
                                        </p:tgtEl>
                                      </p:cBhvr>
                                    </p:animEffect>
                                    <p:anim calcmode="lin" valueType="num">
                                      <p:cBhvr>
                                        <p:cTn id="11" dur="1000" fill="hold"/>
                                        <p:tgtEl>
                                          <p:spTgt spid="35"/>
                                        </p:tgtEl>
                                        <p:attrNameLst>
                                          <p:attrName>ppt_x</p:attrName>
                                        </p:attrNameLst>
                                      </p:cBhvr>
                                      <p:tavLst>
                                        <p:tav tm="0">
                                          <p:val>
                                            <p:strVal val="#ppt_x"/>
                                          </p:val>
                                        </p:tav>
                                        <p:tav tm="100000">
                                          <p:val>
                                            <p:strVal val="#ppt_x"/>
                                          </p:val>
                                        </p:tav>
                                      </p:tavLst>
                                    </p:anim>
                                    <p:anim calcmode="lin" valueType="num">
                                      <p:cBhvr>
                                        <p:cTn id="12" dur="1000" fill="hold"/>
                                        <p:tgtEl>
                                          <p:spTgt spid="3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anim calcmode="lin" valueType="num">
                                      <p:cBhvr>
                                        <p:cTn id="16" dur="1000" fill="hold"/>
                                        <p:tgtEl>
                                          <p:spTgt spid="36"/>
                                        </p:tgtEl>
                                        <p:attrNameLst>
                                          <p:attrName>ppt_x</p:attrName>
                                        </p:attrNameLst>
                                      </p:cBhvr>
                                      <p:tavLst>
                                        <p:tav tm="0">
                                          <p:val>
                                            <p:strVal val="#ppt_x"/>
                                          </p:val>
                                        </p:tav>
                                        <p:tav tm="100000">
                                          <p:val>
                                            <p:strVal val="#ppt_x"/>
                                          </p:val>
                                        </p:tav>
                                      </p:tavLst>
                                    </p:anim>
                                    <p:anim calcmode="lin" valueType="num">
                                      <p:cBhvr>
                                        <p:cTn id="1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1000"/>
                                        <p:tgtEl>
                                          <p:spTgt spid="38"/>
                                        </p:tgtEl>
                                      </p:cBhvr>
                                    </p:animEffect>
                                    <p:anim calcmode="lin" valueType="num">
                                      <p:cBhvr>
                                        <p:cTn id="30" dur="1000" fill="hold"/>
                                        <p:tgtEl>
                                          <p:spTgt spid="38"/>
                                        </p:tgtEl>
                                        <p:attrNameLst>
                                          <p:attrName>ppt_x</p:attrName>
                                        </p:attrNameLst>
                                      </p:cBhvr>
                                      <p:tavLst>
                                        <p:tav tm="0">
                                          <p:val>
                                            <p:strVal val="#ppt_x"/>
                                          </p:val>
                                        </p:tav>
                                        <p:tav tm="100000">
                                          <p:val>
                                            <p:strVal val="#ppt_x"/>
                                          </p:val>
                                        </p:tav>
                                      </p:tavLst>
                                    </p:anim>
                                    <p:anim calcmode="lin" valueType="num">
                                      <p:cBhvr>
                                        <p:cTn id="3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1000"/>
                                        <p:tgtEl>
                                          <p:spTgt spid="40"/>
                                        </p:tgtEl>
                                      </p:cBhvr>
                                    </p:animEffect>
                                    <p:anim calcmode="lin" valueType="num">
                                      <p:cBhvr>
                                        <p:cTn id="37" dur="1000" fill="hold"/>
                                        <p:tgtEl>
                                          <p:spTgt spid="40"/>
                                        </p:tgtEl>
                                        <p:attrNameLst>
                                          <p:attrName>ppt_x</p:attrName>
                                        </p:attrNameLst>
                                      </p:cBhvr>
                                      <p:tavLst>
                                        <p:tav tm="0">
                                          <p:val>
                                            <p:strVal val="#ppt_x"/>
                                          </p:val>
                                        </p:tav>
                                        <p:tav tm="100000">
                                          <p:val>
                                            <p:strVal val="#ppt_x"/>
                                          </p:val>
                                        </p:tav>
                                      </p:tavLst>
                                    </p:anim>
                                    <p:anim calcmode="lin" valueType="num">
                                      <p:cBhvr>
                                        <p:cTn id="38"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40"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65F924-77D2-3CD5-4377-D1D897DB486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4B4BF51-3891-5A45-AA9A-38292BAA7D5D}"/>
              </a:ext>
            </a:extLst>
          </p:cNvPr>
          <p:cNvSpPr txBox="1"/>
          <p:nvPr/>
        </p:nvSpPr>
        <p:spPr>
          <a:xfrm>
            <a:off x="857250" y="-18535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تخطيط وتقسيم بيئة العمل</a:t>
            </a:r>
            <a:r>
              <a:rPr lang="ar-SA" sz="3600" b="1" dirty="0">
                <a:solidFill>
                  <a:schemeClr val="bg1"/>
                </a:solidFill>
                <a:latin typeface="Adobe Arabic" panose="02040503050201020203" pitchFamily="18" charset="-78"/>
                <a:cs typeface="Adobe Arabic" panose="02040503050201020203" pitchFamily="18" charset="-78"/>
              </a:rPr>
              <a:t>(</a:t>
            </a:r>
            <a:r>
              <a:rPr lang="ar-EG" sz="3600" b="1" dirty="0">
                <a:solidFill>
                  <a:schemeClr val="bg1"/>
                </a:solidFill>
                <a:latin typeface="Adobe Arabic" panose="02040503050201020203" pitchFamily="18" charset="-78"/>
                <a:cs typeface="Adobe Arabic" panose="02040503050201020203" pitchFamily="18" charset="-78"/>
              </a:rPr>
              <a:t>مبادرات التحوّل الرقميّ في إطار رؤية 2030</a:t>
            </a:r>
            <a:r>
              <a:rPr lang="ar-SA"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3743AE3-8974-19D9-DFB5-60A45E6E1E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2" name="Group 31">
            <a:extLst>
              <a:ext uri="{FF2B5EF4-FFF2-40B4-BE49-F238E27FC236}">
                <a16:creationId xmlns:a16="http://schemas.microsoft.com/office/drawing/2014/main" id="{14C1CD1C-41AC-8F58-A9BD-29032A0DCB23}"/>
              </a:ext>
            </a:extLst>
          </p:cNvPr>
          <p:cNvGrpSpPr/>
          <p:nvPr/>
        </p:nvGrpSpPr>
        <p:grpSpPr>
          <a:xfrm>
            <a:off x="8444168" y="1433654"/>
            <a:ext cx="2861554" cy="4832520"/>
            <a:chOff x="8227360" y="1303026"/>
            <a:chExt cx="2861554" cy="4832520"/>
          </a:xfrm>
        </p:grpSpPr>
        <p:sp>
          <p:nvSpPr>
            <p:cNvPr id="4" name="Rectangle: Top Corners Rounded 3">
              <a:extLst>
                <a:ext uri="{FF2B5EF4-FFF2-40B4-BE49-F238E27FC236}">
                  <a16:creationId xmlns:a16="http://schemas.microsoft.com/office/drawing/2014/main" id="{BBC90E5F-F53F-1D9B-F530-7A398786BE95}"/>
                </a:ext>
              </a:extLst>
            </p:cNvPr>
            <p:cNvSpPr/>
            <p:nvPr/>
          </p:nvSpPr>
          <p:spPr>
            <a:xfrm flipH="1">
              <a:off x="8227360" y="2155093"/>
              <a:ext cx="2861554" cy="3980453"/>
            </a:xfrm>
            <a:prstGeom prst="round2Same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 name="Oval 4">
              <a:extLst>
                <a:ext uri="{FF2B5EF4-FFF2-40B4-BE49-F238E27FC236}">
                  <a16:creationId xmlns:a16="http://schemas.microsoft.com/office/drawing/2014/main" id="{5EAFDCB7-F5F5-21C2-1B58-C627A0E059F8}"/>
                </a:ext>
              </a:extLst>
            </p:cNvPr>
            <p:cNvSpPr/>
            <p:nvPr/>
          </p:nvSpPr>
          <p:spPr>
            <a:xfrm flipH="1">
              <a:off x="8269821" y="1303026"/>
              <a:ext cx="2776632" cy="2776047"/>
            </a:xfrm>
            <a:prstGeom prst="ellipse">
              <a:avLst/>
            </a:prstGeom>
            <a:solidFill>
              <a:schemeClr val="bg1"/>
            </a:solidFill>
            <a:ln w="57150">
              <a:solidFill>
                <a:srgbClr val="168489"/>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 name="مربع نص 166">
              <a:extLst>
                <a:ext uri="{FF2B5EF4-FFF2-40B4-BE49-F238E27FC236}">
                  <a16:creationId xmlns:a16="http://schemas.microsoft.com/office/drawing/2014/main" id="{6E0E279B-9008-8D25-7BB1-8CEE1A746EB8}"/>
                </a:ext>
              </a:extLst>
            </p:cNvPr>
            <p:cNvSpPr txBox="1"/>
            <p:nvPr/>
          </p:nvSpPr>
          <p:spPr>
            <a:xfrm flipH="1">
              <a:off x="8319283" y="4436644"/>
              <a:ext cx="2677710" cy="1624478"/>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البرامج والمبادرات الوطنية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مربع نص 166">
              <a:extLst>
                <a:ext uri="{FF2B5EF4-FFF2-40B4-BE49-F238E27FC236}">
                  <a16:creationId xmlns:a16="http://schemas.microsoft.com/office/drawing/2014/main" id="{6E3650D3-1F60-A104-6732-4DFCFC8DC7CC}"/>
                </a:ext>
              </a:extLst>
            </p:cNvPr>
            <p:cNvSpPr txBox="1"/>
            <p:nvPr/>
          </p:nvSpPr>
          <p:spPr>
            <a:xfrm flipH="1">
              <a:off x="8347337" y="1616566"/>
              <a:ext cx="2677710" cy="2064836"/>
            </a:xfrm>
            <a:prstGeom prst="rect">
              <a:avLst/>
            </a:prstGeom>
          </p:spPr>
          <p:txBody>
            <a:bodyPr wrap="square" rtlCol="1">
              <a:noAutofit/>
            </a:bodyPr>
            <a:lstStyle/>
            <a:p>
              <a:pPr algn="ctr" rtl="0">
                <a:lnSpc>
                  <a:spcPct val="115000"/>
                </a:lnSpc>
              </a:pPr>
              <a:r>
                <a:rPr lang="en-US" sz="11500" b="1" kern="1200" dirty="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115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5" name="TextBox 34">
            <a:extLst>
              <a:ext uri="{FF2B5EF4-FFF2-40B4-BE49-F238E27FC236}">
                <a16:creationId xmlns:a16="http://schemas.microsoft.com/office/drawing/2014/main" id="{46FAFE64-7515-E713-11A9-DCD9154FFF60}"/>
              </a:ext>
            </a:extLst>
          </p:cNvPr>
          <p:cNvSpPr txBox="1"/>
          <p:nvPr/>
        </p:nvSpPr>
        <p:spPr>
          <a:xfrm>
            <a:off x="978199" y="1271699"/>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منصّة "مدد" للعمل المرن</a:t>
            </a:r>
            <a:r>
              <a:rPr lang="en-US"/>
              <a:t>:</a:t>
            </a:r>
          </a:p>
        </p:txBody>
      </p:sp>
      <p:sp>
        <p:nvSpPr>
          <p:cNvPr id="36" name="TextBox 35">
            <a:extLst>
              <a:ext uri="{FF2B5EF4-FFF2-40B4-BE49-F238E27FC236}">
                <a16:creationId xmlns:a16="http://schemas.microsoft.com/office/drawing/2014/main" id="{70C731A0-2063-BC65-E34D-E004E3AD986D}"/>
              </a:ext>
            </a:extLst>
          </p:cNvPr>
          <p:cNvSpPr txBox="1"/>
          <p:nvPr/>
        </p:nvSpPr>
        <p:spPr>
          <a:xfrm>
            <a:off x="978199" y="2133537"/>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أطلقتها وزارة الموارد البشرية والتنمية الاجتماعية في 2021 لتنظيم وتسهيل العمل المرن في المملكة. توفّر المنصّة</a:t>
            </a:r>
            <a:r>
              <a:rPr lang="en-US"/>
              <a:t>:</a:t>
            </a:r>
          </a:p>
        </p:txBody>
      </p:sp>
      <p:sp>
        <p:nvSpPr>
          <p:cNvPr id="37" name="TextBox 36">
            <a:extLst>
              <a:ext uri="{FF2B5EF4-FFF2-40B4-BE49-F238E27FC236}">
                <a16:creationId xmlns:a16="http://schemas.microsoft.com/office/drawing/2014/main" id="{AEB42FD4-06B1-87B9-A899-71D2233EFBA0}"/>
              </a:ext>
            </a:extLst>
          </p:cNvPr>
          <p:cNvSpPr txBox="1"/>
          <p:nvPr/>
        </p:nvSpPr>
        <p:spPr>
          <a:xfrm>
            <a:off x="978199" y="334565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عقود عمل إلكترونية موحّدة</a:t>
            </a:r>
            <a:endParaRPr lang="en-US" b="1" dirty="0"/>
          </a:p>
        </p:txBody>
      </p:sp>
      <p:sp>
        <p:nvSpPr>
          <p:cNvPr id="38" name="TextBox 37">
            <a:extLst>
              <a:ext uri="{FF2B5EF4-FFF2-40B4-BE49-F238E27FC236}">
                <a16:creationId xmlns:a16="http://schemas.microsoft.com/office/drawing/2014/main" id="{ACD6FB94-2589-AE40-7E00-3A489A4B3CB0}"/>
              </a:ext>
            </a:extLst>
          </p:cNvPr>
          <p:cNvSpPr txBox="1"/>
          <p:nvPr/>
        </p:nvSpPr>
        <p:spPr>
          <a:xfrm>
            <a:off x="978199" y="415702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آلية لحساب المستحقّات المالية</a:t>
            </a:r>
            <a:endParaRPr lang="en-US" b="1" dirty="0"/>
          </a:p>
        </p:txBody>
      </p:sp>
      <p:sp>
        <p:nvSpPr>
          <p:cNvPr id="40" name="TextBox 39">
            <a:extLst>
              <a:ext uri="{FF2B5EF4-FFF2-40B4-BE49-F238E27FC236}">
                <a16:creationId xmlns:a16="http://schemas.microsoft.com/office/drawing/2014/main" id="{9900D5A4-3EB9-220C-F7C9-7B226C8CC96C}"/>
              </a:ext>
            </a:extLst>
          </p:cNvPr>
          <p:cNvSpPr txBox="1"/>
          <p:nvPr/>
        </p:nvSpPr>
        <p:spPr>
          <a:xfrm>
            <a:off x="978199" y="4968391"/>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حماية حقوق العاملين وأصحاب العمل</a:t>
            </a:r>
            <a:endParaRPr lang="en-US" dirty="0"/>
          </a:p>
        </p:txBody>
      </p:sp>
      <p:sp>
        <p:nvSpPr>
          <p:cNvPr id="2" name="TextBox 1">
            <a:extLst>
              <a:ext uri="{FF2B5EF4-FFF2-40B4-BE49-F238E27FC236}">
                <a16:creationId xmlns:a16="http://schemas.microsoft.com/office/drawing/2014/main" id="{E7984A5B-70B3-4D60-5934-CCEB68FAB28D}"/>
              </a:ext>
            </a:extLst>
          </p:cNvPr>
          <p:cNvSpPr txBox="1"/>
          <p:nvPr/>
        </p:nvSpPr>
        <p:spPr>
          <a:xfrm>
            <a:off x="978199" y="574628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ربط مع منصّات أخرى مثل "مُقيم" و"أبشر</a:t>
            </a:r>
            <a:r>
              <a:rPr lang="en-US" b="1"/>
              <a:t>".</a:t>
            </a:r>
          </a:p>
        </p:txBody>
      </p:sp>
      <p:pic>
        <p:nvPicPr>
          <p:cNvPr id="3" name="Picture 2" descr="Citizenship ">
            <a:extLst>
              <a:ext uri="{FF2B5EF4-FFF2-40B4-BE49-F238E27FC236}">
                <a16:creationId xmlns:a16="http://schemas.microsoft.com/office/drawing/2014/main" id="{BA957599-47CB-861C-0857-FF7998457E5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47650" y="882689"/>
            <a:ext cx="1219200" cy="1219200"/>
          </a:xfrm>
          <a:prstGeom prst="rect">
            <a:avLst/>
          </a:prstGeom>
          <a:noFill/>
          <a:ln>
            <a:noFill/>
          </a:ln>
        </p:spPr>
      </p:pic>
    </p:spTree>
    <p:extLst>
      <p:ext uri="{BB962C8B-B14F-4D97-AF65-F5344CB8AC3E}">
        <p14:creationId xmlns:p14="http://schemas.microsoft.com/office/powerpoint/2010/main" val="31625507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1000"/>
                                        <p:tgtEl>
                                          <p:spTgt spid="35"/>
                                        </p:tgtEl>
                                      </p:cBhvr>
                                    </p:animEffect>
                                    <p:anim calcmode="lin" valueType="num">
                                      <p:cBhvr>
                                        <p:cTn id="11" dur="1000" fill="hold"/>
                                        <p:tgtEl>
                                          <p:spTgt spid="35"/>
                                        </p:tgtEl>
                                        <p:attrNameLst>
                                          <p:attrName>ppt_x</p:attrName>
                                        </p:attrNameLst>
                                      </p:cBhvr>
                                      <p:tavLst>
                                        <p:tav tm="0">
                                          <p:val>
                                            <p:strVal val="#ppt_x"/>
                                          </p:val>
                                        </p:tav>
                                        <p:tav tm="100000">
                                          <p:val>
                                            <p:strVal val="#ppt_x"/>
                                          </p:val>
                                        </p:tav>
                                      </p:tavLst>
                                    </p:anim>
                                    <p:anim calcmode="lin" valueType="num">
                                      <p:cBhvr>
                                        <p:cTn id="12" dur="1000" fill="hold"/>
                                        <p:tgtEl>
                                          <p:spTgt spid="3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anim calcmode="lin" valueType="num">
                                      <p:cBhvr>
                                        <p:cTn id="16" dur="1000" fill="hold"/>
                                        <p:tgtEl>
                                          <p:spTgt spid="36"/>
                                        </p:tgtEl>
                                        <p:attrNameLst>
                                          <p:attrName>ppt_x</p:attrName>
                                        </p:attrNameLst>
                                      </p:cBhvr>
                                      <p:tavLst>
                                        <p:tav tm="0">
                                          <p:val>
                                            <p:strVal val="#ppt_x"/>
                                          </p:val>
                                        </p:tav>
                                        <p:tav tm="100000">
                                          <p:val>
                                            <p:strVal val="#ppt_x"/>
                                          </p:val>
                                        </p:tav>
                                      </p:tavLst>
                                    </p:anim>
                                    <p:anim calcmode="lin" valueType="num">
                                      <p:cBhvr>
                                        <p:cTn id="1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1000"/>
                                        <p:tgtEl>
                                          <p:spTgt spid="38"/>
                                        </p:tgtEl>
                                      </p:cBhvr>
                                    </p:animEffect>
                                    <p:anim calcmode="lin" valueType="num">
                                      <p:cBhvr>
                                        <p:cTn id="30" dur="1000" fill="hold"/>
                                        <p:tgtEl>
                                          <p:spTgt spid="38"/>
                                        </p:tgtEl>
                                        <p:attrNameLst>
                                          <p:attrName>ppt_x</p:attrName>
                                        </p:attrNameLst>
                                      </p:cBhvr>
                                      <p:tavLst>
                                        <p:tav tm="0">
                                          <p:val>
                                            <p:strVal val="#ppt_x"/>
                                          </p:val>
                                        </p:tav>
                                        <p:tav tm="100000">
                                          <p:val>
                                            <p:strVal val="#ppt_x"/>
                                          </p:val>
                                        </p:tav>
                                      </p:tavLst>
                                    </p:anim>
                                    <p:anim calcmode="lin" valueType="num">
                                      <p:cBhvr>
                                        <p:cTn id="3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1000"/>
                                        <p:tgtEl>
                                          <p:spTgt spid="40"/>
                                        </p:tgtEl>
                                      </p:cBhvr>
                                    </p:animEffect>
                                    <p:anim calcmode="lin" valueType="num">
                                      <p:cBhvr>
                                        <p:cTn id="37" dur="1000" fill="hold"/>
                                        <p:tgtEl>
                                          <p:spTgt spid="40"/>
                                        </p:tgtEl>
                                        <p:attrNameLst>
                                          <p:attrName>ppt_x</p:attrName>
                                        </p:attrNameLst>
                                      </p:cBhvr>
                                      <p:tavLst>
                                        <p:tav tm="0">
                                          <p:val>
                                            <p:strVal val="#ppt_x"/>
                                          </p:val>
                                        </p:tav>
                                        <p:tav tm="100000">
                                          <p:val>
                                            <p:strVal val="#ppt_x"/>
                                          </p:val>
                                        </p:tav>
                                      </p:tavLst>
                                    </p:anim>
                                    <p:anim calcmode="lin" valueType="num">
                                      <p:cBhvr>
                                        <p:cTn id="38"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1000"/>
                                        <p:tgtEl>
                                          <p:spTgt spid="2"/>
                                        </p:tgtEl>
                                      </p:cBhvr>
                                    </p:animEffect>
                                    <p:anim calcmode="lin" valueType="num">
                                      <p:cBhvr>
                                        <p:cTn id="44" dur="1000" fill="hold"/>
                                        <p:tgtEl>
                                          <p:spTgt spid="2"/>
                                        </p:tgtEl>
                                        <p:attrNameLst>
                                          <p:attrName>ppt_x</p:attrName>
                                        </p:attrNameLst>
                                      </p:cBhvr>
                                      <p:tavLst>
                                        <p:tav tm="0">
                                          <p:val>
                                            <p:strVal val="#ppt_x"/>
                                          </p:val>
                                        </p:tav>
                                        <p:tav tm="100000">
                                          <p:val>
                                            <p:strVal val="#ppt_x"/>
                                          </p:val>
                                        </p:tav>
                                      </p:tavLst>
                                    </p:anim>
                                    <p:anim calcmode="lin" valueType="num">
                                      <p:cBhvr>
                                        <p:cTn id="4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40" grpId="0"/>
      <p:bldP spid="2"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C96AC-B13B-3C4A-7359-2C75D6B9EC7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EB09D42-DC44-2177-1E7E-C74B0C1D9524}"/>
              </a:ext>
            </a:extLst>
          </p:cNvPr>
          <p:cNvSpPr txBox="1"/>
          <p:nvPr/>
        </p:nvSpPr>
        <p:spPr>
          <a:xfrm>
            <a:off x="857250" y="-18535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تخطيط وتقسيم بيئة العمل</a:t>
            </a:r>
            <a:r>
              <a:rPr lang="ar-SA" sz="3600" b="1" dirty="0">
                <a:solidFill>
                  <a:schemeClr val="bg1"/>
                </a:solidFill>
                <a:latin typeface="Adobe Arabic" panose="02040503050201020203" pitchFamily="18" charset="-78"/>
                <a:cs typeface="Adobe Arabic" panose="02040503050201020203" pitchFamily="18" charset="-78"/>
              </a:rPr>
              <a:t>(</a:t>
            </a:r>
            <a:r>
              <a:rPr lang="ar-EG" sz="3600" b="1" dirty="0">
                <a:solidFill>
                  <a:schemeClr val="bg1"/>
                </a:solidFill>
                <a:latin typeface="Adobe Arabic" panose="02040503050201020203" pitchFamily="18" charset="-78"/>
                <a:cs typeface="Adobe Arabic" panose="02040503050201020203" pitchFamily="18" charset="-78"/>
              </a:rPr>
              <a:t>مبادرات التحوّل الرقميّ في إطار رؤية 2030</a:t>
            </a:r>
            <a:r>
              <a:rPr lang="ar-SA"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74191FD-33EC-100A-9575-6FD4D3337E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2" name="Group 31">
            <a:extLst>
              <a:ext uri="{FF2B5EF4-FFF2-40B4-BE49-F238E27FC236}">
                <a16:creationId xmlns:a16="http://schemas.microsoft.com/office/drawing/2014/main" id="{BEFC9C07-DD97-4CB5-D91C-13F895B09EF0}"/>
              </a:ext>
            </a:extLst>
          </p:cNvPr>
          <p:cNvGrpSpPr/>
          <p:nvPr/>
        </p:nvGrpSpPr>
        <p:grpSpPr>
          <a:xfrm>
            <a:off x="8444168" y="1433654"/>
            <a:ext cx="2861554" cy="4832520"/>
            <a:chOff x="8227360" y="1303026"/>
            <a:chExt cx="2861554" cy="4832520"/>
          </a:xfrm>
        </p:grpSpPr>
        <p:sp>
          <p:nvSpPr>
            <p:cNvPr id="4" name="Rectangle: Top Corners Rounded 3">
              <a:extLst>
                <a:ext uri="{FF2B5EF4-FFF2-40B4-BE49-F238E27FC236}">
                  <a16:creationId xmlns:a16="http://schemas.microsoft.com/office/drawing/2014/main" id="{B43DDD70-46C9-E4FA-F085-7AD5282322A7}"/>
                </a:ext>
              </a:extLst>
            </p:cNvPr>
            <p:cNvSpPr/>
            <p:nvPr/>
          </p:nvSpPr>
          <p:spPr>
            <a:xfrm flipH="1">
              <a:off x="8227360" y="2155093"/>
              <a:ext cx="2861554" cy="3980453"/>
            </a:xfrm>
            <a:prstGeom prst="round2Same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 name="Oval 4">
              <a:extLst>
                <a:ext uri="{FF2B5EF4-FFF2-40B4-BE49-F238E27FC236}">
                  <a16:creationId xmlns:a16="http://schemas.microsoft.com/office/drawing/2014/main" id="{9C72AB89-FABB-0586-C801-99C5594BF235}"/>
                </a:ext>
              </a:extLst>
            </p:cNvPr>
            <p:cNvSpPr/>
            <p:nvPr/>
          </p:nvSpPr>
          <p:spPr>
            <a:xfrm flipH="1">
              <a:off x="8269821" y="1303026"/>
              <a:ext cx="2776632" cy="2776047"/>
            </a:xfrm>
            <a:prstGeom prst="ellipse">
              <a:avLst/>
            </a:prstGeom>
            <a:solidFill>
              <a:schemeClr val="bg1"/>
            </a:solidFill>
            <a:ln w="57150">
              <a:solidFill>
                <a:srgbClr val="168489"/>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 name="مربع نص 166">
              <a:extLst>
                <a:ext uri="{FF2B5EF4-FFF2-40B4-BE49-F238E27FC236}">
                  <a16:creationId xmlns:a16="http://schemas.microsoft.com/office/drawing/2014/main" id="{88C46E9B-F8AA-183A-9D30-3ADE2B821E6A}"/>
                </a:ext>
              </a:extLst>
            </p:cNvPr>
            <p:cNvSpPr txBox="1"/>
            <p:nvPr/>
          </p:nvSpPr>
          <p:spPr>
            <a:xfrm flipH="1">
              <a:off x="8319283" y="4436644"/>
              <a:ext cx="2677710" cy="1624478"/>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البرامج والمبادرات الوطنية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مربع نص 166">
              <a:extLst>
                <a:ext uri="{FF2B5EF4-FFF2-40B4-BE49-F238E27FC236}">
                  <a16:creationId xmlns:a16="http://schemas.microsoft.com/office/drawing/2014/main" id="{728E6C36-8CE6-A81B-1145-1FAC82006CD2}"/>
                </a:ext>
              </a:extLst>
            </p:cNvPr>
            <p:cNvSpPr txBox="1"/>
            <p:nvPr/>
          </p:nvSpPr>
          <p:spPr>
            <a:xfrm flipH="1">
              <a:off x="8347337" y="1616566"/>
              <a:ext cx="2677710" cy="2064836"/>
            </a:xfrm>
            <a:prstGeom prst="rect">
              <a:avLst/>
            </a:prstGeom>
          </p:spPr>
          <p:txBody>
            <a:bodyPr wrap="square" rtlCol="1">
              <a:noAutofit/>
            </a:bodyPr>
            <a:lstStyle/>
            <a:p>
              <a:pPr algn="ctr" rtl="0">
                <a:lnSpc>
                  <a:spcPct val="115000"/>
                </a:lnSpc>
              </a:pPr>
              <a:r>
                <a:rPr lang="en-US" sz="11500" b="1" kern="1200" dirty="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115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5" name="TextBox 34">
            <a:extLst>
              <a:ext uri="{FF2B5EF4-FFF2-40B4-BE49-F238E27FC236}">
                <a16:creationId xmlns:a16="http://schemas.microsoft.com/office/drawing/2014/main" id="{194183AB-CE3E-5572-1471-867BDE19BBE3}"/>
              </a:ext>
            </a:extLst>
          </p:cNvPr>
          <p:cNvSpPr txBox="1"/>
          <p:nvPr/>
        </p:nvSpPr>
        <p:spPr>
          <a:xfrm>
            <a:off x="978199" y="1271699"/>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منصّة "قوى" الموحّدة</a:t>
            </a:r>
            <a:r>
              <a:rPr lang="en-US"/>
              <a:t>:</a:t>
            </a:r>
          </a:p>
        </p:txBody>
      </p:sp>
      <p:sp>
        <p:nvSpPr>
          <p:cNvPr id="36" name="TextBox 35">
            <a:extLst>
              <a:ext uri="{FF2B5EF4-FFF2-40B4-BE49-F238E27FC236}">
                <a16:creationId xmlns:a16="http://schemas.microsoft.com/office/drawing/2014/main" id="{8A026DCF-10B7-C4A1-47A7-77EC98704888}"/>
              </a:ext>
            </a:extLst>
          </p:cNvPr>
          <p:cNvSpPr txBox="1"/>
          <p:nvPr/>
        </p:nvSpPr>
        <p:spPr>
          <a:xfrm>
            <a:off x="978199" y="2133537"/>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تُعدّ "قوى" المنصّة الشاملة لجميع خدمات سوق العمل في المملكة، وتُقدّم أكثر من 60 خدمة إلكترونية، منها</a:t>
            </a:r>
            <a:r>
              <a:rPr lang="en-US"/>
              <a:t>:</a:t>
            </a:r>
          </a:p>
        </p:txBody>
      </p:sp>
      <p:sp>
        <p:nvSpPr>
          <p:cNvPr id="37" name="TextBox 36">
            <a:extLst>
              <a:ext uri="{FF2B5EF4-FFF2-40B4-BE49-F238E27FC236}">
                <a16:creationId xmlns:a16="http://schemas.microsoft.com/office/drawing/2014/main" id="{98B17076-31E3-E80F-75D2-DC1E8B2FD8EA}"/>
              </a:ext>
            </a:extLst>
          </p:cNvPr>
          <p:cNvSpPr txBox="1"/>
          <p:nvPr/>
        </p:nvSpPr>
        <p:spPr>
          <a:xfrm>
            <a:off x="978199" y="318224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إصدار وتجديد رخص العمل</a:t>
            </a:r>
            <a:endParaRPr lang="en-US" b="1" dirty="0"/>
          </a:p>
        </p:txBody>
      </p:sp>
      <p:sp>
        <p:nvSpPr>
          <p:cNvPr id="38" name="TextBox 37">
            <a:extLst>
              <a:ext uri="{FF2B5EF4-FFF2-40B4-BE49-F238E27FC236}">
                <a16:creationId xmlns:a16="http://schemas.microsoft.com/office/drawing/2014/main" id="{76CD08BC-9BA0-F500-519C-A2EC1D1A1E3D}"/>
              </a:ext>
            </a:extLst>
          </p:cNvPr>
          <p:cNvSpPr txBox="1"/>
          <p:nvPr/>
        </p:nvSpPr>
        <p:spPr>
          <a:xfrm>
            <a:off x="978199" y="383020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نقل خدمات العمالة الوافدة</a:t>
            </a:r>
            <a:endParaRPr lang="en-US" b="1" dirty="0"/>
          </a:p>
        </p:txBody>
      </p:sp>
      <p:sp>
        <p:nvSpPr>
          <p:cNvPr id="40" name="TextBox 39">
            <a:extLst>
              <a:ext uri="{FF2B5EF4-FFF2-40B4-BE49-F238E27FC236}">
                <a16:creationId xmlns:a16="http://schemas.microsoft.com/office/drawing/2014/main" id="{5A7CE516-E768-E25D-0045-C21633F58665}"/>
              </a:ext>
            </a:extLst>
          </p:cNvPr>
          <p:cNvSpPr txBox="1"/>
          <p:nvPr/>
        </p:nvSpPr>
        <p:spPr>
          <a:xfrm>
            <a:off x="978199" y="4478167"/>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الاستقدام الإلكترونيّ</a:t>
            </a:r>
            <a:endParaRPr lang="en-US" dirty="0"/>
          </a:p>
        </p:txBody>
      </p:sp>
      <p:sp>
        <p:nvSpPr>
          <p:cNvPr id="2" name="TextBox 1">
            <a:extLst>
              <a:ext uri="{FF2B5EF4-FFF2-40B4-BE49-F238E27FC236}">
                <a16:creationId xmlns:a16="http://schemas.microsoft.com/office/drawing/2014/main" id="{1916D179-40B2-D3EF-598D-DE3A6A745C64}"/>
              </a:ext>
            </a:extLst>
          </p:cNvPr>
          <p:cNvSpPr txBox="1"/>
          <p:nvPr/>
        </p:nvSpPr>
        <p:spPr>
          <a:xfrm>
            <a:off x="978199" y="509265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إصدار شهادات السعودة</a:t>
            </a:r>
            <a:endParaRPr lang="en-US" b="1"/>
          </a:p>
        </p:txBody>
      </p:sp>
      <p:pic>
        <p:nvPicPr>
          <p:cNvPr id="7" name="Picture 6" descr="Flag ">
            <a:extLst>
              <a:ext uri="{FF2B5EF4-FFF2-40B4-BE49-F238E27FC236}">
                <a16:creationId xmlns:a16="http://schemas.microsoft.com/office/drawing/2014/main" id="{AAE148C2-DDA8-6834-5A27-C006DE15C5C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3486" y="907690"/>
            <a:ext cx="1219200" cy="1219200"/>
          </a:xfrm>
          <a:prstGeom prst="rect">
            <a:avLst/>
          </a:prstGeom>
          <a:noFill/>
          <a:ln>
            <a:noFill/>
          </a:ln>
        </p:spPr>
      </p:pic>
      <p:sp>
        <p:nvSpPr>
          <p:cNvPr id="11" name="TextBox 10">
            <a:extLst>
              <a:ext uri="{FF2B5EF4-FFF2-40B4-BE49-F238E27FC236}">
                <a16:creationId xmlns:a16="http://schemas.microsoft.com/office/drawing/2014/main" id="{1DFBBD74-44A5-A188-876D-858E1FA24A95}"/>
              </a:ext>
            </a:extLst>
          </p:cNvPr>
          <p:cNvSpPr txBox="1"/>
          <p:nvPr/>
        </p:nvSpPr>
        <p:spPr>
          <a:xfrm>
            <a:off x="978199" y="574061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الإبلاغ عن مخالفات العمل</a:t>
            </a:r>
            <a:endParaRPr lang="en-US" b="1"/>
          </a:p>
        </p:txBody>
      </p:sp>
    </p:spTree>
    <p:extLst>
      <p:ext uri="{BB962C8B-B14F-4D97-AF65-F5344CB8AC3E}">
        <p14:creationId xmlns:p14="http://schemas.microsoft.com/office/powerpoint/2010/main" val="30396256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1000"/>
                                        <p:tgtEl>
                                          <p:spTgt spid="35"/>
                                        </p:tgtEl>
                                      </p:cBhvr>
                                    </p:animEffect>
                                    <p:anim calcmode="lin" valueType="num">
                                      <p:cBhvr>
                                        <p:cTn id="11" dur="1000" fill="hold"/>
                                        <p:tgtEl>
                                          <p:spTgt spid="35"/>
                                        </p:tgtEl>
                                        <p:attrNameLst>
                                          <p:attrName>ppt_x</p:attrName>
                                        </p:attrNameLst>
                                      </p:cBhvr>
                                      <p:tavLst>
                                        <p:tav tm="0">
                                          <p:val>
                                            <p:strVal val="#ppt_x"/>
                                          </p:val>
                                        </p:tav>
                                        <p:tav tm="100000">
                                          <p:val>
                                            <p:strVal val="#ppt_x"/>
                                          </p:val>
                                        </p:tav>
                                      </p:tavLst>
                                    </p:anim>
                                    <p:anim calcmode="lin" valueType="num">
                                      <p:cBhvr>
                                        <p:cTn id="12" dur="1000" fill="hold"/>
                                        <p:tgtEl>
                                          <p:spTgt spid="3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anim calcmode="lin" valueType="num">
                                      <p:cBhvr>
                                        <p:cTn id="16" dur="1000" fill="hold"/>
                                        <p:tgtEl>
                                          <p:spTgt spid="36"/>
                                        </p:tgtEl>
                                        <p:attrNameLst>
                                          <p:attrName>ppt_x</p:attrName>
                                        </p:attrNameLst>
                                      </p:cBhvr>
                                      <p:tavLst>
                                        <p:tav tm="0">
                                          <p:val>
                                            <p:strVal val="#ppt_x"/>
                                          </p:val>
                                        </p:tav>
                                        <p:tav tm="100000">
                                          <p:val>
                                            <p:strVal val="#ppt_x"/>
                                          </p:val>
                                        </p:tav>
                                      </p:tavLst>
                                    </p:anim>
                                    <p:anim calcmode="lin" valueType="num">
                                      <p:cBhvr>
                                        <p:cTn id="1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1000"/>
                                        <p:tgtEl>
                                          <p:spTgt spid="38"/>
                                        </p:tgtEl>
                                      </p:cBhvr>
                                    </p:animEffect>
                                    <p:anim calcmode="lin" valueType="num">
                                      <p:cBhvr>
                                        <p:cTn id="30" dur="1000" fill="hold"/>
                                        <p:tgtEl>
                                          <p:spTgt spid="38"/>
                                        </p:tgtEl>
                                        <p:attrNameLst>
                                          <p:attrName>ppt_x</p:attrName>
                                        </p:attrNameLst>
                                      </p:cBhvr>
                                      <p:tavLst>
                                        <p:tav tm="0">
                                          <p:val>
                                            <p:strVal val="#ppt_x"/>
                                          </p:val>
                                        </p:tav>
                                        <p:tav tm="100000">
                                          <p:val>
                                            <p:strVal val="#ppt_x"/>
                                          </p:val>
                                        </p:tav>
                                      </p:tavLst>
                                    </p:anim>
                                    <p:anim calcmode="lin" valueType="num">
                                      <p:cBhvr>
                                        <p:cTn id="3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1000"/>
                                        <p:tgtEl>
                                          <p:spTgt spid="40"/>
                                        </p:tgtEl>
                                      </p:cBhvr>
                                    </p:animEffect>
                                    <p:anim calcmode="lin" valueType="num">
                                      <p:cBhvr>
                                        <p:cTn id="37" dur="1000" fill="hold"/>
                                        <p:tgtEl>
                                          <p:spTgt spid="40"/>
                                        </p:tgtEl>
                                        <p:attrNameLst>
                                          <p:attrName>ppt_x</p:attrName>
                                        </p:attrNameLst>
                                      </p:cBhvr>
                                      <p:tavLst>
                                        <p:tav tm="0">
                                          <p:val>
                                            <p:strVal val="#ppt_x"/>
                                          </p:val>
                                        </p:tav>
                                        <p:tav tm="100000">
                                          <p:val>
                                            <p:strVal val="#ppt_x"/>
                                          </p:val>
                                        </p:tav>
                                      </p:tavLst>
                                    </p:anim>
                                    <p:anim calcmode="lin" valueType="num">
                                      <p:cBhvr>
                                        <p:cTn id="38"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1000"/>
                                        <p:tgtEl>
                                          <p:spTgt spid="2"/>
                                        </p:tgtEl>
                                      </p:cBhvr>
                                    </p:animEffect>
                                    <p:anim calcmode="lin" valueType="num">
                                      <p:cBhvr>
                                        <p:cTn id="44" dur="1000" fill="hold"/>
                                        <p:tgtEl>
                                          <p:spTgt spid="2"/>
                                        </p:tgtEl>
                                        <p:attrNameLst>
                                          <p:attrName>ppt_x</p:attrName>
                                        </p:attrNameLst>
                                      </p:cBhvr>
                                      <p:tavLst>
                                        <p:tav tm="0">
                                          <p:val>
                                            <p:strVal val="#ppt_x"/>
                                          </p:val>
                                        </p:tav>
                                        <p:tav tm="100000">
                                          <p:val>
                                            <p:strVal val="#ppt_x"/>
                                          </p:val>
                                        </p:tav>
                                      </p:tavLst>
                                    </p:anim>
                                    <p:anim calcmode="lin" valueType="num">
                                      <p:cBhvr>
                                        <p:cTn id="4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anim calcmode="lin" valueType="num">
                                      <p:cBhvr>
                                        <p:cTn id="51" dur="1000" fill="hold"/>
                                        <p:tgtEl>
                                          <p:spTgt spid="11"/>
                                        </p:tgtEl>
                                        <p:attrNameLst>
                                          <p:attrName>ppt_x</p:attrName>
                                        </p:attrNameLst>
                                      </p:cBhvr>
                                      <p:tavLst>
                                        <p:tav tm="0">
                                          <p:val>
                                            <p:strVal val="#ppt_x"/>
                                          </p:val>
                                        </p:tav>
                                        <p:tav tm="100000">
                                          <p:val>
                                            <p:strVal val="#ppt_x"/>
                                          </p:val>
                                        </p:tav>
                                      </p:tavLst>
                                    </p:anim>
                                    <p:anim calcmode="lin" valueType="num">
                                      <p:cBhvr>
                                        <p:cTn id="5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40" grpId="0"/>
      <p:bldP spid="2" grpId="0"/>
      <p:bldP spid="11"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BB086-BD08-FAB2-71EF-D7B6B52F7D0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5544B84-1061-45FB-41C8-4C9ED9EF02D3}"/>
              </a:ext>
            </a:extLst>
          </p:cNvPr>
          <p:cNvSpPr txBox="1"/>
          <p:nvPr/>
        </p:nvSpPr>
        <p:spPr>
          <a:xfrm>
            <a:off x="857250" y="-18535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تخطيط وتقسيم بيئة العمل</a:t>
            </a:r>
            <a:r>
              <a:rPr lang="ar-SA" sz="3600" b="1" dirty="0">
                <a:solidFill>
                  <a:schemeClr val="bg1"/>
                </a:solidFill>
                <a:latin typeface="Adobe Arabic" panose="02040503050201020203" pitchFamily="18" charset="-78"/>
                <a:cs typeface="Adobe Arabic" panose="02040503050201020203" pitchFamily="18" charset="-78"/>
              </a:rPr>
              <a:t>(</a:t>
            </a:r>
            <a:r>
              <a:rPr lang="ar-EG" sz="3600" b="1" dirty="0">
                <a:solidFill>
                  <a:schemeClr val="bg1"/>
                </a:solidFill>
                <a:latin typeface="Adobe Arabic" panose="02040503050201020203" pitchFamily="18" charset="-78"/>
                <a:cs typeface="Adobe Arabic" panose="02040503050201020203" pitchFamily="18" charset="-78"/>
              </a:rPr>
              <a:t>مبادرات التحوّل الرقميّ في إطار رؤية 2030</a:t>
            </a:r>
            <a:r>
              <a:rPr lang="ar-SA"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09209DB-F631-1F0D-69A5-8F3EC01FC2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2" name="Group 31">
            <a:extLst>
              <a:ext uri="{FF2B5EF4-FFF2-40B4-BE49-F238E27FC236}">
                <a16:creationId xmlns:a16="http://schemas.microsoft.com/office/drawing/2014/main" id="{C506F642-3989-C440-A689-D51371DC4C16}"/>
              </a:ext>
            </a:extLst>
          </p:cNvPr>
          <p:cNvGrpSpPr/>
          <p:nvPr/>
        </p:nvGrpSpPr>
        <p:grpSpPr>
          <a:xfrm>
            <a:off x="8444168" y="1433654"/>
            <a:ext cx="2861554" cy="4832520"/>
            <a:chOff x="8227360" y="1303026"/>
            <a:chExt cx="2861554" cy="4832520"/>
          </a:xfrm>
        </p:grpSpPr>
        <p:sp>
          <p:nvSpPr>
            <p:cNvPr id="4" name="Rectangle: Top Corners Rounded 3">
              <a:extLst>
                <a:ext uri="{FF2B5EF4-FFF2-40B4-BE49-F238E27FC236}">
                  <a16:creationId xmlns:a16="http://schemas.microsoft.com/office/drawing/2014/main" id="{5C652274-4192-AED3-0FCB-B354169620B7}"/>
                </a:ext>
              </a:extLst>
            </p:cNvPr>
            <p:cNvSpPr/>
            <p:nvPr/>
          </p:nvSpPr>
          <p:spPr>
            <a:xfrm flipH="1">
              <a:off x="8227360" y="2155093"/>
              <a:ext cx="2861554" cy="3980453"/>
            </a:xfrm>
            <a:prstGeom prst="round2Same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 name="Oval 4">
              <a:extLst>
                <a:ext uri="{FF2B5EF4-FFF2-40B4-BE49-F238E27FC236}">
                  <a16:creationId xmlns:a16="http://schemas.microsoft.com/office/drawing/2014/main" id="{0ECC7EEE-5E02-761D-2C7C-C15C4ADD3C7A}"/>
                </a:ext>
              </a:extLst>
            </p:cNvPr>
            <p:cNvSpPr/>
            <p:nvPr/>
          </p:nvSpPr>
          <p:spPr>
            <a:xfrm flipH="1">
              <a:off x="8269821" y="1303026"/>
              <a:ext cx="2776632" cy="2776047"/>
            </a:xfrm>
            <a:prstGeom prst="ellipse">
              <a:avLst/>
            </a:prstGeom>
            <a:solidFill>
              <a:schemeClr val="bg1"/>
            </a:solidFill>
            <a:ln w="57150">
              <a:solidFill>
                <a:srgbClr val="168489"/>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 name="مربع نص 166">
              <a:extLst>
                <a:ext uri="{FF2B5EF4-FFF2-40B4-BE49-F238E27FC236}">
                  <a16:creationId xmlns:a16="http://schemas.microsoft.com/office/drawing/2014/main" id="{48BD2742-BE37-6C7D-A3D5-C17BBEE4F07E}"/>
                </a:ext>
              </a:extLst>
            </p:cNvPr>
            <p:cNvSpPr txBox="1"/>
            <p:nvPr/>
          </p:nvSpPr>
          <p:spPr>
            <a:xfrm flipH="1">
              <a:off x="8319283" y="4436644"/>
              <a:ext cx="2677710" cy="1624478"/>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البرامج والمبادرات الوطنية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مربع نص 166">
              <a:extLst>
                <a:ext uri="{FF2B5EF4-FFF2-40B4-BE49-F238E27FC236}">
                  <a16:creationId xmlns:a16="http://schemas.microsoft.com/office/drawing/2014/main" id="{05361EF3-5A53-2742-8FF8-6A848DE84FC8}"/>
                </a:ext>
              </a:extLst>
            </p:cNvPr>
            <p:cNvSpPr txBox="1"/>
            <p:nvPr/>
          </p:nvSpPr>
          <p:spPr>
            <a:xfrm flipH="1">
              <a:off x="8347337" y="1616566"/>
              <a:ext cx="2677710" cy="2064836"/>
            </a:xfrm>
            <a:prstGeom prst="rect">
              <a:avLst/>
            </a:prstGeom>
          </p:spPr>
          <p:txBody>
            <a:bodyPr wrap="square" rtlCol="1">
              <a:noAutofit/>
            </a:bodyPr>
            <a:lstStyle/>
            <a:p>
              <a:pPr algn="ctr" rtl="0">
                <a:lnSpc>
                  <a:spcPct val="115000"/>
                </a:lnSpc>
              </a:pPr>
              <a:r>
                <a:rPr lang="en-US" sz="11500" b="1" kern="1200" dirty="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115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5" name="TextBox 34">
            <a:extLst>
              <a:ext uri="{FF2B5EF4-FFF2-40B4-BE49-F238E27FC236}">
                <a16:creationId xmlns:a16="http://schemas.microsoft.com/office/drawing/2014/main" id="{C3159549-93CF-928E-1A55-6E613D59998B}"/>
              </a:ext>
            </a:extLst>
          </p:cNvPr>
          <p:cNvSpPr txBox="1"/>
          <p:nvPr/>
        </p:nvSpPr>
        <p:spPr>
          <a:xfrm>
            <a:off x="978199" y="12239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برنامج "جدارات</a:t>
            </a:r>
            <a:r>
              <a:rPr lang="en-US"/>
              <a:t>":</a:t>
            </a:r>
          </a:p>
        </p:txBody>
      </p:sp>
      <p:sp>
        <p:nvSpPr>
          <p:cNvPr id="36" name="TextBox 35">
            <a:extLst>
              <a:ext uri="{FF2B5EF4-FFF2-40B4-BE49-F238E27FC236}">
                <a16:creationId xmlns:a16="http://schemas.microsoft.com/office/drawing/2014/main" id="{F7A4BD67-C342-1238-4424-0E95A9946A67}"/>
              </a:ext>
            </a:extLst>
          </p:cNvPr>
          <p:cNvSpPr txBox="1"/>
          <p:nvPr/>
        </p:nvSpPr>
        <p:spPr>
          <a:xfrm>
            <a:off x="978199" y="2099675"/>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هو إطار وطنيّ للمؤهّلات والمهارات المهنية، يهدف إلى</a:t>
            </a:r>
            <a:r>
              <a:rPr lang="en-US"/>
              <a:t>:</a:t>
            </a:r>
          </a:p>
        </p:txBody>
      </p:sp>
      <p:sp>
        <p:nvSpPr>
          <p:cNvPr id="37" name="TextBox 36">
            <a:extLst>
              <a:ext uri="{FF2B5EF4-FFF2-40B4-BE49-F238E27FC236}">
                <a16:creationId xmlns:a16="http://schemas.microsoft.com/office/drawing/2014/main" id="{030B971A-3A32-9C71-7282-AE41D60654C3}"/>
              </a:ext>
            </a:extLst>
          </p:cNvPr>
          <p:cNvSpPr txBox="1"/>
          <p:nvPr/>
        </p:nvSpPr>
        <p:spPr>
          <a:xfrm>
            <a:off x="978199" y="297537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توحيد معايير الكفاءات المهنية عبر القطاعات المختلفة</a:t>
            </a:r>
            <a:endParaRPr lang="en-US" b="1" dirty="0"/>
          </a:p>
        </p:txBody>
      </p:sp>
      <p:sp>
        <p:nvSpPr>
          <p:cNvPr id="38" name="TextBox 37">
            <a:extLst>
              <a:ext uri="{FF2B5EF4-FFF2-40B4-BE49-F238E27FC236}">
                <a16:creationId xmlns:a16="http://schemas.microsoft.com/office/drawing/2014/main" id="{F0F3E782-1DB8-767D-3965-F4E94442FED2}"/>
              </a:ext>
            </a:extLst>
          </p:cNvPr>
          <p:cNvSpPr txBox="1"/>
          <p:nvPr/>
        </p:nvSpPr>
        <p:spPr>
          <a:xfrm>
            <a:off x="978199" y="388121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ربط المناهج التعليمية باحتياجات سوق العمل</a:t>
            </a:r>
            <a:endParaRPr lang="en-US" b="1" dirty="0"/>
          </a:p>
        </p:txBody>
      </p:sp>
      <p:sp>
        <p:nvSpPr>
          <p:cNvPr id="2" name="TextBox 1">
            <a:extLst>
              <a:ext uri="{FF2B5EF4-FFF2-40B4-BE49-F238E27FC236}">
                <a16:creationId xmlns:a16="http://schemas.microsoft.com/office/drawing/2014/main" id="{2DF1BDA9-85E1-A310-3542-2767E6DAD5DF}"/>
              </a:ext>
            </a:extLst>
          </p:cNvPr>
          <p:cNvSpPr txBox="1"/>
          <p:nvPr/>
        </p:nvSpPr>
        <p:spPr>
          <a:xfrm>
            <a:off x="978199" y="478705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تسهيل التنقّل الوظيفيّ بين القطاعات</a:t>
            </a:r>
            <a:endParaRPr lang="en-US" b="1" dirty="0"/>
          </a:p>
        </p:txBody>
      </p:sp>
      <p:pic>
        <p:nvPicPr>
          <p:cNvPr id="7" name="Picture 6" descr="Flag ">
            <a:extLst>
              <a:ext uri="{FF2B5EF4-FFF2-40B4-BE49-F238E27FC236}">
                <a16:creationId xmlns:a16="http://schemas.microsoft.com/office/drawing/2014/main" id="{23D89649-47B3-70B6-C833-E9491F8ED64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3486" y="907690"/>
            <a:ext cx="1219200" cy="1219200"/>
          </a:xfrm>
          <a:prstGeom prst="rect">
            <a:avLst/>
          </a:prstGeom>
          <a:noFill/>
          <a:ln>
            <a:noFill/>
          </a:ln>
        </p:spPr>
      </p:pic>
      <p:sp>
        <p:nvSpPr>
          <p:cNvPr id="11" name="TextBox 10">
            <a:extLst>
              <a:ext uri="{FF2B5EF4-FFF2-40B4-BE49-F238E27FC236}">
                <a16:creationId xmlns:a16="http://schemas.microsoft.com/office/drawing/2014/main" id="{ABDF96A6-F391-EBFC-8A4A-B024325BCBF8}"/>
              </a:ext>
            </a:extLst>
          </p:cNvPr>
          <p:cNvSpPr txBox="1"/>
          <p:nvPr/>
        </p:nvSpPr>
        <p:spPr>
          <a:xfrm>
            <a:off x="978199" y="569288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توفير مرجع موحّد لتقييم الموظفين</a:t>
            </a:r>
            <a:endParaRPr lang="en-US" b="1"/>
          </a:p>
        </p:txBody>
      </p:sp>
    </p:spTree>
    <p:extLst>
      <p:ext uri="{BB962C8B-B14F-4D97-AF65-F5344CB8AC3E}">
        <p14:creationId xmlns:p14="http://schemas.microsoft.com/office/powerpoint/2010/main" val="20804034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1000"/>
                                        <p:tgtEl>
                                          <p:spTgt spid="35"/>
                                        </p:tgtEl>
                                      </p:cBhvr>
                                    </p:animEffect>
                                    <p:anim calcmode="lin" valueType="num">
                                      <p:cBhvr>
                                        <p:cTn id="11" dur="1000" fill="hold"/>
                                        <p:tgtEl>
                                          <p:spTgt spid="35"/>
                                        </p:tgtEl>
                                        <p:attrNameLst>
                                          <p:attrName>ppt_x</p:attrName>
                                        </p:attrNameLst>
                                      </p:cBhvr>
                                      <p:tavLst>
                                        <p:tav tm="0">
                                          <p:val>
                                            <p:strVal val="#ppt_x"/>
                                          </p:val>
                                        </p:tav>
                                        <p:tav tm="100000">
                                          <p:val>
                                            <p:strVal val="#ppt_x"/>
                                          </p:val>
                                        </p:tav>
                                      </p:tavLst>
                                    </p:anim>
                                    <p:anim calcmode="lin" valueType="num">
                                      <p:cBhvr>
                                        <p:cTn id="12" dur="1000" fill="hold"/>
                                        <p:tgtEl>
                                          <p:spTgt spid="3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anim calcmode="lin" valueType="num">
                                      <p:cBhvr>
                                        <p:cTn id="16" dur="1000" fill="hold"/>
                                        <p:tgtEl>
                                          <p:spTgt spid="36"/>
                                        </p:tgtEl>
                                        <p:attrNameLst>
                                          <p:attrName>ppt_x</p:attrName>
                                        </p:attrNameLst>
                                      </p:cBhvr>
                                      <p:tavLst>
                                        <p:tav tm="0">
                                          <p:val>
                                            <p:strVal val="#ppt_x"/>
                                          </p:val>
                                        </p:tav>
                                        <p:tav tm="100000">
                                          <p:val>
                                            <p:strVal val="#ppt_x"/>
                                          </p:val>
                                        </p:tav>
                                      </p:tavLst>
                                    </p:anim>
                                    <p:anim calcmode="lin" valueType="num">
                                      <p:cBhvr>
                                        <p:cTn id="1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1000"/>
                                        <p:tgtEl>
                                          <p:spTgt spid="38"/>
                                        </p:tgtEl>
                                      </p:cBhvr>
                                    </p:animEffect>
                                    <p:anim calcmode="lin" valueType="num">
                                      <p:cBhvr>
                                        <p:cTn id="30" dur="1000" fill="hold"/>
                                        <p:tgtEl>
                                          <p:spTgt spid="38"/>
                                        </p:tgtEl>
                                        <p:attrNameLst>
                                          <p:attrName>ppt_x</p:attrName>
                                        </p:attrNameLst>
                                      </p:cBhvr>
                                      <p:tavLst>
                                        <p:tav tm="0">
                                          <p:val>
                                            <p:strVal val="#ppt_x"/>
                                          </p:val>
                                        </p:tav>
                                        <p:tav tm="100000">
                                          <p:val>
                                            <p:strVal val="#ppt_x"/>
                                          </p:val>
                                        </p:tav>
                                      </p:tavLst>
                                    </p:anim>
                                    <p:anim calcmode="lin" valueType="num">
                                      <p:cBhvr>
                                        <p:cTn id="3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2" grpId="0"/>
      <p:bldP spid="11"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A1063-7678-87AD-F341-CCF7FC90B33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D6DE721-9A4E-1D95-8177-1F24DCB2AB0B}"/>
              </a:ext>
            </a:extLst>
          </p:cNvPr>
          <p:cNvSpPr txBox="1"/>
          <p:nvPr/>
        </p:nvSpPr>
        <p:spPr>
          <a:xfrm>
            <a:off x="857250" y="-18535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تخطيط وتقسيم بيئة العمل</a:t>
            </a:r>
            <a:r>
              <a:rPr lang="ar-SA" sz="3600" b="1" dirty="0">
                <a:solidFill>
                  <a:schemeClr val="bg1"/>
                </a:solidFill>
                <a:latin typeface="Adobe Arabic" panose="02040503050201020203" pitchFamily="18" charset="-78"/>
                <a:cs typeface="Adobe Arabic" panose="02040503050201020203" pitchFamily="18" charset="-78"/>
              </a:rPr>
              <a:t>(</a:t>
            </a:r>
            <a:r>
              <a:rPr lang="ar-EG" sz="3600" b="1" dirty="0">
                <a:solidFill>
                  <a:schemeClr val="bg1"/>
                </a:solidFill>
                <a:latin typeface="Adobe Arabic" panose="02040503050201020203" pitchFamily="18" charset="-78"/>
                <a:cs typeface="Adobe Arabic" panose="02040503050201020203" pitchFamily="18" charset="-78"/>
              </a:rPr>
              <a:t>مبادرات التحوّل الرقميّ في إطار رؤية 2030</a:t>
            </a:r>
            <a:r>
              <a:rPr lang="ar-SA"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876B3FC-3F6C-5A5D-5A6D-F2ABDE12EE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3" name="Group 32">
            <a:extLst>
              <a:ext uri="{FF2B5EF4-FFF2-40B4-BE49-F238E27FC236}">
                <a16:creationId xmlns:a16="http://schemas.microsoft.com/office/drawing/2014/main" id="{7822709A-BDF1-87C0-EB8B-95CD79A1A79D}"/>
              </a:ext>
            </a:extLst>
          </p:cNvPr>
          <p:cNvGrpSpPr/>
          <p:nvPr/>
        </p:nvGrpSpPr>
        <p:grpSpPr>
          <a:xfrm>
            <a:off x="8444168" y="1433654"/>
            <a:ext cx="2861554" cy="4832520"/>
            <a:chOff x="4665222" y="1303026"/>
            <a:chExt cx="2861554" cy="4832520"/>
          </a:xfrm>
        </p:grpSpPr>
        <p:grpSp>
          <p:nvGrpSpPr>
            <p:cNvPr id="16" name="Group 15">
              <a:extLst>
                <a:ext uri="{FF2B5EF4-FFF2-40B4-BE49-F238E27FC236}">
                  <a16:creationId xmlns:a16="http://schemas.microsoft.com/office/drawing/2014/main" id="{8084A245-7574-E35B-3038-4B4CF6191489}"/>
                </a:ext>
              </a:extLst>
            </p:cNvPr>
            <p:cNvGrpSpPr/>
            <p:nvPr/>
          </p:nvGrpSpPr>
          <p:grpSpPr>
            <a:xfrm flipH="1">
              <a:off x="4665222" y="1303026"/>
              <a:ext cx="2861554" cy="4832520"/>
              <a:chOff x="1755775" y="0"/>
              <a:chExt cx="1617785" cy="2732650"/>
            </a:xfrm>
          </p:grpSpPr>
          <p:sp>
            <p:nvSpPr>
              <p:cNvPr id="29" name="Rectangle: Top Corners Rounded 28">
                <a:extLst>
                  <a:ext uri="{FF2B5EF4-FFF2-40B4-BE49-F238E27FC236}">
                    <a16:creationId xmlns:a16="http://schemas.microsoft.com/office/drawing/2014/main" id="{25BCA126-D69E-C6E8-2F78-AF4D90875B23}"/>
                  </a:ext>
                </a:extLst>
              </p:cNvPr>
              <p:cNvSpPr/>
              <p:nvPr/>
            </p:nvSpPr>
            <p:spPr>
              <a:xfrm>
                <a:off x="1755775" y="481819"/>
                <a:ext cx="1617785" cy="2250831"/>
              </a:xfrm>
              <a:prstGeom prst="round2Same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Oval 29">
                <a:extLst>
                  <a:ext uri="{FF2B5EF4-FFF2-40B4-BE49-F238E27FC236}">
                    <a16:creationId xmlns:a16="http://schemas.microsoft.com/office/drawing/2014/main" id="{6680C2D5-29C6-8529-D9B0-5CB62E834F45}"/>
                  </a:ext>
                </a:extLst>
              </p:cNvPr>
              <p:cNvSpPr/>
              <p:nvPr/>
            </p:nvSpPr>
            <p:spPr>
              <a:xfrm>
                <a:off x="1779780" y="0"/>
                <a:ext cx="1569774" cy="1569774"/>
              </a:xfrm>
              <a:prstGeom prst="ellipse">
                <a:avLst/>
              </a:prstGeom>
              <a:solidFill>
                <a:schemeClr val="bg1"/>
              </a:solidFill>
              <a:ln w="57150">
                <a:solidFill>
                  <a:srgbClr val="2E75B6"/>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مربع نص 166">
                <a:extLst>
                  <a:ext uri="{FF2B5EF4-FFF2-40B4-BE49-F238E27FC236}">
                    <a16:creationId xmlns:a16="http://schemas.microsoft.com/office/drawing/2014/main" id="{6BF4674F-ADBD-F569-4C48-8E5516F7C1BE}"/>
                  </a:ext>
                </a:extLst>
              </p:cNvPr>
              <p:cNvSpPr txBox="1"/>
              <p:nvPr/>
            </p:nvSpPr>
            <p:spPr>
              <a:xfrm>
                <a:off x="1973858" y="1802101"/>
                <a:ext cx="1181618" cy="788846"/>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الأطر التشريعية الداعمة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8" name="مربع نص 166">
              <a:extLst>
                <a:ext uri="{FF2B5EF4-FFF2-40B4-BE49-F238E27FC236}">
                  <a16:creationId xmlns:a16="http://schemas.microsoft.com/office/drawing/2014/main" id="{5EF2FC0D-9D8D-4AD9-6D7D-20894A1C2255}"/>
                </a:ext>
              </a:extLst>
            </p:cNvPr>
            <p:cNvSpPr txBox="1"/>
            <p:nvPr/>
          </p:nvSpPr>
          <p:spPr>
            <a:xfrm flipH="1">
              <a:off x="4760919" y="1616566"/>
              <a:ext cx="2677710" cy="2064836"/>
            </a:xfrm>
            <a:prstGeom prst="rect">
              <a:avLst/>
            </a:prstGeom>
          </p:spPr>
          <p:txBody>
            <a:bodyPr wrap="square" rtlCol="1">
              <a:noAutofit/>
            </a:bodyPr>
            <a:lstStyle/>
            <a:p>
              <a:pPr algn="ctr" rtl="0">
                <a:lnSpc>
                  <a:spcPct val="115000"/>
                </a:lnSpc>
              </a:pPr>
              <a:r>
                <a:rPr lang="en-US" sz="11500" b="1" kern="1200">
                  <a:solidFill>
                    <a:srgbClr val="2E75B6"/>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115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 name="TextBox 1">
            <a:extLst>
              <a:ext uri="{FF2B5EF4-FFF2-40B4-BE49-F238E27FC236}">
                <a16:creationId xmlns:a16="http://schemas.microsoft.com/office/drawing/2014/main" id="{0E654AD0-FBE6-312E-1F7F-EA5C895F0EBF}"/>
              </a:ext>
            </a:extLst>
          </p:cNvPr>
          <p:cNvSpPr txBox="1"/>
          <p:nvPr/>
        </p:nvSpPr>
        <p:spPr>
          <a:xfrm>
            <a:off x="978199" y="12239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نظام حماية البيانات الشخصية</a:t>
            </a:r>
            <a:r>
              <a:rPr lang="en-US" dirty="0"/>
              <a:t>: </a:t>
            </a:r>
          </a:p>
        </p:txBody>
      </p:sp>
      <p:sp>
        <p:nvSpPr>
          <p:cNvPr id="3" name="TextBox 2">
            <a:extLst>
              <a:ext uri="{FF2B5EF4-FFF2-40B4-BE49-F238E27FC236}">
                <a16:creationId xmlns:a16="http://schemas.microsoft.com/office/drawing/2014/main" id="{DC615D83-658F-5475-7E83-82EF5CC3308E}"/>
              </a:ext>
            </a:extLst>
          </p:cNvPr>
          <p:cNvSpPr txBox="1"/>
          <p:nvPr/>
        </p:nvSpPr>
        <p:spPr>
          <a:xfrm>
            <a:off x="978199" y="1927320"/>
            <a:ext cx="6364661" cy="1384995"/>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صدر في سبتمبر 2021، وهو يُنظّم جمع ومعالجة واستخدام البيانات الشخصية، بما في ذلك بيانات الموظفين. يفرض النظام التزامات صارمة على المنظّمات، مثل</a:t>
            </a:r>
            <a:r>
              <a:rPr lang="en-US" dirty="0"/>
              <a:t>:</a:t>
            </a:r>
          </a:p>
        </p:txBody>
      </p:sp>
      <p:sp>
        <p:nvSpPr>
          <p:cNvPr id="7" name="TextBox 6">
            <a:extLst>
              <a:ext uri="{FF2B5EF4-FFF2-40B4-BE49-F238E27FC236}">
                <a16:creationId xmlns:a16="http://schemas.microsoft.com/office/drawing/2014/main" id="{01B75CE1-6606-BD34-6D62-2B5568D208AE}"/>
              </a:ext>
            </a:extLst>
          </p:cNvPr>
          <p:cNvSpPr txBox="1"/>
          <p:nvPr/>
        </p:nvSpPr>
        <p:spPr>
          <a:xfrm>
            <a:off x="978199" y="34924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الحصول على موافقة صريحة قبل جمع البيانات</a:t>
            </a:r>
            <a:endParaRPr lang="en-US" b="1" dirty="0"/>
          </a:p>
        </p:txBody>
      </p:sp>
      <p:sp>
        <p:nvSpPr>
          <p:cNvPr id="11" name="TextBox 10">
            <a:extLst>
              <a:ext uri="{FF2B5EF4-FFF2-40B4-BE49-F238E27FC236}">
                <a16:creationId xmlns:a16="http://schemas.microsoft.com/office/drawing/2014/main" id="{D851B941-6AD5-0853-142B-925286FF220B}"/>
              </a:ext>
            </a:extLst>
          </p:cNvPr>
          <p:cNvSpPr txBox="1"/>
          <p:nvPr/>
        </p:nvSpPr>
        <p:spPr>
          <a:xfrm>
            <a:off x="978199" y="422592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حماية البيانات بمستويات أمان عالية</a:t>
            </a:r>
            <a:endParaRPr lang="en-US" b="1" dirty="0"/>
          </a:p>
        </p:txBody>
      </p:sp>
      <p:sp>
        <p:nvSpPr>
          <p:cNvPr id="12" name="TextBox 11">
            <a:extLst>
              <a:ext uri="{FF2B5EF4-FFF2-40B4-BE49-F238E27FC236}">
                <a16:creationId xmlns:a16="http://schemas.microsoft.com/office/drawing/2014/main" id="{46298831-BCD1-28DF-AD77-CED7596FC3D8}"/>
              </a:ext>
            </a:extLst>
          </p:cNvPr>
          <p:cNvSpPr txBox="1"/>
          <p:nvPr/>
        </p:nvSpPr>
        <p:spPr>
          <a:xfrm>
            <a:off x="978199" y="495940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الإبلاغ عن أيّ اختراق للبيانات خلال 72 ساعة</a:t>
            </a:r>
            <a:endParaRPr lang="en-US" b="1" dirty="0"/>
          </a:p>
        </p:txBody>
      </p:sp>
      <p:sp>
        <p:nvSpPr>
          <p:cNvPr id="13" name="TextBox 12">
            <a:extLst>
              <a:ext uri="{FF2B5EF4-FFF2-40B4-BE49-F238E27FC236}">
                <a16:creationId xmlns:a16="http://schemas.microsoft.com/office/drawing/2014/main" id="{B1A6CC5A-D93A-9962-1070-F9CA28083AF2}"/>
              </a:ext>
            </a:extLst>
          </p:cNvPr>
          <p:cNvSpPr txBox="1"/>
          <p:nvPr/>
        </p:nvSpPr>
        <p:spPr>
          <a:xfrm>
            <a:off x="978199" y="569288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منح الأفراد حقوقاً في الوصول إلى بياناتهم وتصحيحها أو حذفها</a:t>
            </a:r>
            <a:endParaRPr lang="en-US" b="1"/>
          </a:p>
        </p:txBody>
      </p:sp>
      <p:pic>
        <p:nvPicPr>
          <p:cNvPr id="14" name="Picture 13" descr="Compliant ">
            <a:extLst>
              <a:ext uri="{FF2B5EF4-FFF2-40B4-BE49-F238E27FC236}">
                <a16:creationId xmlns:a16="http://schemas.microsoft.com/office/drawing/2014/main" id="{DBDDF617-FDF1-DB96-FF15-80D1ABB0558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47650" y="824054"/>
            <a:ext cx="1219200" cy="1219200"/>
          </a:xfrm>
          <a:prstGeom prst="rect">
            <a:avLst/>
          </a:prstGeom>
          <a:noFill/>
          <a:ln>
            <a:noFill/>
          </a:ln>
        </p:spPr>
      </p:pic>
    </p:spTree>
    <p:extLst>
      <p:ext uri="{BB962C8B-B14F-4D97-AF65-F5344CB8AC3E}">
        <p14:creationId xmlns:p14="http://schemas.microsoft.com/office/powerpoint/2010/main" val="27781723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11" grpId="0"/>
      <p:bldP spid="12" grpId="0"/>
      <p:bldP spid="13"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02D25-EE9E-2E9D-96E4-83BC5DF6FE3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5E5F40B-4C87-4842-CC87-B6E46BFE5EC3}"/>
              </a:ext>
            </a:extLst>
          </p:cNvPr>
          <p:cNvSpPr txBox="1"/>
          <p:nvPr/>
        </p:nvSpPr>
        <p:spPr>
          <a:xfrm>
            <a:off x="857250" y="-18535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تخطيط وتقسيم بيئة العمل</a:t>
            </a:r>
            <a:r>
              <a:rPr lang="ar-SA" sz="3600" b="1" dirty="0">
                <a:solidFill>
                  <a:schemeClr val="bg1"/>
                </a:solidFill>
                <a:latin typeface="Adobe Arabic" panose="02040503050201020203" pitchFamily="18" charset="-78"/>
                <a:cs typeface="Adobe Arabic" panose="02040503050201020203" pitchFamily="18" charset="-78"/>
              </a:rPr>
              <a:t>(</a:t>
            </a:r>
            <a:r>
              <a:rPr lang="ar-EG" sz="3600" b="1" dirty="0">
                <a:solidFill>
                  <a:schemeClr val="bg1"/>
                </a:solidFill>
                <a:latin typeface="Adobe Arabic" panose="02040503050201020203" pitchFamily="18" charset="-78"/>
                <a:cs typeface="Adobe Arabic" panose="02040503050201020203" pitchFamily="18" charset="-78"/>
              </a:rPr>
              <a:t>مبادرات التحوّل الرقميّ في إطار رؤية 2030</a:t>
            </a:r>
            <a:r>
              <a:rPr lang="ar-SA"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BE0188E-523A-6A19-5EDF-2E11D6D4CA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3" name="Group 32">
            <a:extLst>
              <a:ext uri="{FF2B5EF4-FFF2-40B4-BE49-F238E27FC236}">
                <a16:creationId xmlns:a16="http://schemas.microsoft.com/office/drawing/2014/main" id="{4D1C909D-8BFA-D52B-6F23-385060D47C59}"/>
              </a:ext>
            </a:extLst>
          </p:cNvPr>
          <p:cNvGrpSpPr/>
          <p:nvPr/>
        </p:nvGrpSpPr>
        <p:grpSpPr>
          <a:xfrm>
            <a:off x="8444168" y="1433654"/>
            <a:ext cx="2861554" cy="4832520"/>
            <a:chOff x="4665222" y="1303026"/>
            <a:chExt cx="2861554" cy="4832520"/>
          </a:xfrm>
        </p:grpSpPr>
        <p:grpSp>
          <p:nvGrpSpPr>
            <p:cNvPr id="16" name="Group 15">
              <a:extLst>
                <a:ext uri="{FF2B5EF4-FFF2-40B4-BE49-F238E27FC236}">
                  <a16:creationId xmlns:a16="http://schemas.microsoft.com/office/drawing/2014/main" id="{32BE27FA-9A1F-21EA-4588-5595A0B4C432}"/>
                </a:ext>
              </a:extLst>
            </p:cNvPr>
            <p:cNvGrpSpPr/>
            <p:nvPr/>
          </p:nvGrpSpPr>
          <p:grpSpPr>
            <a:xfrm flipH="1">
              <a:off x="4665222" y="1303026"/>
              <a:ext cx="2861554" cy="4832520"/>
              <a:chOff x="1755775" y="0"/>
              <a:chExt cx="1617785" cy="2732650"/>
            </a:xfrm>
          </p:grpSpPr>
          <p:sp>
            <p:nvSpPr>
              <p:cNvPr id="29" name="Rectangle: Top Corners Rounded 28">
                <a:extLst>
                  <a:ext uri="{FF2B5EF4-FFF2-40B4-BE49-F238E27FC236}">
                    <a16:creationId xmlns:a16="http://schemas.microsoft.com/office/drawing/2014/main" id="{BBADEA82-8A91-B6B5-C09C-D4905D0F8D51}"/>
                  </a:ext>
                </a:extLst>
              </p:cNvPr>
              <p:cNvSpPr/>
              <p:nvPr/>
            </p:nvSpPr>
            <p:spPr>
              <a:xfrm>
                <a:off x="1755775" y="481819"/>
                <a:ext cx="1617785" cy="2250831"/>
              </a:xfrm>
              <a:prstGeom prst="round2Same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Oval 29">
                <a:extLst>
                  <a:ext uri="{FF2B5EF4-FFF2-40B4-BE49-F238E27FC236}">
                    <a16:creationId xmlns:a16="http://schemas.microsoft.com/office/drawing/2014/main" id="{E6833D4A-13F4-F04D-8555-78F68996023E}"/>
                  </a:ext>
                </a:extLst>
              </p:cNvPr>
              <p:cNvSpPr/>
              <p:nvPr/>
            </p:nvSpPr>
            <p:spPr>
              <a:xfrm>
                <a:off x="1779780" y="0"/>
                <a:ext cx="1569774" cy="1569774"/>
              </a:xfrm>
              <a:prstGeom prst="ellipse">
                <a:avLst/>
              </a:prstGeom>
              <a:solidFill>
                <a:schemeClr val="bg1"/>
              </a:solidFill>
              <a:ln w="57150">
                <a:solidFill>
                  <a:srgbClr val="2E75B6"/>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مربع نص 166">
                <a:extLst>
                  <a:ext uri="{FF2B5EF4-FFF2-40B4-BE49-F238E27FC236}">
                    <a16:creationId xmlns:a16="http://schemas.microsoft.com/office/drawing/2014/main" id="{C15A3B6F-2D3E-BCB1-277B-B7DCC81A8E84}"/>
                  </a:ext>
                </a:extLst>
              </p:cNvPr>
              <p:cNvSpPr txBox="1"/>
              <p:nvPr/>
            </p:nvSpPr>
            <p:spPr>
              <a:xfrm>
                <a:off x="1973858" y="1802101"/>
                <a:ext cx="1181618" cy="788846"/>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الأطر التشريعية الداعمة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8" name="مربع نص 166">
              <a:extLst>
                <a:ext uri="{FF2B5EF4-FFF2-40B4-BE49-F238E27FC236}">
                  <a16:creationId xmlns:a16="http://schemas.microsoft.com/office/drawing/2014/main" id="{59E82F1B-FB2B-4821-D1E1-1754F81051B2}"/>
                </a:ext>
              </a:extLst>
            </p:cNvPr>
            <p:cNvSpPr txBox="1"/>
            <p:nvPr/>
          </p:nvSpPr>
          <p:spPr>
            <a:xfrm flipH="1">
              <a:off x="4760919" y="1616566"/>
              <a:ext cx="2677710" cy="2064836"/>
            </a:xfrm>
            <a:prstGeom prst="rect">
              <a:avLst/>
            </a:prstGeom>
          </p:spPr>
          <p:txBody>
            <a:bodyPr wrap="square" rtlCol="1">
              <a:noAutofit/>
            </a:bodyPr>
            <a:lstStyle/>
            <a:p>
              <a:pPr algn="ctr" rtl="0">
                <a:lnSpc>
                  <a:spcPct val="115000"/>
                </a:lnSpc>
              </a:pPr>
              <a:r>
                <a:rPr lang="en-US" sz="11500" b="1" kern="1200">
                  <a:solidFill>
                    <a:srgbClr val="2E75B6"/>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115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 name="TextBox 1">
            <a:extLst>
              <a:ext uri="{FF2B5EF4-FFF2-40B4-BE49-F238E27FC236}">
                <a16:creationId xmlns:a16="http://schemas.microsoft.com/office/drawing/2014/main" id="{4DADD2F7-B4A9-CA6C-C760-D637C72F1A60}"/>
              </a:ext>
            </a:extLst>
          </p:cNvPr>
          <p:cNvSpPr txBox="1"/>
          <p:nvPr/>
        </p:nvSpPr>
        <p:spPr>
          <a:xfrm>
            <a:off x="978199" y="12239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نظام العمل المُحدّث</a:t>
            </a:r>
            <a:r>
              <a:rPr lang="en-US"/>
              <a:t>:</a:t>
            </a:r>
          </a:p>
        </p:txBody>
      </p:sp>
      <p:sp>
        <p:nvSpPr>
          <p:cNvPr id="3" name="TextBox 2">
            <a:extLst>
              <a:ext uri="{FF2B5EF4-FFF2-40B4-BE49-F238E27FC236}">
                <a16:creationId xmlns:a16="http://schemas.microsoft.com/office/drawing/2014/main" id="{59CDBBDD-BAEE-FB45-934E-968813464CDA}"/>
              </a:ext>
            </a:extLst>
          </p:cNvPr>
          <p:cNvSpPr txBox="1"/>
          <p:nvPr/>
        </p:nvSpPr>
        <p:spPr>
          <a:xfrm>
            <a:off x="978199" y="1927320"/>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شهد نظام العمل السعوديّ تحديثات متتالية لمواكبة التحوّل الرقميّ، منها</a:t>
            </a:r>
            <a:r>
              <a:rPr lang="en-US"/>
              <a:t>:</a:t>
            </a:r>
          </a:p>
        </p:txBody>
      </p:sp>
      <p:sp>
        <p:nvSpPr>
          <p:cNvPr id="7" name="TextBox 6">
            <a:extLst>
              <a:ext uri="{FF2B5EF4-FFF2-40B4-BE49-F238E27FC236}">
                <a16:creationId xmlns:a16="http://schemas.microsoft.com/office/drawing/2014/main" id="{80963BBE-7F9D-7939-4376-62CEF5FF688A}"/>
              </a:ext>
            </a:extLst>
          </p:cNvPr>
          <p:cNvSpPr txBox="1"/>
          <p:nvPr/>
        </p:nvSpPr>
        <p:spPr>
          <a:xfrm>
            <a:off x="978199" y="316927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الاعتراف بالعقود الإلكترونية كبديل قانونيّ للعقود الورقية</a:t>
            </a:r>
            <a:endParaRPr lang="en-US" b="1" dirty="0"/>
          </a:p>
        </p:txBody>
      </p:sp>
      <p:sp>
        <p:nvSpPr>
          <p:cNvPr id="11" name="TextBox 10">
            <a:extLst>
              <a:ext uri="{FF2B5EF4-FFF2-40B4-BE49-F238E27FC236}">
                <a16:creationId xmlns:a16="http://schemas.microsoft.com/office/drawing/2014/main" id="{1531DE89-A7A7-E05B-13F4-EC2341CD3DA2}"/>
              </a:ext>
            </a:extLst>
          </p:cNvPr>
          <p:cNvSpPr txBox="1"/>
          <p:nvPr/>
        </p:nvSpPr>
        <p:spPr>
          <a:xfrm>
            <a:off x="978199" y="401048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تنظيم العمل عن بُعد والعمل بالساعة والعمل المرن</a:t>
            </a:r>
            <a:endParaRPr lang="en-US" b="1" dirty="0"/>
          </a:p>
        </p:txBody>
      </p:sp>
      <p:sp>
        <p:nvSpPr>
          <p:cNvPr id="12" name="TextBox 11">
            <a:extLst>
              <a:ext uri="{FF2B5EF4-FFF2-40B4-BE49-F238E27FC236}">
                <a16:creationId xmlns:a16="http://schemas.microsoft.com/office/drawing/2014/main" id="{712A76E4-F5D5-8D67-245F-DF24A5BA314F}"/>
              </a:ext>
            </a:extLst>
          </p:cNvPr>
          <p:cNvSpPr txBox="1"/>
          <p:nvPr/>
        </p:nvSpPr>
        <p:spPr>
          <a:xfrm>
            <a:off x="978199" y="485168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تسهيل التنقّل الوظيفيّ للعمالة الوافدة</a:t>
            </a:r>
            <a:endParaRPr lang="en-US" b="1" dirty="0"/>
          </a:p>
        </p:txBody>
      </p:sp>
      <p:sp>
        <p:nvSpPr>
          <p:cNvPr id="13" name="TextBox 12">
            <a:extLst>
              <a:ext uri="{FF2B5EF4-FFF2-40B4-BE49-F238E27FC236}">
                <a16:creationId xmlns:a16="http://schemas.microsoft.com/office/drawing/2014/main" id="{88FC3201-7861-C193-B980-59C3246618FB}"/>
              </a:ext>
            </a:extLst>
          </p:cNvPr>
          <p:cNvSpPr txBox="1"/>
          <p:nvPr/>
        </p:nvSpPr>
        <p:spPr>
          <a:xfrm>
            <a:off x="978199" y="569288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تشديد عقوبات التستّر التجاريّ وتوظيف العمالة غير النظامية</a:t>
            </a:r>
            <a:endParaRPr lang="en-US" b="1" dirty="0"/>
          </a:p>
        </p:txBody>
      </p:sp>
      <p:pic>
        <p:nvPicPr>
          <p:cNvPr id="4" name="Picture 3" descr="Law book ">
            <a:extLst>
              <a:ext uri="{FF2B5EF4-FFF2-40B4-BE49-F238E27FC236}">
                <a16:creationId xmlns:a16="http://schemas.microsoft.com/office/drawing/2014/main" id="{568D96E5-3099-6408-F47C-7B0A85C04CC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47650" y="824054"/>
            <a:ext cx="1219200" cy="1219200"/>
          </a:xfrm>
          <a:prstGeom prst="rect">
            <a:avLst/>
          </a:prstGeom>
          <a:noFill/>
          <a:ln>
            <a:noFill/>
          </a:ln>
        </p:spPr>
      </p:pic>
    </p:spTree>
    <p:extLst>
      <p:ext uri="{BB962C8B-B14F-4D97-AF65-F5344CB8AC3E}">
        <p14:creationId xmlns:p14="http://schemas.microsoft.com/office/powerpoint/2010/main" val="42232238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11" grpId="0"/>
      <p:bldP spid="12" grpId="0"/>
      <p:bldP spid="13"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F89D7-58B6-917A-E811-612DCF1BEA3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A71E286-4FFE-48EA-48A7-23839CC2E583}"/>
              </a:ext>
            </a:extLst>
          </p:cNvPr>
          <p:cNvSpPr txBox="1"/>
          <p:nvPr/>
        </p:nvSpPr>
        <p:spPr>
          <a:xfrm>
            <a:off x="857250" y="-18535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تخطيط وتقسيم بيئة العمل</a:t>
            </a:r>
            <a:r>
              <a:rPr lang="ar-SA" sz="3600" b="1" dirty="0">
                <a:solidFill>
                  <a:schemeClr val="bg1"/>
                </a:solidFill>
                <a:latin typeface="Adobe Arabic" panose="02040503050201020203" pitchFamily="18" charset="-78"/>
                <a:cs typeface="Adobe Arabic" panose="02040503050201020203" pitchFamily="18" charset="-78"/>
              </a:rPr>
              <a:t>(</a:t>
            </a:r>
            <a:r>
              <a:rPr lang="ar-EG" sz="3600" b="1" dirty="0">
                <a:solidFill>
                  <a:schemeClr val="bg1"/>
                </a:solidFill>
                <a:latin typeface="Adobe Arabic" panose="02040503050201020203" pitchFamily="18" charset="-78"/>
                <a:cs typeface="Adobe Arabic" panose="02040503050201020203" pitchFamily="18" charset="-78"/>
              </a:rPr>
              <a:t>مبادرات التحوّل الرقميّ في إطار رؤية 2030</a:t>
            </a:r>
            <a:r>
              <a:rPr lang="ar-SA"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90AC42C-453A-E0AD-683C-EB4AF33873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4" name="Group 33">
            <a:extLst>
              <a:ext uri="{FF2B5EF4-FFF2-40B4-BE49-F238E27FC236}">
                <a16:creationId xmlns:a16="http://schemas.microsoft.com/office/drawing/2014/main" id="{C35928C7-BDBD-8A8F-52AC-40878BAD4EED}"/>
              </a:ext>
            </a:extLst>
          </p:cNvPr>
          <p:cNvGrpSpPr/>
          <p:nvPr/>
        </p:nvGrpSpPr>
        <p:grpSpPr>
          <a:xfrm>
            <a:off x="8444168" y="1433654"/>
            <a:ext cx="2861554" cy="4832520"/>
            <a:chOff x="1103086" y="1303026"/>
            <a:chExt cx="2861554" cy="4832520"/>
          </a:xfrm>
        </p:grpSpPr>
        <p:grpSp>
          <p:nvGrpSpPr>
            <p:cNvPr id="17" name="Group 16">
              <a:extLst>
                <a:ext uri="{FF2B5EF4-FFF2-40B4-BE49-F238E27FC236}">
                  <a16:creationId xmlns:a16="http://schemas.microsoft.com/office/drawing/2014/main" id="{4A9499A7-A868-7D6F-A28D-E0637629C9B7}"/>
                </a:ext>
              </a:extLst>
            </p:cNvPr>
            <p:cNvGrpSpPr/>
            <p:nvPr/>
          </p:nvGrpSpPr>
          <p:grpSpPr>
            <a:xfrm flipH="1">
              <a:off x="1103086" y="1303026"/>
              <a:ext cx="2861554" cy="4832520"/>
              <a:chOff x="3511549" y="0"/>
              <a:chExt cx="1617785" cy="2732650"/>
            </a:xfrm>
          </p:grpSpPr>
          <p:sp>
            <p:nvSpPr>
              <p:cNvPr id="20" name="Rectangle: Top Corners Rounded 19">
                <a:extLst>
                  <a:ext uri="{FF2B5EF4-FFF2-40B4-BE49-F238E27FC236}">
                    <a16:creationId xmlns:a16="http://schemas.microsoft.com/office/drawing/2014/main" id="{1D06C08E-AA13-6CE5-60CB-D0D01C1FC8D0}"/>
                  </a:ext>
                </a:extLst>
              </p:cNvPr>
              <p:cNvSpPr/>
              <p:nvPr/>
            </p:nvSpPr>
            <p:spPr>
              <a:xfrm>
                <a:off x="3511549" y="481819"/>
                <a:ext cx="1617785" cy="2250831"/>
              </a:xfrm>
              <a:prstGeom prst="round2Same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1" name="Oval 20">
                <a:extLst>
                  <a:ext uri="{FF2B5EF4-FFF2-40B4-BE49-F238E27FC236}">
                    <a16:creationId xmlns:a16="http://schemas.microsoft.com/office/drawing/2014/main" id="{544DB371-C2FA-E50B-638C-2363C781E90A}"/>
                  </a:ext>
                </a:extLst>
              </p:cNvPr>
              <p:cNvSpPr/>
              <p:nvPr/>
            </p:nvSpPr>
            <p:spPr>
              <a:xfrm>
                <a:off x="3535554" y="0"/>
                <a:ext cx="1569774" cy="1569774"/>
              </a:xfrm>
              <a:prstGeom prst="ellipse">
                <a:avLst/>
              </a:prstGeom>
              <a:solidFill>
                <a:schemeClr val="bg1"/>
              </a:solidFill>
              <a:ln w="57150">
                <a:solidFill>
                  <a:srgbClr val="FFD366"/>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مربع نص 166">
                <a:extLst>
                  <a:ext uri="{FF2B5EF4-FFF2-40B4-BE49-F238E27FC236}">
                    <a16:creationId xmlns:a16="http://schemas.microsoft.com/office/drawing/2014/main" id="{81D81867-3EF5-666D-6D74-F8A3BE618E0D}"/>
                  </a:ext>
                </a:extLst>
              </p:cNvPr>
              <p:cNvSpPr txBox="1"/>
              <p:nvPr/>
            </p:nvSpPr>
            <p:spPr>
              <a:xfrm>
                <a:off x="3563518" y="1955802"/>
                <a:ext cx="1513848" cy="427440"/>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المؤشّرات والإنجازات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مربع نص 166">
              <a:extLst>
                <a:ext uri="{FF2B5EF4-FFF2-40B4-BE49-F238E27FC236}">
                  <a16:creationId xmlns:a16="http://schemas.microsoft.com/office/drawing/2014/main" id="{2C122CA6-61E2-3EBC-2289-14B4ED0F6A3C}"/>
                </a:ext>
              </a:extLst>
            </p:cNvPr>
            <p:cNvSpPr txBox="1"/>
            <p:nvPr/>
          </p:nvSpPr>
          <p:spPr>
            <a:xfrm flipH="1">
              <a:off x="1174502" y="1616566"/>
              <a:ext cx="2677710" cy="2064836"/>
            </a:xfrm>
            <a:prstGeom prst="rect">
              <a:avLst/>
            </a:prstGeom>
          </p:spPr>
          <p:txBody>
            <a:bodyPr wrap="square" rtlCol="1">
              <a:noAutofit/>
            </a:bodyPr>
            <a:lstStyle/>
            <a:p>
              <a:pPr algn="ctr" rtl="0">
                <a:lnSpc>
                  <a:spcPct val="115000"/>
                </a:lnSpc>
              </a:pPr>
              <a:r>
                <a:rPr lang="en-US" sz="11500" b="1" kern="1200" dirty="0">
                  <a:solidFill>
                    <a:srgbClr val="FFD366"/>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115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 name="Picture 1" descr="Goal ">
            <a:extLst>
              <a:ext uri="{FF2B5EF4-FFF2-40B4-BE49-F238E27FC236}">
                <a16:creationId xmlns:a16="http://schemas.microsoft.com/office/drawing/2014/main" id="{2C42FC36-DFE1-CCF0-72A6-41740490DC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5714" y="824054"/>
            <a:ext cx="1219200" cy="1219200"/>
          </a:xfrm>
          <a:prstGeom prst="rect">
            <a:avLst/>
          </a:prstGeom>
          <a:noFill/>
          <a:ln>
            <a:noFill/>
          </a:ln>
        </p:spPr>
      </p:pic>
      <p:sp>
        <p:nvSpPr>
          <p:cNvPr id="3" name="TextBox 2">
            <a:extLst>
              <a:ext uri="{FF2B5EF4-FFF2-40B4-BE49-F238E27FC236}">
                <a16:creationId xmlns:a16="http://schemas.microsoft.com/office/drawing/2014/main" id="{685DD6C2-63FC-158E-761C-94984896FDA6}"/>
              </a:ext>
            </a:extLst>
          </p:cNvPr>
          <p:cNvSpPr txBox="1"/>
          <p:nvPr/>
        </p:nvSpPr>
        <p:spPr>
          <a:xfrm>
            <a:off x="2104571" y="1480227"/>
            <a:ext cx="5238289"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وفقاً لتقرير الهيئة السعودية للبيانات والذكاء الاصطناعيّ (سدايا) لعام 2024</a:t>
            </a:r>
            <a:r>
              <a:rPr lang="en-US"/>
              <a:t>:</a:t>
            </a:r>
          </a:p>
        </p:txBody>
      </p:sp>
      <p:sp>
        <p:nvSpPr>
          <p:cNvPr id="7" name="TextBox 6">
            <a:extLst>
              <a:ext uri="{FF2B5EF4-FFF2-40B4-BE49-F238E27FC236}">
                <a16:creationId xmlns:a16="http://schemas.microsoft.com/office/drawing/2014/main" id="{7FD03437-D25D-143B-A161-A7E8F7EC5DA3}"/>
              </a:ext>
            </a:extLst>
          </p:cNvPr>
          <p:cNvSpPr txBox="1"/>
          <p:nvPr/>
        </p:nvSpPr>
        <p:spPr>
          <a:xfrm>
            <a:off x="978199" y="260344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en-US"/>
              <a:t>89% </a:t>
            </a:r>
            <a:r>
              <a:rPr lang="ar-SA"/>
              <a:t>من الخدمات الحكومية المتعلّقة بالموارد البشرية أصبحت رقمية بالكامل</a:t>
            </a:r>
            <a:endParaRPr lang="en-US" b="1" dirty="0"/>
          </a:p>
        </p:txBody>
      </p:sp>
      <p:sp>
        <p:nvSpPr>
          <p:cNvPr id="11" name="TextBox 10">
            <a:extLst>
              <a:ext uri="{FF2B5EF4-FFF2-40B4-BE49-F238E27FC236}">
                <a16:creationId xmlns:a16="http://schemas.microsoft.com/office/drawing/2014/main" id="{13E93C5D-01BB-400F-C6F2-067FD4B7ECCB}"/>
              </a:ext>
            </a:extLst>
          </p:cNvPr>
          <p:cNvSpPr txBox="1"/>
          <p:nvPr/>
        </p:nvSpPr>
        <p:spPr>
          <a:xfrm>
            <a:off x="978199" y="37869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نسبة رضا المستفيدين من الخدمات الرقمية وصلت إلى 92</a:t>
            </a:r>
            <a:r>
              <a:rPr lang="en-US" b="1"/>
              <a:t>%.</a:t>
            </a:r>
          </a:p>
        </p:txBody>
      </p:sp>
      <p:sp>
        <p:nvSpPr>
          <p:cNvPr id="12" name="TextBox 11">
            <a:extLst>
              <a:ext uri="{FF2B5EF4-FFF2-40B4-BE49-F238E27FC236}">
                <a16:creationId xmlns:a16="http://schemas.microsoft.com/office/drawing/2014/main" id="{FCAD713F-BE1C-F24E-5245-F8C3CB71F2D4}"/>
              </a:ext>
            </a:extLst>
          </p:cNvPr>
          <p:cNvSpPr txBox="1"/>
          <p:nvPr/>
        </p:nvSpPr>
        <p:spPr>
          <a:xfrm>
            <a:off x="978199" y="450939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انخفض الوقت المتوسّط لإنجاز المعاملات من 7.5 أيّام إلى 18 دقيقة</a:t>
            </a:r>
            <a:endParaRPr lang="en-US" b="1" dirty="0"/>
          </a:p>
        </p:txBody>
      </p:sp>
      <p:sp>
        <p:nvSpPr>
          <p:cNvPr id="13" name="TextBox 12">
            <a:extLst>
              <a:ext uri="{FF2B5EF4-FFF2-40B4-BE49-F238E27FC236}">
                <a16:creationId xmlns:a16="http://schemas.microsoft.com/office/drawing/2014/main" id="{B06AEDCE-F695-BC78-C5E8-2A14B383979E}"/>
              </a:ext>
            </a:extLst>
          </p:cNvPr>
          <p:cNvSpPr txBox="1"/>
          <p:nvPr/>
        </p:nvSpPr>
        <p:spPr>
          <a:xfrm>
            <a:off x="978199" y="569288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تمّ توفير أكثر من 2.5 مليار ريال سنوياً من خلال الكفاءة التشغيلية</a:t>
            </a:r>
            <a:endParaRPr lang="en-US" b="1"/>
          </a:p>
        </p:txBody>
      </p:sp>
    </p:spTree>
    <p:extLst>
      <p:ext uri="{BB962C8B-B14F-4D97-AF65-F5344CB8AC3E}">
        <p14:creationId xmlns:p14="http://schemas.microsoft.com/office/powerpoint/2010/main" val="14992732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ECBA9-3C55-5937-8068-CF94CB08021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C6771B2-22AE-6B47-9896-139A6F63342E}"/>
              </a:ext>
            </a:extLst>
          </p:cNvPr>
          <p:cNvSpPr txBox="1"/>
          <p:nvPr/>
        </p:nvSpPr>
        <p:spPr>
          <a:xfrm>
            <a:off x="1930400" y="-196325"/>
            <a:ext cx="83312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التعريف بأنواع برامج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B178A49-EFE4-F88C-BCFC-DB730F488C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9FC7A08F-958F-C3AC-ADC0-A427759C871E}"/>
              </a:ext>
            </a:extLst>
          </p:cNvPr>
          <p:cNvSpPr txBox="1"/>
          <p:nvPr/>
        </p:nvSpPr>
        <p:spPr>
          <a:xfrm>
            <a:off x="5535526" y="1075371"/>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defRPr>
            </a:lvl1pPr>
          </a:lstStyle>
          <a:p>
            <a:r>
              <a:rPr lang="ar-EG"/>
              <a:t>تصنيف البرامج حسب النطاق الوظيفي</a:t>
            </a:r>
            <a:endParaRPr lang="en-US"/>
          </a:p>
        </p:txBody>
      </p:sp>
      <p:grpSp>
        <p:nvGrpSpPr>
          <p:cNvPr id="6" name="Group 5">
            <a:extLst>
              <a:ext uri="{FF2B5EF4-FFF2-40B4-BE49-F238E27FC236}">
                <a16:creationId xmlns:a16="http://schemas.microsoft.com/office/drawing/2014/main" id="{553750F4-8CEA-B083-B7BF-B41A687BAD99}"/>
              </a:ext>
            </a:extLst>
          </p:cNvPr>
          <p:cNvGrpSpPr/>
          <p:nvPr/>
        </p:nvGrpSpPr>
        <p:grpSpPr>
          <a:xfrm>
            <a:off x="4452558" y="2721428"/>
            <a:ext cx="3028960" cy="2930394"/>
            <a:chOff x="1707268" y="0"/>
            <a:chExt cx="1715741" cy="1659814"/>
          </a:xfrm>
        </p:grpSpPr>
        <p:sp>
          <p:nvSpPr>
            <p:cNvPr id="24" name="Shape">
              <a:extLst>
                <a:ext uri="{FF2B5EF4-FFF2-40B4-BE49-F238E27FC236}">
                  <a16:creationId xmlns:a16="http://schemas.microsoft.com/office/drawing/2014/main" id="{595DD552-117B-C544-E305-113DC08DDB33}"/>
                </a:ext>
              </a:extLst>
            </p:cNvPr>
            <p:cNvSpPr/>
            <p:nvPr/>
          </p:nvSpPr>
          <p:spPr>
            <a:xfrm>
              <a:off x="1809676"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2" y="4429"/>
                    <a:pt x="9698" y="5651"/>
                  </a:cubicBezTo>
                  <a:close/>
                </a:path>
              </a:pathLst>
            </a:custGeom>
            <a:solidFill>
              <a:schemeClr val="bg1">
                <a:lumMod val="50000"/>
              </a:schemeClr>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25" name="مربع نص 28">
              <a:extLst>
                <a:ext uri="{FF2B5EF4-FFF2-40B4-BE49-F238E27FC236}">
                  <a16:creationId xmlns:a16="http://schemas.microsoft.com/office/drawing/2014/main" id="{C1668488-9087-3BFA-3E99-20F9684DDE64}"/>
                </a:ext>
              </a:extLst>
            </p:cNvPr>
            <p:cNvSpPr txBox="1"/>
            <p:nvPr/>
          </p:nvSpPr>
          <p:spPr>
            <a:xfrm>
              <a:off x="1707268" y="1297210"/>
              <a:ext cx="1715741" cy="362604"/>
            </a:xfrm>
            <a:prstGeom prst="rect">
              <a:avLst/>
            </a:prstGeom>
            <a:noFill/>
          </p:spPr>
          <p:txBody>
            <a:bodyPr wrap="square" rtlCol="1">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البرامج المتكاملة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مربع نص 28">
              <a:extLst>
                <a:ext uri="{FF2B5EF4-FFF2-40B4-BE49-F238E27FC236}">
                  <a16:creationId xmlns:a16="http://schemas.microsoft.com/office/drawing/2014/main" id="{5D185EA8-4B64-F91B-46BB-9F1915E38361}"/>
                </a:ext>
              </a:extLst>
            </p:cNvPr>
            <p:cNvSpPr txBox="1"/>
            <p:nvPr/>
          </p:nvSpPr>
          <p:spPr>
            <a:xfrm>
              <a:off x="2267925" y="425802"/>
              <a:ext cx="602587" cy="662594"/>
            </a:xfrm>
            <a:prstGeom prst="rect">
              <a:avLst/>
            </a:prstGeom>
            <a:noFill/>
          </p:spPr>
          <p:txBody>
            <a:bodyPr wrap="square" rtlCol="1">
              <a:spAutoFit/>
            </a:bodyPr>
            <a:lstStyle/>
            <a:p>
              <a:pPr algn="ctr" rtl="0">
                <a:lnSpc>
                  <a:spcPct val="115000"/>
                </a:lnSpc>
              </a:pPr>
              <a:r>
                <a:rPr lang="en-GB" sz="6600" kern="1200">
                  <a:solidFill>
                    <a:srgbClr val="FFFFFF"/>
                  </a:solidFill>
                  <a:effectLst/>
                  <a:latin typeface="ADLaM Display" panose="02010000000000000000" pitchFamily="2" charset="0"/>
                  <a:ea typeface="Calibri" panose="020F0502020204030204" pitchFamily="34" charset="0"/>
                  <a:cs typeface="Sakkal Majalla" panose="02000000000000000000" pitchFamily="2" charset="-78"/>
                </a:rPr>
                <a:t>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id="{12962861-F475-05CE-CAA5-FECBD4D53512}"/>
              </a:ext>
            </a:extLst>
          </p:cNvPr>
          <p:cNvGrpSpPr/>
          <p:nvPr/>
        </p:nvGrpSpPr>
        <p:grpSpPr>
          <a:xfrm>
            <a:off x="8349052" y="2721428"/>
            <a:ext cx="2790521" cy="2895048"/>
            <a:chOff x="3531076" y="0"/>
            <a:chExt cx="1580678" cy="1639793"/>
          </a:xfrm>
        </p:grpSpPr>
        <p:sp>
          <p:nvSpPr>
            <p:cNvPr id="14" name="Shape">
              <a:extLst>
                <a:ext uri="{FF2B5EF4-FFF2-40B4-BE49-F238E27FC236}">
                  <a16:creationId xmlns:a16="http://schemas.microsoft.com/office/drawing/2014/main" id="{0353CA05-2A3D-C584-1A2E-C61BD3580C90}"/>
                </a:ext>
              </a:extLst>
            </p:cNvPr>
            <p:cNvSpPr/>
            <p:nvPr/>
          </p:nvSpPr>
          <p:spPr>
            <a:xfrm>
              <a:off x="3569586"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1" y="4429"/>
                    <a:pt x="9698" y="5651"/>
                  </a:cubicBezTo>
                  <a:close/>
                </a:path>
              </a:pathLst>
            </a:custGeom>
            <a:solidFill>
              <a:srgbClr val="168489"/>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15" name="مربع نص 28">
              <a:extLst>
                <a:ext uri="{FF2B5EF4-FFF2-40B4-BE49-F238E27FC236}">
                  <a16:creationId xmlns:a16="http://schemas.microsoft.com/office/drawing/2014/main" id="{7746FDAB-7FB4-E3A0-F732-EC21BA4DB31C}"/>
                </a:ext>
              </a:extLst>
            </p:cNvPr>
            <p:cNvSpPr txBox="1"/>
            <p:nvPr/>
          </p:nvSpPr>
          <p:spPr>
            <a:xfrm>
              <a:off x="3531076" y="1277189"/>
              <a:ext cx="1580678" cy="362604"/>
            </a:xfrm>
            <a:prstGeom prst="rect">
              <a:avLst/>
            </a:prstGeom>
            <a:noFill/>
          </p:spPr>
          <p:txBody>
            <a:bodyPr wrap="square" rtlCol="1">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البرامج المتخصّصة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مربع نص 28">
              <a:extLst>
                <a:ext uri="{FF2B5EF4-FFF2-40B4-BE49-F238E27FC236}">
                  <a16:creationId xmlns:a16="http://schemas.microsoft.com/office/drawing/2014/main" id="{DAB520A8-C06C-DDE1-4A8D-7BFE728DE0DE}"/>
                </a:ext>
              </a:extLst>
            </p:cNvPr>
            <p:cNvSpPr txBox="1"/>
            <p:nvPr/>
          </p:nvSpPr>
          <p:spPr>
            <a:xfrm>
              <a:off x="4031961" y="425802"/>
              <a:ext cx="601103" cy="662594"/>
            </a:xfrm>
            <a:prstGeom prst="rect">
              <a:avLst/>
            </a:prstGeom>
            <a:noFill/>
          </p:spPr>
          <p:txBody>
            <a:bodyPr wrap="square" rtlCol="1">
              <a:spAutoFit/>
            </a:bodyPr>
            <a:lstStyle/>
            <a:p>
              <a:pPr algn="ctr" rtl="0">
                <a:lnSpc>
                  <a:spcPct val="115000"/>
                </a:lnSpc>
              </a:pPr>
              <a:r>
                <a:rPr lang="en-GB" sz="6600" kern="1200" dirty="0">
                  <a:solidFill>
                    <a:srgbClr val="FFFFFF"/>
                  </a:solidFill>
                  <a:effectLst/>
                  <a:latin typeface="ADLaM Display" panose="02010000000000000000" pitchFamily="2" charset="0"/>
                  <a:ea typeface="Calibri" panose="020F0502020204030204" pitchFamily="34" charset="0"/>
                  <a:cs typeface="Sakkal Majalla" panose="02000000000000000000" pitchFamily="2" charset="-78"/>
                </a:rPr>
                <a:t>1</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B67AAEA9-7C6D-293A-E659-7C6339DBBEF9}"/>
              </a:ext>
            </a:extLst>
          </p:cNvPr>
          <p:cNvGrpSpPr/>
          <p:nvPr/>
        </p:nvGrpSpPr>
        <p:grpSpPr>
          <a:xfrm>
            <a:off x="1052429" y="2721428"/>
            <a:ext cx="2532595" cy="2896486"/>
            <a:chOff x="0" y="0"/>
            <a:chExt cx="1434576" cy="1640606"/>
          </a:xfrm>
        </p:grpSpPr>
        <p:sp>
          <p:nvSpPr>
            <p:cNvPr id="11" name="Shape">
              <a:extLst>
                <a:ext uri="{FF2B5EF4-FFF2-40B4-BE49-F238E27FC236}">
                  <a16:creationId xmlns:a16="http://schemas.microsoft.com/office/drawing/2014/main" id="{735B0785-69C4-7CCC-2B8A-03F1623B652D}"/>
                </a:ext>
              </a:extLst>
            </p:cNvPr>
            <p:cNvSpPr/>
            <p:nvPr/>
          </p:nvSpPr>
          <p:spPr>
            <a:xfrm>
              <a:off x="0"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1" y="4429"/>
                    <a:pt x="9698" y="5651"/>
                  </a:cubicBezTo>
                  <a:close/>
                </a:path>
              </a:pathLst>
            </a:custGeom>
            <a:solidFill>
              <a:srgbClr val="FFD366"/>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12" name="مربع نص 28">
              <a:extLst>
                <a:ext uri="{FF2B5EF4-FFF2-40B4-BE49-F238E27FC236}">
                  <a16:creationId xmlns:a16="http://schemas.microsoft.com/office/drawing/2014/main" id="{B2060718-2BED-2117-3708-B0779B510463}"/>
                </a:ext>
              </a:extLst>
            </p:cNvPr>
            <p:cNvSpPr txBox="1"/>
            <p:nvPr/>
          </p:nvSpPr>
          <p:spPr>
            <a:xfrm>
              <a:off x="81725" y="1278003"/>
              <a:ext cx="1352851" cy="362603"/>
            </a:xfrm>
            <a:prstGeom prst="rect">
              <a:avLst/>
            </a:prstGeom>
            <a:noFill/>
          </p:spPr>
          <p:txBody>
            <a:bodyPr wrap="square" rtlCol="1">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البرامج الشاملة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مربع نص 28">
              <a:extLst>
                <a:ext uri="{FF2B5EF4-FFF2-40B4-BE49-F238E27FC236}">
                  <a16:creationId xmlns:a16="http://schemas.microsoft.com/office/drawing/2014/main" id="{F3F92F8B-CB52-67B6-9D31-D97A14FFCF00}"/>
                </a:ext>
              </a:extLst>
            </p:cNvPr>
            <p:cNvSpPr txBox="1"/>
            <p:nvPr/>
          </p:nvSpPr>
          <p:spPr>
            <a:xfrm>
              <a:off x="455086" y="425766"/>
              <a:ext cx="602586" cy="662593"/>
            </a:xfrm>
            <a:prstGeom prst="rect">
              <a:avLst/>
            </a:prstGeom>
            <a:noFill/>
          </p:spPr>
          <p:txBody>
            <a:bodyPr wrap="square" rtlCol="1">
              <a:spAutoFit/>
            </a:bodyPr>
            <a:lstStyle/>
            <a:p>
              <a:pPr algn="ctr" rtl="0">
                <a:lnSpc>
                  <a:spcPct val="115000"/>
                </a:lnSpc>
              </a:pPr>
              <a:r>
                <a:rPr lang="en-GB" sz="6600" kern="1200">
                  <a:solidFill>
                    <a:srgbClr val="FFFFFF"/>
                  </a:solidFill>
                  <a:effectLst/>
                  <a:latin typeface="ADLaM Display" panose="02010000000000000000" pitchFamily="2" charset="0"/>
                  <a:ea typeface="Calibri" panose="020F0502020204030204" pitchFamily="34" charset="0"/>
                  <a:cs typeface="Sakkal Majalla" panose="02000000000000000000" pitchFamily="2" charset="-78"/>
                </a:rPr>
                <a:t>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4034658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4857E5-FFD2-0076-742A-5DAA93AC464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8294173-277D-EB6F-D09D-BA162128ABAD}"/>
              </a:ext>
            </a:extLst>
          </p:cNvPr>
          <p:cNvSpPr txBox="1"/>
          <p:nvPr/>
        </p:nvSpPr>
        <p:spPr>
          <a:xfrm>
            <a:off x="857250" y="-18535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برامج التوطين والتمكين الرقميّ للكوادر الوطنية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32DC4A5-DD39-7CEC-4802-E920283CB6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2" name="Group 21">
            <a:extLst>
              <a:ext uri="{FF2B5EF4-FFF2-40B4-BE49-F238E27FC236}">
                <a16:creationId xmlns:a16="http://schemas.microsoft.com/office/drawing/2014/main" id="{098EDF2E-00E7-0A8E-48CD-723F6BB8940B}"/>
              </a:ext>
            </a:extLst>
          </p:cNvPr>
          <p:cNvGrpSpPr/>
          <p:nvPr/>
        </p:nvGrpSpPr>
        <p:grpSpPr>
          <a:xfrm>
            <a:off x="4992026" y="2024744"/>
            <a:ext cx="2517831" cy="4032775"/>
            <a:chOff x="5162054" y="1719944"/>
            <a:chExt cx="2517831" cy="4032775"/>
          </a:xfrm>
        </p:grpSpPr>
        <p:sp>
          <p:nvSpPr>
            <p:cNvPr id="6" name="مربع نص 166">
              <a:extLst>
                <a:ext uri="{FF2B5EF4-FFF2-40B4-BE49-F238E27FC236}">
                  <a16:creationId xmlns:a16="http://schemas.microsoft.com/office/drawing/2014/main" id="{8D7FEB1E-9E6E-29FA-1343-D86F2224E984}"/>
                </a:ext>
              </a:extLst>
            </p:cNvPr>
            <p:cNvSpPr txBox="1"/>
            <p:nvPr/>
          </p:nvSpPr>
          <p:spPr>
            <a:xfrm flipH="1">
              <a:off x="5162054" y="4360533"/>
              <a:ext cx="2517579" cy="1392186"/>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برامج التدريب والتأهيل الرقميّ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Picture 13" descr="2 ">
              <a:extLst>
                <a:ext uri="{FF2B5EF4-FFF2-40B4-BE49-F238E27FC236}">
                  <a16:creationId xmlns:a16="http://schemas.microsoft.com/office/drawing/2014/main" id="{E9025705-5516-D26A-B2E6-8AB5CD2A7F28}"/>
                </a:ext>
              </a:extLst>
            </p:cNvPr>
            <p:cNvPicPr>
              <a:picLocks noChangeAspect="1" noChangeArrowheads="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5162211" y="1719944"/>
              <a:ext cx="2517674" cy="251715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Group 17">
            <a:extLst>
              <a:ext uri="{FF2B5EF4-FFF2-40B4-BE49-F238E27FC236}">
                <a16:creationId xmlns:a16="http://schemas.microsoft.com/office/drawing/2014/main" id="{6A029308-3BC6-9F01-7C5C-B6D50C295682}"/>
              </a:ext>
            </a:extLst>
          </p:cNvPr>
          <p:cNvGrpSpPr/>
          <p:nvPr/>
        </p:nvGrpSpPr>
        <p:grpSpPr>
          <a:xfrm>
            <a:off x="8667566" y="2024744"/>
            <a:ext cx="2565596" cy="4032775"/>
            <a:chOff x="8667566" y="1719944"/>
            <a:chExt cx="2565596" cy="4032775"/>
          </a:xfrm>
        </p:grpSpPr>
        <p:sp>
          <p:nvSpPr>
            <p:cNvPr id="5" name="مربع نص 166">
              <a:extLst>
                <a:ext uri="{FF2B5EF4-FFF2-40B4-BE49-F238E27FC236}">
                  <a16:creationId xmlns:a16="http://schemas.microsoft.com/office/drawing/2014/main" id="{7B026C69-8279-A12B-A1C7-342024E2F625}"/>
                </a:ext>
              </a:extLst>
            </p:cNvPr>
            <p:cNvSpPr txBox="1"/>
            <p:nvPr/>
          </p:nvSpPr>
          <p:spPr>
            <a:xfrm flipH="1">
              <a:off x="8840253" y="4360533"/>
              <a:ext cx="2392909" cy="1392186"/>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برنامج "نطاقات" المُطوّر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Picture 14" descr="One ">
              <a:extLst>
                <a:ext uri="{FF2B5EF4-FFF2-40B4-BE49-F238E27FC236}">
                  <a16:creationId xmlns:a16="http://schemas.microsoft.com/office/drawing/2014/main" id="{6056D675-6D8E-6A4A-7DEA-830975996C38}"/>
                </a:ext>
              </a:extLst>
            </p:cNvPr>
            <p:cNvPicPr>
              <a:picLocks noChangeAspect="1" noChangeArrowheads="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8667566" y="1719944"/>
              <a:ext cx="2517674" cy="251715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oup 22">
            <a:extLst>
              <a:ext uri="{FF2B5EF4-FFF2-40B4-BE49-F238E27FC236}">
                <a16:creationId xmlns:a16="http://schemas.microsoft.com/office/drawing/2014/main" id="{37AD1CA7-DFC5-BAA4-4662-1661DEEAF79F}"/>
              </a:ext>
            </a:extLst>
          </p:cNvPr>
          <p:cNvGrpSpPr/>
          <p:nvPr/>
        </p:nvGrpSpPr>
        <p:grpSpPr>
          <a:xfrm>
            <a:off x="958834" y="2024744"/>
            <a:ext cx="2702796" cy="4143828"/>
            <a:chOff x="958834" y="1719944"/>
            <a:chExt cx="2702796" cy="4143828"/>
          </a:xfrm>
        </p:grpSpPr>
        <p:sp>
          <p:nvSpPr>
            <p:cNvPr id="10" name="مربع نص 166">
              <a:extLst>
                <a:ext uri="{FF2B5EF4-FFF2-40B4-BE49-F238E27FC236}">
                  <a16:creationId xmlns:a16="http://schemas.microsoft.com/office/drawing/2014/main" id="{AF7F15C9-870D-A9E9-E44C-8F98FEE8B032}"/>
                </a:ext>
              </a:extLst>
            </p:cNvPr>
            <p:cNvSpPr txBox="1"/>
            <p:nvPr/>
          </p:nvSpPr>
          <p:spPr>
            <a:xfrm flipH="1">
              <a:off x="1094900" y="4471586"/>
              <a:ext cx="2566730" cy="1392186"/>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توطين الوظائف التقنية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Picture 15" descr="3 ">
              <a:extLst>
                <a:ext uri="{FF2B5EF4-FFF2-40B4-BE49-F238E27FC236}">
                  <a16:creationId xmlns:a16="http://schemas.microsoft.com/office/drawing/2014/main" id="{F1098DE2-BF81-FBA4-20ED-2190648C8F33}"/>
                </a:ext>
              </a:extLst>
            </p:cNvPr>
            <p:cNvPicPr>
              <a:picLocks noChangeAspect="1" noChangeArrowheads="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958834" y="1719944"/>
              <a:ext cx="2517674" cy="251715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1296385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4FD2E1-8FFA-B1AF-FFF8-2575A2B49AF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E280A8E-BA6F-7F8B-9BAE-595CE2AADFB7}"/>
              </a:ext>
            </a:extLst>
          </p:cNvPr>
          <p:cNvSpPr txBox="1"/>
          <p:nvPr/>
        </p:nvSpPr>
        <p:spPr>
          <a:xfrm>
            <a:off x="857250" y="-112789"/>
            <a:ext cx="1044847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دور الجهات التنظيمية في تطوير معايير أنظمة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3C14531-5F36-AD16-8471-FEF82A2E88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Database ">
            <a:extLst>
              <a:ext uri="{FF2B5EF4-FFF2-40B4-BE49-F238E27FC236}">
                <a16:creationId xmlns:a16="http://schemas.microsoft.com/office/drawing/2014/main" id="{0915B812-11C2-48F4-18A0-37055F4C382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88572" y="2442029"/>
            <a:ext cx="2656114" cy="2656114"/>
          </a:xfrm>
          <a:prstGeom prst="rect">
            <a:avLst/>
          </a:prstGeom>
          <a:noFill/>
          <a:ln>
            <a:noFill/>
          </a:ln>
        </p:spPr>
      </p:pic>
      <p:sp>
        <p:nvSpPr>
          <p:cNvPr id="3" name="TextBox 2">
            <a:extLst>
              <a:ext uri="{FF2B5EF4-FFF2-40B4-BE49-F238E27FC236}">
                <a16:creationId xmlns:a16="http://schemas.microsoft.com/office/drawing/2014/main" id="{7D0DAD54-AEE5-B730-1A28-3A67DB86F733}"/>
              </a:ext>
            </a:extLst>
          </p:cNvPr>
          <p:cNvSpPr txBox="1"/>
          <p:nvPr/>
        </p:nvSpPr>
        <p:spPr>
          <a:xfrm>
            <a:off x="5435453" y="9191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الهيئة السعودية للبيانات والذكاء الاصطناعيّ (سدايا)</a:t>
            </a:r>
            <a:r>
              <a:rPr lang="en-US"/>
              <a:t>:</a:t>
            </a:r>
            <a:endParaRPr lang="en-US" dirty="0"/>
          </a:p>
        </p:txBody>
      </p:sp>
      <p:sp>
        <p:nvSpPr>
          <p:cNvPr id="4" name="TextBox 3">
            <a:extLst>
              <a:ext uri="{FF2B5EF4-FFF2-40B4-BE49-F238E27FC236}">
                <a16:creationId xmlns:a16="http://schemas.microsoft.com/office/drawing/2014/main" id="{A4367BB7-F88F-81CD-CC0A-6D084490DB94}"/>
              </a:ext>
            </a:extLst>
          </p:cNvPr>
          <p:cNvSpPr txBox="1"/>
          <p:nvPr/>
        </p:nvSpPr>
        <p:spPr>
          <a:xfrm>
            <a:off x="5435453" y="1448426"/>
            <a:ext cx="6364661" cy="1384995"/>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تأسّست سدايا في 2019 لتكون الجهة المسؤولة عن تنظيم البيانات والذكاء الاصطناعيّ. من أدوارها في مجال نظم معلومات الموارد البشرية</a:t>
            </a:r>
            <a:r>
              <a:rPr lang="en-US"/>
              <a:t>:</a:t>
            </a:r>
          </a:p>
        </p:txBody>
      </p:sp>
      <p:sp>
        <p:nvSpPr>
          <p:cNvPr id="7" name="TextBox 6">
            <a:extLst>
              <a:ext uri="{FF2B5EF4-FFF2-40B4-BE49-F238E27FC236}">
                <a16:creationId xmlns:a16="http://schemas.microsoft.com/office/drawing/2014/main" id="{8CBA3F0D-A5A4-40C5-A550-ABE96FE6977A}"/>
              </a:ext>
            </a:extLst>
          </p:cNvPr>
          <p:cNvSpPr txBox="1"/>
          <p:nvPr/>
        </p:nvSpPr>
        <p:spPr>
          <a:xfrm>
            <a:off x="5435453" y="283945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a:t>وضع المعايير والأطر</a:t>
            </a:r>
            <a:r>
              <a:rPr lang="en-US"/>
              <a:t>:</a:t>
            </a:r>
            <a:r>
              <a:rPr lang="en-US" b="1"/>
              <a:t> </a:t>
            </a:r>
          </a:p>
        </p:txBody>
      </p:sp>
      <p:sp>
        <p:nvSpPr>
          <p:cNvPr id="11" name="TextBox 10">
            <a:extLst>
              <a:ext uri="{FF2B5EF4-FFF2-40B4-BE49-F238E27FC236}">
                <a16:creationId xmlns:a16="http://schemas.microsoft.com/office/drawing/2014/main" id="{3A6A0DEA-D63A-36EA-764F-FBB9990430DE}"/>
              </a:ext>
            </a:extLst>
          </p:cNvPr>
          <p:cNvSpPr txBox="1"/>
          <p:nvPr/>
        </p:nvSpPr>
        <p:spPr>
          <a:xfrm>
            <a:off x="5435453" y="339884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معايير جودة البيانات للقطاعَين العامّ والخاصّ</a:t>
            </a:r>
            <a:endParaRPr lang="en-US" b="1" dirty="0"/>
          </a:p>
        </p:txBody>
      </p:sp>
      <p:sp>
        <p:nvSpPr>
          <p:cNvPr id="12" name="TextBox 11">
            <a:extLst>
              <a:ext uri="{FF2B5EF4-FFF2-40B4-BE49-F238E27FC236}">
                <a16:creationId xmlns:a16="http://schemas.microsoft.com/office/drawing/2014/main" id="{9F4420E4-F3C8-31C9-6117-288B25E986E1}"/>
              </a:ext>
            </a:extLst>
          </p:cNvPr>
          <p:cNvSpPr txBox="1"/>
          <p:nvPr/>
        </p:nvSpPr>
        <p:spPr>
          <a:xfrm>
            <a:off x="5435453" y="395823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معايير أمن البيانات وحمايتها</a:t>
            </a:r>
            <a:endParaRPr lang="en-US" b="1" dirty="0"/>
          </a:p>
        </p:txBody>
      </p:sp>
      <p:sp>
        <p:nvSpPr>
          <p:cNvPr id="13" name="TextBox 12">
            <a:extLst>
              <a:ext uri="{FF2B5EF4-FFF2-40B4-BE49-F238E27FC236}">
                <a16:creationId xmlns:a16="http://schemas.microsoft.com/office/drawing/2014/main" id="{550A07C6-DAA7-434C-7EEA-6139A70953F6}"/>
              </a:ext>
            </a:extLst>
          </p:cNvPr>
          <p:cNvSpPr txBox="1"/>
          <p:nvPr/>
        </p:nvSpPr>
        <p:spPr>
          <a:xfrm>
            <a:off x="5435453" y="451762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أطر أخلاقية لاستخدام الذكاء الاصطناعيّ </a:t>
            </a:r>
            <a:endParaRPr lang="en-US" b="1"/>
          </a:p>
        </p:txBody>
      </p:sp>
      <p:sp>
        <p:nvSpPr>
          <p:cNvPr id="17" name="TextBox 16">
            <a:extLst>
              <a:ext uri="{FF2B5EF4-FFF2-40B4-BE49-F238E27FC236}">
                <a16:creationId xmlns:a16="http://schemas.microsoft.com/office/drawing/2014/main" id="{58829B9B-21D0-A6BA-9823-EC796960D8C9}"/>
              </a:ext>
            </a:extLst>
          </p:cNvPr>
          <p:cNvSpPr txBox="1"/>
          <p:nvPr/>
        </p:nvSpPr>
        <p:spPr>
          <a:xfrm>
            <a:off x="5435453" y="507700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a:t>تطوير البنية التحتية الوطنية للبيانات</a:t>
            </a:r>
            <a:r>
              <a:rPr lang="en-US"/>
              <a:t>:</a:t>
            </a:r>
          </a:p>
        </p:txBody>
      </p:sp>
      <p:sp>
        <p:nvSpPr>
          <p:cNvPr id="19" name="TextBox 18">
            <a:extLst>
              <a:ext uri="{FF2B5EF4-FFF2-40B4-BE49-F238E27FC236}">
                <a16:creationId xmlns:a16="http://schemas.microsoft.com/office/drawing/2014/main" id="{301B1FF4-C2A7-961A-3496-5FB2D71CE993}"/>
              </a:ext>
            </a:extLst>
          </p:cNvPr>
          <p:cNvSpPr txBox="1"/>
          <p:nvPr/>
        </p:nvSpPr>
        <p:spPr>
          <a:xfrm>
            <a:off x="5435453" y="560292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منصّة "حكومة البيانات" التي تُنظّم تبادل البيانات بين الجهات</a:t>
            </a:r>
            <a:endParaRPr lang="en-US" b="1"/>
          </a:p>
        </p:txBody>
      </p:sp>
      <p:sp>
        <p:nvSpPr>
          <p:cNvPr id="20" name="TextBox 19">
            <a:extLst>
              <a:ext uri="{FF2B5EF4-FFF2-40B4-BE49-F238E27FC236}">
                <a16:creationId xmlns:a16="http://schemas.microsoft.com/office/drawing/2014/main" id="{78DF43E3-F45A-CA05-9D06-AC85B204B1D9}"/>
              </a:ext>
            </a:extLst>
          </p:cNvPr>
          <p:cNvSpPr txBox="1"/>
          <p:nvPr/>
        </p:nvSpPr>
        <p:spPr>
          <a:xfrm>
            <a:off x="5435453" y="616231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المركز الوطنيّ للبيانات الذي يوفّر خدمات سحابية آمنة</a:t>
            </a:r>
            <a:endParaRPr lang="en-US" b="1"/>
          </a:p>
        </p:txBody>
      </p:sp>
    </p:spTree>
    <p:extLst>
      <p:ext uri="{BB962C8B-B14F-4D97-AF65-F5344CB8AC3E}">
        <p14:creationId xmlns:p14="http://schemas.microsoft.com/office/powerpoint/2010/main" val="16405900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11" grpId="0"/>
      <p:bldP spid="12" grpId="0"/>
      <p:bldP spid="13" grpId="0"/>
      <p:bldP spid="17" grpId="0"/>
      <p:bldP spid="19" grpId="0"/>
      <p:bldP spid="20"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839E5-29BA-7BF8-1839-2FDBA281244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BBC9A1C-C6D3-F6F6-AB97-30DB9EF158B1}"/>
              </a:ext>
            </a:extLst>
          </p:cNvPr>
          <p:cNvSpPr txBox="1"/>
          <p:nvPr/>
        </p:nvSpPr>
        <p:spPr>
          <a:xfrm>
            <a:off x="857250" y="-112789"/>
            <a:ext cx="1044847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دور الجهات التنظيمية في تطوير معايير أنظمة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B95DC8C-7607-B148-8D4A-FE0236848F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5" name="Picture 4" descr="Data collection ">
            <a:extLst>
              <a:ext uri="{FF2B5EF4-FFF2-40B4-BE49-F238E27FC236}">
                <a16:creationId xmlns:a16="http://schemas.microsoft.com/office/drawing/2014/main" id="{76BF7095-BAEB-8731-9EB7-BC3089C2F8D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74058" y="2555834"/>
            <a:ext cx="3323771" cy="3323771"/>
          </a:xfrm>
          <a:prstGeom prst="rect">
            <a:avLst/>
          </a:prstGeom>
          <a:noFill/>
          <a:ln>
            <a:noFill/>
          </a:ln>
        </p:spPr>
      </p:pic>
      <p:sp>
        <p:nvSpPr>
          <p:cNvPr id="6" name="TextBox 5">
            <a:extLst>
              <a:ext uri="{FF2B5EF4-FFF2-40B4-BE49-F238E27FC236}">
                <a16:creationId xmlns:a16="http://schemas.microsoft.com/office/drawing/2014/main" id="{86A42125-D300-A8F5-D148-60192734C4CA}"/>
              </a:ext>
            </a:extLst>
          </p:cNvPr>
          <p:cNvSpPr txBox="1"/>
          <p:nvPr/>
        </p:nvSpPr>
        <p:spPr>
          <a:xfrm>
            <a:off x="5435453" y="227915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a:t>دعم الابتكار</a:t>
            </a:r>
            <a:r>
              <a:rPr lang="en-US"/>
              <a:t>:</a:t>
            </a:r>
            <a:endParaRPr lang="en-US" b="1"/>
          </a:p>
        </p:txBody>
      </p:sp>
      <p:sp>
        <p:nvSpPr>
          <p:cNvPr id="10" name="TextBox 9">
            <a:extLst>
              <a:ext uri="{FF2B5EF4-FFF2-40B4-BE49-F238E27FC236}">
                <a16:creationId xmlns:a16="http://schemas.microsoft.com/office/drawing/2014/main" id="{FE42B348-60A5-EBC9-1292-AA750445BF5F}"/>
              </a:ext>
            </a:extLst>
          </p:cNvPr>
          <p:cNvSpPr txBox="1"/>
          <p:nvPr/>
        </p:nvSpPr>
        <p:spPr>
          <a:xfrm>
            <a:off x="5435453" y="343201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برامج دعم الشركات الناشئة في مجالات الذكاء الاصطناعيّ والبيانات</a:t>
            </a:r>
            <a:endParaRPr lang="en-US" b="1" dirty="0"/>
          </a:p>
        </p:txBody>
      </p:sp>
      <p:sp>
        <p:nvSpPr>
          <p:cNvPr id="15" name="TextBox 14">
            <a:extLst>
              <a:ext uri="{FF2B5EF4-FFF2-40B4-BE49-F238E27FC236}">
                <a16:creationId xmlns:a16="http://schemas.microsoft.com/office/drawing/2014/main" id="{130CC5EE-40A5-6314-4142-97F780E1E247}"/>
              </a:ext>
            </a:extLst>
          </p:cNvPr>
          <p:cNvSpPr txBox="1"/>
          <p:nvPr/>
        </p:nvSpPr>
        <p:spPr>
          <a:xfrm>
            <a:off x="5435453" y="504589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مسابقات ومبادرات لتطوير حلول مبتكرة</a:t>
            </a:r>
            <a:endParaRPr lang="en-US" b="1"/>
          </a:p>
        </p:txBody>
      </p:sp>
    </p:spTree>
    <p:extLst>
      <p:ext uri="{BB962C8B-B14F-4D97-AF65-F5344CB8AC3E}">
        <p14:creationId xmlns:p14="http://schemas.microsoft.com/office/powerpoint/2010/main" val="4032360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5"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305072-43B4-74CE-7A4E-5CC9EEE5052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92143F1-7682-AA9F-5780-87A375BFA19A}"/>
              </a:ext>
            </a:extLst>
          </p:cNvPr>
          <p:cNvSpPr txBox="1"/>
          <p:nvPr/>
        </p:nvSpPr>
        <p:spPr>
          <a:xfrm>
            <a:off x="857250" y="-112789"/>
            <a:ext cx="1044847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دور الجهات التنظيمية في تطوير معايير أنظمة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ADA2C1C-D101-BA07-DA16-612CA55EB9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Hr manager ">
            <a:extLst>
              <a:ext uri="{FF2B5EF4-FFF2-40B4-BE49-F238E27FC236}">
                <a16:creationId xmlns:a16="http://schemas.microsoft.com/office/drawing/2014/main" id="{4A25415D-1A6D-740E-F306-5BD0F76B5CA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6970" y="2283056"/>
            <a:ext cx="3338286" cy="3338286"/>
          </a:xfrm>
          <a:prstGeom prst="rect">
            <a:avLst/>
          </a:prstGeom>
          <a:noFill/>
          <a:ln>
            <a:noFill/>
          </a:ln>
        </p:spPr>
      </p:pic>
      <p:sp>
        <p:nvSpPr>
          <p:cNvPr id="3" name="TextBox 2">
            <a:extLst>
              <a:ext uri="{FF2B5EF4-FFF2-40B4-BE49-F238E27FC236}">
                <a16:creationId xmlns:a16="http://schemas.microsoft.com/office/drawing/2014/main" id="{C2A90FF2-C0C5-6831-A7C7-51CA96578E14}"/>
              </a:ext>
            </a:extLst>
          </p:cNvPr>
          <p:cNvSpPr txBox="1"/>
          <p:nvPr/>
        </p:nvSpPr>
        <p:spPr>
          <a:xfrm>
            <a:off x="5435453" y="9191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وزارة الموارد البشرية والتنمية الاجتماعية</a:t>
            </a:r>
            <a:r>
              <a:rPr lang="en-US"/>
              <a:t>:</a:t>
            </a:r>
            <a:endParaRPr lang="en-US" dirty="0"/>
          </a:p>
        </p:txBody>
      </p:sp>
      <p:sp>
        <p:nvSpPr>
          <p:cNvPr id="4" name="TextBox 3">
            <a:extLst>
              <a:ext uri="{FF2B5EF4-FFF2-40B4-BE49-F238E27FC236}">
                <a16:creationId xmlns:a16="http://schemas.microsoft.com/office/drawing/2014/main" id="{5D42B141-A700-393D-05BD-689A2E103326}"/>
              </a:ext>
            </a:extLst>
          </p:cNvPr>
          <p:cNvSpPr txBox="1"/>
          <p:nvPr/>
        </p:nvSpPr>
        <p:spPr>
          <a:xfrm>
            <a:off x="5435453" y="1583857"/>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تلعب الوزارة دوراً محورياً في تطوير وتنظيم نظم معلومات الموارد البشرية</a:t>
            </a:r>
            <a:r>
              <a:rPr lang="en-US"/>
              <a:t>:</a:t>
            </a:r>
          </a:p>
        </p:txBody>
      </p:sp>
      <p:sp>
        <p:nvSpPr>
          <p:cNvPr id="7" name="TextBox 6">
            <a:extLst>
              <a:ext uri="{FF2B5EF4-FFF2-40B4-BE49-F238E27FC236}">
                <a16:creationId xmlns:a16="http://schemas.microsoft.com/office/drawing/2014/main" id="{A1C06734-DCA6-3B60-38B4-789BA6D0BA7F}"/>
              </a:ext>
            </a:extLst>
          </p:cNvPr>
          <p:cNvSpPr txBox="1"/>
          <p:nvPr/>
        </p:nvSpPr>
        <p:spPr>
          <a:xfrm>
            <a:off x="5435453" y="267942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a:t>منصّة "مُقيم</a:t>
            </a:r>
            <a:r>
              <a:rPr lang="en-US"/>
              <a:t>":</a:t>
            </a:r>
            <a:endParaRPr lang="en-US" b="1"/>
          </a:p>
        </p:txBody>
      </p:sp>
      <p:sp>
        <p:nvSpPr>
          <p:cNvPr id="11" name="TextBox 10">
            <a:extLst>
              <a:ext uri="{FF2B5EF4-FFF2-40B4-BE49-F238E27FC236}">
                <a16:creationId xmlns:a16="http://schemas.microsoft.com/office/drawing/2014/main" id="{387CD2DC-8232-EF29-E1D1-3FD703002F34}"/>
              </a:ext>
            </a:extLst>
          </p:cNvPr>
          <p:cNvSpPr txBox="1"/>
          <p:nvPr/>
        </p:nvSpPr>
        <p:spPr>
          <a:xfrm>
            <a:off x="5435453" y="3374247"/>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a:t>نظام موحّد لتقييم أداء المنشآت بناءً على التزامها بأنظمة العمل ومعايير بيئة العمل. يؤثّر التقييم على</a:t>
            </a:r>
            <a:r>
              <a:rPr lang="en-US"/>
              <a:t>: </a:t>
            </a:r>
          </a:p>
        </p:txBody>
      </p:sp>
      <p:sp>
        <p:nvSpPr>
          <p:cNvPr id="12" name="TextBox 11">
            <a:extLst>
              <a:ext uri="{FF2B5EF4-FFF2-40B4-BE49-F238E27FC236}">
                <a16:creationId xmlns:a16="http://schemas.microsoft.com/office/drawing/2014/main" id="{E023CA2B-2505-D299-7B62-33263D4493B6}"/>
              </a:ext>
            </a:extLst>
          </p:cNvPr>
          <p:cNvSpPr txBox="1"/>
          <p:nvPr/>
        </p:nvSpPr>
        <p:spPr>
          <a:xfrm>
            <a:off x="5435453" y="449662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إمكانية الحصول على خدمات حكومية</a:t>
            </a:r>
            <a:endParaRPr lang="en-US" b="1" dirty="0"/>
          </a:p>
        </p:txBody>
      </p:sp>
      <p:sp>
        <p:nvSpPr>
          <p:cNvPr id="13" name="TextBox 12">
            <a:extLst>
              <a:ext uri="{FF2B5EF4-FFF2-40B4-BE49-F238E27FC236}">
                <a16:creationId xmlns:a16="http://schemas.microsoft.com/office/drawing/2014/main" id="{BF13A877-5AED-7D75-93EC-6EF944321892}"/>
              </a:ext>
            </a:extLst>
          </p:cNvPr>
          <p:cNvSpPr txBox="1"/>
          <p:nvPr/>
        </p:nvSpPr>
        <p:spPr>
          <a:xfrm>
            <a:off x="5435453" y="519144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تكاليف الخدمات (رسوم التأشيرات، رخص العمل)</a:t>
            </a:r>
            <a:r>
              <a:rPr lang="en-US" b="1"/>
              <a:t>.</a:t>
            </a:r>
          </a:p>
        </p:txBody>
      </p:sp>
      <p:sp>
        <p:nvSpPr>
          <p:cNvPr id="14" name="TextBox 13">
            <a:extLst>
              <a:ext uri="{FF2B5EF4-FFF2-40B4-BE49-F238E27FC236}">
                <a16:creationId xmlns:a16="http://schemas.microsoft.com/office/drawing/2014/main" id="{FEB1354E-067B-F818-6B32-2D89498D216F}"/>
              </a:ext>
            </a:extLst>
          </p:cNvPr>
          <p:cNvSpPr txBox="1"/>
          <p:nvPr/>
        </p:nvSpPr>
        <p:spPr>
          <a:xfrm>
            <a:off x="5435453" y="588626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سمعة المنشأة في السوق</a:t>
            </a:r>
            <a:endParaRPr lang="en-US"/>
          </a:p>
        </p:txBody>
      </p:sp>
    </p:spTree>
    <p:extLst>
      <p:ext uri="{BB962C8B-B14F-4D97-AF65-F5344CB8AC3E}">
        <p14:creationId xmlns:p14="http://schemas.microsoft.com/office/powerpoint/2010/main" val="1217865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1000"/>
                                        <p:tgtEl>
                                          <p:spTgt spid="14"/>
                                        </p:tgtEl>
                                      </p:cBhvr>
                                    </p:animEffect>
                                    <p:anim calcmode="lin" valueType="num">
                                      <p:cBhvr>
                                        <p:cTn id="51" dur="1000" fill="hold"/>
                                        <p:tgtEl>
                                          <p:spTgt spid="14"/>
                                        </p:tgtEl>
                                        <p:attrNameLst>
                                          <p:attrName>ppt_x</p:attrName>
                                        </p:attrNameLst>
                                      </p:cBhvr>
                                      <p:tavLst>
                                        <p:tav tm="0">
                                          <p:val>
                                            <p:strVal val="#ppt_x"/>
                                          </p:val>
                                        </p:tav>
                                        <p:tav tm="100000">
                                          <p:val>
                                            <p:strVal val="#ppt_x"/>
                                          </p:val>
                                        </p:tav>
                                      </p:tavLst>
                                    </p:anim>
                                    <p:anim calcmode="lin" valueType="num">
                                      <p:cBhvr>
                                        <p:cTn id="5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11" grpId="0"/>
      <p:bldP spid="12" grpId="0"/>
      <p:bldP spid="13" grpId="0"/>
      <p:bldP spid="14"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797C52-C302-805B-1001-A9D95847033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2EB8058-AE0B-4BDD-5C31-E72C7F596111}"/>
              </a:ext>
            </a:extLst>
          </p:cNvPr>
          <p:cNvSpPr txBox="1"/>
          <p:nvPr/>
        </p:nvSpPr>
        <p:spPr>
          <a:xfrm>
            <a:off x="857250" y="-112789"/>
            <a:ext cx="1044847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دور الجهات التنظيمية في تطوير معايير أنظمة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539AF6C-4F41-ADEC-0AAB-7CB0BE3AEB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11" name="TextBox 10">
            <a:extLst>
              <a:ext uri="{FF2B5EF4-FFF2-40B4-BE49-F238E27FC236}">
                <a16:creationId xmlns:a16="http://schemas.microsoft.com/office/drawing/2014/main" id="{3FC0C2B1-41AA-450C-922E-9A3B73E234CE}"/>
              </a:ext>
            </a:extLst>
          </p:cNvPr>
          <p:cNvSpPr txBox="1"/>
          <p:nvPr/>
        </p:nvSpPr>
        <p:spPr>
          <a:xfrm>
            <a:off x="5435453" y="1472875"/>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يعتمد التقييم على بيانات من مصادر متعدّدة</a:t>
            </a:r>
            <a:r>
              <a:rPr lang="en-US" dirty="0"/>
              <a:t>:</a:t>
            </a:r>
          </a:p>
        </p:txBody>
      </p:sp>
      <p:sp>
        <p:nvSpPr>
          <p:cNvPr id="12" name="TextBox 11">
            <a:extLst>
              <a:ext uri="{FF2B5EF4-FFF2-40B4-BE49-F238E27FC236}">
                <a16:creationId xmlns:a16="http://schemas.microsoft.com/office/drawing/2014/main" id="{A7AC1BF3-A8BE-94C2-28C2-07F9AB3B383D}"/>
              </a:ext>
            </a:extLst>
          </p:cNvPr>
          <p:cNvSpPr txBox="1"/>
          <p:nvPr/>
        </p:nvSpPr>
        <p:spPr>
          <a:xfrm>
            <a:off x="5435453" y="241667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نظام "قوى" (بيانات التوظيف، السعودة)</a:t>
            </a:r>
            <a:r>
              <a:rPr lang="en-US" b="1"/>
              <a:t>.</a:t>
            </a:r>
          </a:p>
        </p:txBody>
      </p:sp>
      <p:sp>
        <p:nvSpPr>
          <p:cNvPr id="13" name="TextBox 12">
            <a:extLst>
              <a:ext uri="{FF2B5EF4-FFF2-40B4-BE49-F238E27FC236}">
                <a16:creationId xmlns:a16="http://schemas.microsoft.com/office/drawing/2014/main" id="{DA62247F-F1E8-EAF2-69E9-EE3E4D43AD1A}"/>
              </a:ext>
            </a:extLst>
          </p:cNvPr>
          <p:cNvSpPr txBox="1"/>
          <p:nvPr/>
        </p:nvSpPr>
        <p:spPr>
          <a:xfrm>
            <a:off x="5435453" y="339393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نظام "أجير" (التزام صرف الرواتب في الوقت المحدّد)</a:t>
            </a:r>
            <a:r>
              <a:rPr lang="en-US" b="1"/>
              <a:t>.</a:t>
            </a:r>
          </a:p>
        </p:txBody>
      </p:sp>
      <p:sp>
        <p:nvSpPr>
          <p:cNvPr id="14" name="TextBox 13">
            <a:extLst>
              <a:ext uri="{FF2B5EF4-FFF2-40B4-BE49-F238E27FC236}">
                <a16:creationId xmlns:a16="http://schemas.microsoft.com/office/drawing/2014/main" id="{BD46DF2C-BDD9-E504-288C-9264DEF18BD2}"/>
              </a:ext>
            </a:extLst>
          </p:cNvPr>
          <p:cNvSpPr txBox="1"/>
          <p:nvPr/>
        </p:nvSpPr>
        <p:spPr>
          <a:xfrm>
            <a:off x="5435453" y="4371205"/>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التفتيش الميدانيّ والشكاوى</a:t>
            </a:r>
            <a:endParaRPr lang="en-US"/>
          </a:p>
        </p:txBody>
      </p:sp>
      <p:pic>
        <p:nvPicPr>
          <p:cNvPr id="5" name="Picture 4" descr="Management ">
            <a:extLst>
              <a:ext uri="{FF2B5EF4-FFF2-40B4-BE49-F238E27FC236}">
                <a16:creationId xmlns:a16="http://schemas.microsoft.com/office/drawing/2014/main" id="{D9EC410F-1A61-DB9D-FF2D-874E9CCBBE4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654629" y="2540145"/>
            <a:ext cx="3294743" cy="3294743"/>
          </a:xfrm>
          <a:prstGeom prst="rect">
            <a:avLst/>
          </a:prstGeom>
          <a:noFill/>
          <a:ln>
            <a:noFill/>
          </a:ln>
        </p:spPr>
      </p:pic>
      <p:sp>
        <p:nvSpPr>
          <p:cNvPr id="6" name="TextBox 5">
            <a:extLst>
              <a:ext uri="{FF2B5EF4-FFF2-40B4-BE49-F238E27FC236}">
                <a16:creationId xmlns:a16="http://schemas.microsoft.com/office/drawing/2014/main" id="{35D5CC04-883F-D04F-4D98-EEA85EB270EA}"/>
              </a:ext>
            </a:extLst>
          </p:cNvPr>
          <p:cNvSpPr txBox="1"/>
          <p:nvPr/>
        </p:nvSpPr>
        <p:spPr>
          <a:xfrm>
            <a:off x="5435453" y="531500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مدى الالتزام بمعايير السلامة والصحّة المهنية</a:t>
            </a:r>
            <a:endParaRPr lang="en-US"/>
          </a:p>
        </p:txBody>
      </p:sp>
    </p:spTree>
    <p:extLst>
      <p:ext uri="{BB962C8B-B14F-4D97-AF65-F5344CB8AC3E}">
        <p14:creationId xmlns:p14="http://schemas.microsoft.com/office/powerpoint/2010/main" val="33141855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par>
                                <p:cTn id="31" presetID="22" presetClass="entr" presetSubtype="4"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6"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CD179-4C6A-B52A-0896-EE8073FD4BA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D779D34-3B9B-1140-50D9-205E012A66E5}"/>
              </a:ext>
            </a:extLst>
          </p:cNvPr>
          <p:cNvSpPr txBox="1"/>
          <p:nvPr/>
        </p:nvSpPr>
        <p:spPr>
          <a:xfrm>
            <a:off x="857250" y="-112789"/>
            <a:ext cx="1044847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دور الجهات التنظيمية في تطوير معايير أنظمة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65B879B-86DE-6CA0-7B7E-C0998D65D3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Management ">
            <a:extLst>
              <a:ext uri="{FF2B5EF4-FFF2-40B4-BE49-F238E27FC236}">
                <a16:creationId xmlns:a16="http://schemas.microsoft.com/office/drawing/2014/main" id="{74C13177-8923-FFA5-D46A-B5B8B09B2DA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11085" y="2561180"/>
            <a:ext cx="2772229" cy="2772229"/>
          </a:xfrm>
          <a:prstGeom prst="rect">
            <a:avLst/>
          </a:prstGeom>
          <a:noFill/>
          <a:ln>
            <a:noFill/>
          </a:ln>
        </p:spPr>
      </p:pic>
      <p:sp>
        <p:nvSpPr>
          <p:cNvPr id="3" name="TextBox 2">
            <a:extLst>
              <a:ext uri="{FF2B5EF4-FFF2-40B4-BE49-F238E27FC236}">
                <a16:creationId xmlns:a16="http://schemas.microsoft.com/office/drawing/2014/main" id="{F0BB2D99-911F-DF1E-86BF-571D6715CD4A}"/>
              </a:ext>
            </a:extLst>
          </p:cNvPr>
          <p:cNvSpPr txBox="1"/>
          <p:nvPr/>
        </p:nvSpPr>
        <p:spPr>
          <a:xfrm>
            <a:off x="5435453" y="1472875"/>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إصدار الأدلّة والمعايير</a:t>
            </a:r>
            <a:r>
              <a:rPr lang="en-US"/>
              <a:t>:</a:t>
            </a:r>
            <a:endParaRPr lang="en-US" b="1"/>
          </a:p>
        </p:txBody>
      </p:sp>
      <p:sp>
        <p:nvSpPr>
          <p:cNvPr id="4" name="TextBox 3">
            <a:extLst>
              <a:ext uri="{FF2B5EF4-FFF2-40B4-BE49-F238E27FC236}">
                <a16:creationId xmlns:a16="http://schemas.microsoft.com/office/drawing/2014/main" id="{167111CF-3B72-7E69-4221-6AC9AE0DEE57}"/>
              </a:ext>
            </a:extLst>
          </p:cNvPr>
          <p:cNvSpPr txBox="1"/>
          <p:nvPr/>
        </p:nvSpPr>
        <p:spPr>
          <a:xfrm>
            <a:off x="5435453" y="275358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دليل الأوصاف الوظيفية القياسيّ للقطاع الخاصّ</a:t>
            </a:r>
            <a:endParaRPr lang="en-US" b="1" dirty="0"/>
          </a:p>
        </p:txBody>
      </p:sp>
      <p:sp>
        <p:nvSpPr>
          <p:cNvPr id="7" name="TextBox 6">
            <a:extLst>
              <a:ext uri="{FF2B5EF4-FFF2-40B4-BE49-F238E27FC236}">
                <a16:creationId xmlns:a16="http://schemas.microsoft.com/office/drawing/2014/main" id="{C74EC9B1-B11A-99ED-36B8-FD51EDEA03F8}"/>
              </a:ext>
            </a:extLst>
          </p:cNvPr>
          <p:cNvSpPr txBox="1"/>
          <p:nvPr/>
        </p:nvSpPr>
        <p:spPr>
          <a:xfrm>
            <a:off x="5435453" y="403429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معايير بيئة العمل الآمنة والصحّية</a:t>
            </a:r>
            <a:endParaRPr lang="en-US" b="1" dirty="0"/>
          </a:p>
        </p:txBody>
      </p:sp>
      <p:sp>
        <p:nvSpPr>
          <p:cNvPr id="15" name="TextBox 14">
            <a:extLst>
              <a:ext uri="{FF2B5EF4-FFF2-40B4-BE49-F238E27FC236}">
                <a16:creationId xmlns:a16="http://schemas.microsoft.com/office/drawing/2014/main" id="{0FD8E909-1208-E87F-89FA-45DE5986D676}"/>
              </a:ext>
            </a:extLst>
          </p:cNvPr>
          <p:cNvSpPr txBox="1"/>
          <p:nvPr/>
        </p:nvSpPr>
        <p:spPr>
          <a:xfrm>
            <a:off x="5435453" y="531500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أطر لتقييم الأداء والتطوير الوظيفيّ</a:t>
            </a:r>
            <a:endParaRPr lang="en-US"/>
          </a:p>
        </p:txBody>
      </p:sp>
    </p:spTree>
    <p:extLst>
      <p:ext uri="{BB962C8B-B14F-4D97-AF65-F5344CB8AC3E}">
        <p14:creationId xmlns:p14="http://schemas.microsoft.com/office/powerpoint/2010/main" val="33904856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15"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0957DB-EF9C-C522-6C87-CD852A09826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16DAA78-C649-A3AB-1B85-02D15A122A24}"/>
              </a:ext>
            </a:extLst>
          </p:cNvPr>
          <p:cNvSpPr txBox="1"/>
          <p:nvPr/>
        </p:nvSpPr>
        <p:spPr>
          <a:xfrm>
            <a:off x="857250" y="-112789"/>
            <a:ext cx="1044847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دور الجهات التنظيمية في تطوير معايير أنظمة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FE8EA77-0408-53EF-A5E3-3D40CA5537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1026" name="Picture 2" descr="Cyber security ">
            <a:extLst>
              <a:ext uri="{FF2B5EF4-FFF2-40B4-BE49-F238E27FC236}">
                <a16:creationId xmlns:a16="http://schemas.microsoft.com/office/drawing/2014/main" id="{ADE8B97B-E6D7-5D2D-6AF4-27B7789722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0171" y="2166530"/>
            <a:ext cx="3396343" cy="339634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016EB44-76AE-0CD6-4CFC-9B58F4535891}"/>
              </a:ext>
            </a:extLst>
          </p:cNvPr>
          <p:cNvSpPr txBox="1"/>
          <p:nvPr/>
        </p:nvSpPr>
        <p:spPr>
          <a:xfrm>
            <a:off x="5435453" y="9191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الهيئة الوطنية للأمن السيبرانيّ</a:t>
            </a:r>
            <a:r>
              <a:rPr lang="en-US"/>
              <a:t>:</a:t>
            </a:r>
            <a:endParaRPr lang="en-US" dirty="0"/>
          </a:p>
        </p:txBody>
      </p:sp>
      <p:sp>
        <p:nvSpPr>
          <p:cNvPr id="6" name="TextBox 5">
            <a:extLst>
              <a:ext uri="{FF2B5EF4-FFF2-40B4-BE49-F238E27FC236}">
                <a16:creationId xmlns:a16="http://schemas.microsoft.com/office/drawing/2014/main" id="{56CC1425-7D02-2A2B-8720-92264494FF1B}"/>
              </a:ext>
            </a:extLst>
          </p:cNvPr>
          <p:cNvSpPr txBox="1"/>
          <p:nvPr/>
        </p:nvSpPr>
        <p:spPr>
          <a:xfrm>
            <a:off x="5435453" y="1716127"/>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مع تزايد الاعتماد على الأنظمة الرقمية، تُصبح حماية البيانات أولوية قصوى. تُصدر الهيئة</a:t>
            </a:r>
            <a:r>
              <a:rPr lang="en-US"/>
              <a:t>:</a:t>
            </a:r>
          </a:p>
        </p:txBody>
      </p:sp>
      <p:sp>
        <p:nvSpPr>
          <p:cNvPr id="10" name="TextBox 9">
            <a:extLst>
              <a:ext uri="{FF2B5EF4-FFF2-40B4-BE49-F238E27FC236}">
                <a16:creationId xmlns:a16="http://schemas.microsoft.com/office/drawing/2014/main" id="{60609806-EB65-B4A4-7671-D3DA52B89468}"/>
              </a:ext>
            </a:extLst>
          </p:cNvPr>
          <p:cNvSpPr txBox="1"/>
          <p:nvPr/>
        </p:nvSpPr>
        <p:spPr>
          <a:xfrm>
            <a:off x="5435453" y="294396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الضوابط والمعايير</a:t>
            </a:r>
            <a:r>
              <a:rPr lang="en-US"/>
              <a:t>:</a:t>
            </a:r>
          </a:p>
        </p:txBody>
      </p:sp>
      <p:sp>
        <p:nvSpPr>
          <p:cNvPr id="16" name="TextBox 15">
            <a:extLst>
              <a:ext uri="{FF2B5EF4-FFF2-40B4-BE49-F238E27FC236}">
                <a16:creationId xmlns:a16="http://schemas.microsoft.com/office/drawing/2014/main" id="{CA015126-E274-2AF4-B89E-77844C9518BC}"/>
              </a:ext>
            </a:extLst>
          </p:cNvPr>
          <p:cNvSpPr txBox="1"/>
          <p:nvPr/>
        </p:nvSpPr>
        <p:spPr>
          <a:xfrm>
            <a:off x="5435453" y="377105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الضوابط الأساسية للأمن السيبرانيّ</a:t>
            </a:r>
            <a:r>
              <a:rPr lang="en-US"/>
              <a:t> (ECC) </a:t>
            </a:r>
            <a:r>
              <a:rPr lang="ar-SA"/>
              <a:t>الإلزامية للجهات الحكومية والبنى التحتية الحرجة</a:t>
            </a:r>
            <a:endParaRPr lang="en-US" b="1" dirty="0"/>
          </a:p>
        </p:txBody>
      </p:sp>
      <p:sp>
        <p:nvSpPr>
          <p:cNvPr id="17" name="TextBox 16">
            <a:extLst>
              <a:ext uri="{FF2B5EF4-FFF2-40B4-BE49-F238E27FC236}">
                <a16:creationId xmlns:a16="http://schemas.microsoft.com/office/drawing/2014/main" id="{300B683A-CF29-10CD-65DD-AC5602E0EB6D}"/>
              </a:ext>
            </a:extLst>
          </p:cNvPr>
          <p:cNvSpPr txBox="1"/>
          <p:nvPr/>
        </p:nvSpPr>
        <p:spPr>
          <a:xfrm>
            <a:off x="5435453" y="505917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إطار إدارة الأمن السيبرانيّ للقطاع الخاصّ</a:t>
            </a:r>
            <a:endParaRPr lang="en-US" b="1"/>
          </a:p>
        </p:txBody>
      </p:sp>
      <p:sp>
        <p:nvSpPr>
          <p:cNvPr id="18" name="TextBox 17">
            <a:extLst>
              <a:ext uri="{FF2B5EF4-FFF2-40B4-BE49-F238E27FC236}">
                <a16:creationId xmlns:a16="http://schemas.microsoft.com/office/drawing/2014/main" id="{90128679-4E5A-BA84-1AB6-99870045683B}"/>
              </a:ext>
            </a:extLst>
          </p:cNvPr>
          <p:cNvSpPr txBox="1"/>
          <p:nvPr/>
        </p:nvSpPr>
        <p:spPr>
          <a:xfrm>
            <a:off x="5435453" y="588626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معايير التشفير وحماية البيانات الحسّاسة</a:t>
            </a:r>
            <a:endParaRPr lang="en-US" dirty="0"/>
          </a:p>
        </p:txBody>
      </p:sp>
    </p:spTree>
    <p:extLst>
      <p:ext uri="{BB962C8B-B14F-4D97-AF65-F5344CB8AC3E}">
        <p14:creationId xmlns:p14="http://schemas.microsoft.com/office/powerpoint/2010/main" val="33067302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6" grpId="0"/>
      <p:bldP spid="17" grpId="0"/>
      <p:bldP spid="18"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B3F889-BD80-2260-D569-61A6A40FB0B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8A26F13-7553-94E5-DB3B-F7B77B1FC376}"/>
              </a:ext>
            </a:extLst>
          </p:cNvPr>
          <p:cNvSpPr txBox="1"/>
          <p:nvPr/>
        </p:nvSpPr>
        <p:spPr>
          <a:xfrm>
            <a:off x="857250" y="-112789"/>
            <a:ext cx="1044847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دور الجهات التنظيمية في تطوير معايير أنظمة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2967E4A-4B10-8F48-ED4A-BD576F92FA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1026" name="Picture 2" descr="Cyber security ">
            <a:extLst>
              <a:ext uri="{FF2B5EF4-FFF2-40B4-BE49-F238E27FC236}">
                <a16:creationId xmlns:a16="http://schemas.microsoft.com/office/drawing/2014/main" id="{F0833237-1E11-463E-40EC-FFF03FA62D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0171" y="2166530"/>
            <a:ext cx="3396343" cy="339634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BF467ADE-70AE-E42C-ADF8-355BC7001D39}"/>
              </a:ext>
            </a:extLst>
          </p:cNvPr>
          <p:cNvSpPr txBox="1"/>
          <p:nvPr/>
        </p:nvSpPr>
        <p:spPr>
          <a:xfrm>
            <a:off x="5435453" y="112968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برامج التوعية والتدريب</a:t>
            </a:r>
            <a:r>
              <a:rPr lang="en-US" b="0"/>
              <a:t>:</a:t>
            </a:r>
            <a:endParaRPr lang="en-US"/>
          </a:p>
        </p:txBody>
      </p:sp>
      <p:sp>
        <p:nvSpPr>
          <p:cNvPr id="16" name="TextBox 15">
            <a:extLst>
              <a:ext uri="{FF2B5EF4-FFF2-40B4-BE49-F238E27FC236}">
                <a16:creationId xmlns:a16="http://schemas.microsoft.com/office/drawing/2014/main" id="{29683F92-7193-1B60-D25A-EBDC8B0F90F6}"/>
              </a:ext>
            </a:extLst>
          </p:cNvPr>
          <p:cNvSpPr txBox="1"/>
          <p:nvPr/>
        </p:nvSpPr>
        <p:spPr>
          <a:xfrm>
            <a:off x="5435453" y="199407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دورات لرفع الوعي بالأمن السيبرانيّ</a:t>
            </a:r>
            <a:endParaRPr lang="en-US" b="1" dirty="0"/>
          </a:p>
        </p:txBody>
      </p:sp>
      <p:sp>
        <p:nvSpPr>
          <p:cNvPr id="17" name="TextBox 16">
            <a:extLst>
              <a:ext uri="{FF2B5EF4-FFF2-40B4-BE49-F238E27FC236}">
                <a16:creationId xmlns:a16="http://schemas.microsoft.com/office/drawing/2014/main" id="{E934B13E-56A7-F38F-4742-B90934EDD75E}"/>
              </a:ext>
            </a:extLst>
          </p:cNvPr>
          <p:cNvSpPr txBox="1"/>
          <p:nvPr/>
        </p:nvSpPr>
        <p:spPr>
          <a:xfrm>
            <a:off x="5435453" y="285846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شهادات احترافية في الأمن السيبرانيّ</a:t>
            </a:r>
            <a:endParaRPr lang="en-US" b="1"/>
          </a:p>
        </p:txBody>
      </p:sp>
      <p:sp>
        <p:nvSpPr>
          <p:cNvPr id="18" name="TextBox 17">
            <a:extLst>
              <a:ext uri="{FF2B5EF4-FFF2-40B4-BE49-F238E27FC236}">
                <a16:creationId xmlns:a16="http://schemas.microsoft.com/office/drawing/2014/main" id="{422AE4EA-54BA-0A4F-F2D3-869751D949EF}"/>
              </a:ext>
            </a:extLst>
          </p:cNvPr>
          <p:cNvSpPr txBox="1"/>
          <p:nvPr/>
        </p:nvSpPr>
        <p:spPr>
          <a:xfrm>
            <a:off x="5435453" y="372285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الاستجابة للحوادث</a:t>
            </a:r>
            <a:r>
              <a:rPr lang="en-US" dirty="0"/>
              <a:t>:</a:t>
            </a:r>
          </a:p>
        </p:txBody>
      </p:sp>
      <p:sp>
        <p:nvSpPr>
          <p:cNvPr id="2" name="TextBox 1">
            <a:extLst>
              <a:ext uri="{FF2B5EF4-FFF2-40B4-BE49-F238E27FC236}">
                <a16:creationId xmlns:a16="http://schemas.microsoft.com/office/drawing/2014/main" id="{6FEB057B-E856-9742-B729-BFF6F8AC7314}"/>
              </a:ext>
            </a:extLst>
          </p:cNvPr>
          <p:cNvSpPr txBox="1"/>
          <p:nvPr/>
        </p:nvSpPr>
        <p:spPr>
          <a:xfrm>
            <a:off x="5435453" y="458724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فريق الاستجابة للطوارئ السيبرانية</a:t>
            </a:r>
            <a:r>
              <a:rPr lang="en-US" b="1"/>
              <a:t> (CERT).</a:t>
            </a:r>
          </a:p>
        </p:txBody>
      </p:sp>
      <p:sp>
        <p:nvSpPr>
          <p:cNvPr id="3" name="TextBox 2">
            <a:extLst>
              <a:ext uri="{FF2B5EF4-FFF2-40B4-BE49-F238E27FC236}">
                <a16:creationId xmlns:a16="http://schemas.microsoft.com/office/drawing/2014/main" id="{498FDA36-3D9B-36B2-FC36-FE37DCF5132D}"/>
              </a:ext>
            </a:extLst>
          </p:cNvPr>
          <p:cNvSpPr txBox="1"/>
          <p:nvPr/>
        </p:nvSpPr>
        <p:spPr>
          <a:xfrm>
            <a:off x="5435453" y="545164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منصّة للإبلاغ عن الحوادث السيبرانية</a:t>
            </a:r>
            <a:endParaRPr lang="en-US" b="1"/>
          </a:p>
        </p:txBody>
      </p:sp>
    </p:spTree>
    <p:extLst>
      <p:ext uri="{BB962C8B-B14F-4D97-AF65-F5344CB8AC3E}">
        <p14:creationId xmlns:p14="http://schemas.microsoft.com/office/powerpoint/2010/main" val="3380353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000"/>
                                        <p:tgtEl>
                                          <p:spTgt spid="3"/>
                                        </p:tgtEl>
                                      </p:cBhvr>
                                    </p:animEffect>
                                    <p:anim calcmode="lin" valueType="num">
                                      <p:cBhvr>
                                        <p:cTn id="44" dur="1000" fill="hold"/>
                                        <p:tgtEl>
                                          <p:spTgt spid="3"/>
                                        </p:tgtEl>
                                        <p:attrNameLst>
                                          <p:attrName>ppt_x</p:attrName>
                                        </p:attrNameLst>
                                      </p:cBhvr>
                                      <p:tavLst>
                                        <p:tav tm="0">
                                          <p:val>
                                            <p:strVal val="#ppt_x"/>
                                          </p:val>
                                        </p:tav>
                                        <p:tav tm="100000">
                                          <p:val>
                                            <p:strVal val="#ppt_x"/>
                                          </p:val>
                                        </p:tav>
                                      </p:tavLst>
                                    </p:anim>
                                    <p:anim calcmode="lin" valueType="num">
                                      <p:cBhvr>
                                        <p:cTn id="4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7" grpId="0"/>
      <p:bldP spid="18" grpId="0"/>
      <p:bldP spid="2" grpId="0"/>
      <p:bldP spid="3"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8C7486-6A19-6871-0202-563DE84A780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2879E51-43B4-DCE5-7D4D-782A8E3F39E3}"/>
              </a:ext>
            </a:extLst>
          </p:cNvPr>
          <p:cNvSpPr txBox="1"/>
          <p:nvPr/>
        </p:nvSpPr>
        <p:spPr>
          <a:xfrm>
            <a:off x="857250" y="-11278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حالات دراسية لمؤسّسات سعودية رائدة في التحوّل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DA09978-DBD5-1152-0B5B-0FAB29739F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Saudi Aramco logo in transparent PNG and vectorized SVG formats">
            <a:extLst>
              <a:ext uri="{FF2B5EF4-FFF2-40B4-BE49-F238E27FC236}">
                <a16:creationId xmlns:a16="http://schemas.microsoft.com/office/drawing/2014/main" id="{E59C4848-468A-115C-5FE2-29F45ADF6F4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5650" y="2148839"/>
            <a:ext cx="3660503" cy="3660503"/>
          </a:xfrm>
          <a:prstGeom prst="rect">
            <a:avLst/>
          </a:prstGeom>
          <a:noFill/>
          <a:ln>
            <a:noFill/>
          </a:ln>
        </p:spPr>
      </p:pic>
      <p:sp>
        <p:nvSpPr>
          <p:cNvPr id="5" name="TextBox 4">
            <a:extLst>
              <a:ext uri="{FF2B5EF4-FFF2-40B4-BE49-F238E27FC236}">
                <a16:creationId xmlns:a16="http://schemas.microsoft.com/office/drawing/2014/main" id="{3FA72AA6-2372-1E8B-C4CB-90E1A7385231}"/>
              </a:ext>
            </a:extLst>
          </p:cNvPr>
          <p:cNvSpPr txBox="1"/>
          <p:nvPr/>
        </p:nvSpPr>
        <p:spPr>
          <a:xfrm>
            <a:off x="5435453" y="9191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دراسة حالة: أرامكو السعودية</a:t>
            </a:r>
            <a:endParaRPr lang="en-US" dirty="0"/>
          </a:p>
        </p:txBody>
      </p:sp>
      <p:sp>
        <p:nvSpPr>
          <p:cNvPr id="6" name="TextBox 5">
            <a:extLst>
              <a:ext uri="{FF2B5EF4-FFF2-40B4-BE49-F238E27FC236}">
                <a16:creationId xmlns:a16="http://schemas.microsoft.com/office/drawing/2014/main" id="{F4415118-E405-A3DB-BDA7-5E585E9D49A8}"/>
              </a:ext>
            </a:extLst>
          </p:cNvPr>
          <p:cNvSpPr txBox="1"/>
          <p:nvPr/>
        </p:nvSpPr>
        <p:spPr>
          <a:xfrm>
            <a:off x="5123543" y="1392948"/>
            <a:ext cx="6676571" cy="156966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sz="2400" b="1"/>
              <a:t>الخلفية</a:t>
            </a:r>
            <a:r>
              <a:rPr lang="en-US" sz="2400"/>
              <a:t>:</a:t>
            </a:r>
            <a:endParaRPr lang="en-US" sz="2400" b="1"/>
          </a:p>
          <a:p>
            <a:r>
              <a:rPr lang="ar-SA" sz="2400"/>
              <a:t>أرامكو السعودية، أكبر شركة منتجة للنفط في العالم، توظّف أكثر من 70,000 موظف. واجهت تحدّياً في إدارة هذا العدد الهائل من الموظفين بكفاءة، خاصّة مع توزّعهم على مواقع متعدّدة</a:t>
            </a:r>
            <a:endParaRPr lang="en-US" sz="2400"/>
          </a:p>
        </p:txBody>
      </p:sp>
      <p:sp>
        <p:nvSpPr>
          <p:cNvPr id="11" name="TextBox 10">
            <a:extLst>
              <a:ext uri="{FF2B5EF4-FFF2-40B4-BE49-F238E27FC236}">
                <a16:creationId xmlns:a16="http://schemas.microsoft.com/office/drawing/2014/main" id="{35531E1F-C67F-0D90-6AFE-84F2DE6B80C8}"/>
              </a:ext>
            </a:extLst>
          </p:cNvPr>
          <p:cNvSpPr txBox="1"/>
          <p:nvPr/>
        </p:nvSpPr>
        <p:spPr>
          <a:xfrm>
            <a:off x="5123543" y="2913162"/>
            <a:ext cx="6676571" cy="135171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sz="2400" b="1" dirty="0"/>
              <a:t>الحلّ</a:t>
            </a:r>
            <a:r>
              <a:rPr lang="en-US" sz="2400" dirty="0"/>
              <a:t>:</a:t>
            </a:r>
            <a:endParaRPr lang="en-US" sz="2400" b="1" dirty="0"/>
          </a:p>
          <a:p>
            <a:pPr marL="0" indent="0">
              <a:buNone/>
            </a:pPr>
            <a:r>
              <a:rPr lang="ar-SA" sz="2400" dirty="0"/>
              <a:t>في 2018، أطلقت أرامكو مشروعاً طموحاً للتحوّل الرقميّ الشامل لنظام الموارد البشرية، بالتعاون مع شركة</a:t>
            </a:r>
            <a:r>
              <a:rPr lang="en-US" sz="2400" dirty="0"/>
              <a:t> SAP </a:t>
            </a:r>
            <a:r>
              <a:rPr lang="ar-SA" sz="2400" dirty="0"/>
              <a:t>العالمية. تضمّن المشروع</a:t>
            </a:r>
            <a:r>
              <a:rPr lang="en-US" sz="2400" dirty="0"/>
              <a:t>:</a:t>
            </a:r>
          </a:p>
        </p:txBody>
      </p:sp>
      <p:sp>
        <p:nvSpPr>
          <p:cNvPr id="12" name="TextBox 11">
            <a:extLst>
              <a:ext uri="{FF2B5EF4-FFF2-40B4-BE49-F238E27FC236}">
                <a16:creationId xmlns:a16="http://schemas.microsoft.com/office/drawing/2014/main" id="{DA0773F6-6FA5-D8B4-1FB2-E978FDE3B8FC}"/>
              </a:ext>
            </a:extLst>
          </p:cNvPr>
          <p:cNvSpPr txBox="1"/>
          <p:nvPr/>
        </p:nvSpPr>
        <p:spPr>
          <a:xfrm>
            <a:off x="5435453" y="421543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a:t>نظام</a:t>
            </a:r>
            <a:r>
              <a:rPr lang="en-US"/>
              <a:t> SAP SuccessFactors </a:t>
            </a:r>
            <a:r>
              <a:rPr lang="ar-SA" b="1"/>
              <a:t>المتكامل</a:t>
            </a:r>
            <a:r>
              <a:rPr lang="en-US"/>
              <a:t>:</a:t>
            </a:r>
            <a:endParaRPr lang="en-US" b="1"/>
          </a:p>
        </p:txBody>
      </p:sp>
      <p:sp>
        <p:nvSpPr>
          <p:cNvPr id="13" name="TextBox 12">
            <a:extLst>
              <a:ext uri="{FF2B5EF4-FFF2-40B4-BE49-F238E27FC236}">
                <a16:creationId xmlns:a16="http://schemas.microsoft.com/office/drawing/2014/main" id="{01C4BAC3-05E5-3C78-2365-77B6E866AB75}"/>
              </a:ext>
            </a:extLst>
          </p:cNvPr>
          <p:cNvSpPr txBox="1"/>
          <p:nvPr/>
        </p:nvSpPr>
        <p:spPr>
          <a:xfrm>
            <a:off x="5435453" y="471934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إدارة موحّدة لبيانات جميع الموظفين</a:t>
            </a:r>
            <a:endParaRPr lang="en-US" b="1" dirty="0"/>
          </a:p>
        </p:txBody>
      </p:sp>
      <p:sp>
        <p:nvSpPr>
          <p:cNvPr id="14" name="TextBox 13">
            <a:extLst>
              <a:ext uri="{FF2B5EF4-FFF2-40B4-BE49-F238E27FC236}">
                <a16:creationId xmlns:a16="http://schemas.microsoft.com/office/drawing/2014/main" id="{C69233A5-38EA-0115-8733-CDBCBCB4005A}"/>
              </a:ext>
            </a:extLst>
          </p:cNvPr>
          <p:cNvSpPr txBox="1"/>
          <p:nvPr/>
        </p:nvSpPr>
        <p:spPr>
          <a:xfrm>
            <a:off x="5435453" y="5223255"/>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نظام تقييم أداء إلكترونيّ بمنهجية 360 درجة</a:t>
            </a:r>
            <a:endParaRPr lang="en-US" dirty="0"/>
          </a:p>
        </p:txBody>
      </p:sp>
      <p:sp>
        <p:nvSpPr>
          <p:cNvPr id="15" name="TextBox 14">
            <a:extLst>
              <a:ext uri="{FF2B5EF4-FFF2-40B4-BE49-F238E27FC236}">
                <a16:creationId xmlns:a16="http://schemas.microsoft.com/office/drawing/2014/main" id="{1612365E-E632-4E74-BE66-197142257CD9}"/>
              </a:ext>
            </a:extLst>
          </p:cNvPr>
          <p:cNvSpPr txBox="1"/>
          <p:nvPr/>
        </p:nvSpPr>
        <p:spPr>
          <a:xfrm>
            <a:off x="5435453" y="569369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منصّة تعلّم إلكترونية تضمّ آلاف الدورات</a:t>
            </a:r>
            <a:endParaRPr lang="en-US" b="1" dirty="0"/>
          </a:p>
        </p:txBody>
      </p:sp>
      <p:sp>
        <p:nvSpPr>
          <p:cNvPr id="19" name="TextBox 18">
            <a:extLst>
              <a:ext uri="{FF2B5EF4-FFF2-40B4-BE49-F238E27FC236}">
                <a16:creationId xmlns:a16="http://schemas.microsoft.com/office/drawing/2014/main" id="{0EE98E1E-0C93-9653-0450-DFA3D49BBE17}"/>
              </a:ext>
            </a:extLst>
          </p:cNvPr>
          <p:cNvSpPr txBox="1"/>
          <p:nvPr/>
        </p:nvSpPr>
        <p:spPr>
          <a:xfrm>
            <a:off x="5435453" y="619760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نظام إدارة المواهب لتحديد القيادات المستقبلية</a:t>
            </a:r>
            <a:endParaRPr lang="en-US" dirty="0"/>
          </a:p>
        </p:txBody>
      </p:sp>
    </p:spTree>
    <p:extLst>
      <p:ext uri="{BB962C8B-B14F-4D97-AF65-F5344CB8AC3E}">
        <p14:creationId xmlns:p14="http://schemas.microsoft.com/office/powerpoint/2010/main" val="29690256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2" grpId="0"/>
      <p:bldP spid="13" grpId="0"/>
      <p:bldP spid="14" grpId="0"/>
      <p:bldP spid="15" grpId="0"/>
      <p:bldP spid="19"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3880D3-7BCA-4B3F-836E-B8ECEC78276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DCF3E6C-B988-C0ED-A537-C9EBB92FFA41}"/>
              </a:ext>
            </a:extLst>
          </p:cNvPr>
          <p:cNvSpPr txBox="1"/>
          <p:nvPr/>
        </p:nvSpPr>
        <p:spPr>
          <a:xfrm>
            <a:off x="857250" y="-11278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حالات دراسية لمؤسّسات سعودية رائدة في التحوّل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D64D36D-6C41-FBEF-1454-4DC8B333ED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Saudi Aramco logo in transparent PNG and vectorized SVG formats">
            <a:extLst>
              <a:ext uri="{FF2B5EF4-FFF2-40B4-BE49-F238E27FC236}">
                <a16:creationId xmlns:a16="http://schemas.microsoft.com/office/drawing/2014/main" id="{9E99EC25-8ACB-72EE-A863-65A5BAFC377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5650" y="2148839"/>
            <a:ext cx="3660503" cy="3660503"/>
          </a:xfrm>
          <a:prstGeom prst="rect">
            <a:avLst/>
          </a:prstGeom>
          <a:noFill/>
          <a:ln>
            <a:noFill/>
          </a:ln>
        </p:spPr>
      </p:pic>
      <p:sp>
        <p:nvSpPr>
          <p:cNvPr id="5" name="TextBox 4">
            <a:extLst>
              <a:ext uri="{FF2B5EF4-FFF2-40B4-BE49-F238E27FC236}">
                <a16:creationId xmlns:a16="http://schemas.microsoft.com/office/drawing/2014/main" id="{CEBF1AE3-8178-D389-F981-37AE278346E0}"/>
              </a:ext>
            </a:extLst>
          </p:cNvPr>
          <p:cNvSpPr txBox="1"/>
          <p:nvPr/>
        </p:nvSpPr>
        <p:spPr>
          <a:xfrm>
            <a:off x="5435453" y="9191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دراسة حالة: أرامكو السعودية</a:t>
            </a:r>
            <a:endParaRPr lang="en-US" dirty="0"/>
          </a:p>
        </p:txBody>
      </p:sp>
      <p:sp>
        <p:nvSpPr>
          <p:cNvPr id="12" name="TextBox 11">
            <a:extLst>
              <a:ext uri="{FF2B5EF4-FFF2-40B4-BE49-F238E27FC236}">
                <a16:creationId xmlns:a16="http://schemas.microsoft.com/office/drawing/2014/main" id="{D102CD2F-AFFD-18E1-ED63-5961B52A54E9}"/>
              </a:ext>
            </a:extLst>
          </p:cNvPr>
          <p:cNvSpPr txBox="1"/>
          <p:nvPr/>
        </p:nvSpPr>
        <p:spPr>
          <a:xfrm>
            <a:off x="5435453" y="143472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a:t>تطبيق هاتف محمول "حياتي</a:t>
            </a:r>
            <a:r>
              <a:rPr lang="en-US"/>
              <a:t>":</a:t>
            </a:r>
            <a:endParaRPr lang="en-US" b="1"/>
          </a:p>
        </p:txBody>
      </p:sp>
      <p:sp>
        <p:nvSpPr>
          <p:cNvPr id="13" name="TextBox 12">
            <a:extLst>
              <a:ext uri="{FF2B5EF4-FFF2-40B4-BE49-F238E27FC236}">
                <a16:creationId xmlns:a16="http://schemas.microsoft.com/office/drawing/2014/main" id="{48C4B022-6899-F1D2-B248-34E42816E988}"/>
              </a:ext>
            </a:extLst>
          </p:cNvPr>
          <p:cNvSpPr txBox="1"/>
          <p:nvPr/>
        </p:nvSpPr>
        <p:spPr>
          <a:xfrm>
            <a:off x="5435453" y="198041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يُتيح للموظفين الوصول لجميع خدمات الموارد البشرية من هواتفهم</a:t>
            </a:r>
            <a:endParaRPr lang="en-US" b="1" dirty="0"/>
          </a:p>
        </p:txBody>
      </p:sp>
      <p:sp>
        <p:nvSpPr>
          <p:cNvPr id="14" name="TextBox 13">
            <a:extLst>
              <a:ext uri="{FF2B5EF4-FFF2-40B4-BE49-F238E27FC236}">
                <a16:creationId xmlns:a16="http://schemas.microsoft.com/office/drawing/2014/main" id="{D8776DD9-E040-2069-71AF-6734648A4677}"/>
              </a:ext>
            </a:extLst>
          </p:cNvPr>
          <p:cNvSpPr txBox="1"/>
          <p:nvPr/>
        </p:nvSpPr>
        <p:spPr>
          <a:xfrm>
            <a:off x="5435453" y="2987133"/>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تقديم طلبات الإجازات، الاطّلاع على قسائم الرواتب، التسجيل في الدورات</a:t>
            </a:r>
            <a:endParaRPr lang="en-US" dirty="0"/>
          </a:p>
        </p:txBody>
      </p:sp>
      <p:sp>
        <p:nvSpPr>
          <p:cNvPr id="15" name="TextBox 14">
            <a:extLst>
              <a:ext uri="{FF2B5EF4-FFF2-40B4-BE49-F238E27FC236}">
                <a16:creationId xmlns:a16="http://schemas.microsoft.com/office/drawing/2014/main" id="{11F14075-2054-ED45-3A60-CD5B0414EE8B}"/>
              </a:ext>
            </a:extLst>
          </p:cNvPr>
          <p:cNvSpPr txBox="1"/>
          <p:nvPr/>
        </p:nvSpPr>
        <p:spPr>
          <a:xfrm>
            <a:off x="5435453" y="396037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تلقّي إشعارات فورية عن أيّ تحديثات</a:t>
            </a:r>
            <a:endParaRPr lang="en-US" b="1" dirty="0"/>
          </a:p>
        </p:txBody>
      </p:sp>
      <p:sp>
        <p:nvSpPr>
          <p:cNvPr id="19" name="TextBox 18">
            <a:extLst>
              <a:ext uri="{FF2B5EF4-FFF2-40B4-BE49-F238E27FC236}">
                <a16:creationId xmlns:a16="http://schemas.microsoft.com/office/drawing/2014/main" id="{A45E8F6A-3EBC-556E-8934-A2467CBFC570}"/>
              </a:ext>
            </a:extLst>
          </p:cNvPr>
          <p:cNvSpPr txBox="1"/>
          <p:nvPr/>
        </p:nvSpPr>
        <p:spPr>
          <a:xfrm>
            <a:off x="5435453" y="4506068"/>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تحليلات متقدّمة</a:t>
            </a:r>
            <a:r>
              <a:rPr lang="en-US"/>
              <a:t>:</a:t>
            </a:r>
          </a:p>
        </p:txBody>
      </p:sp>
      <p:sp>
        <p:nvSpPr>
          <p:cNvPr id="2" name="TextBox 1">
            <a:extLst>
              <a:ext uri="{FF2B5EF4-FFF2-40B4-BE49-F238E27FC236}">
                <a16:creationId xmlns:a16="http://schemas.microsoft.com/office/drawing/2014/main" id="{CE326EBC-545D-24E5-0D39-B8F4CD19F61D}"/>
              </a:ext>
            </a:extLst>
          </p:cNvPr>
          <p:cNvSpPr txBox="1"/>
          <p:nvPr/>
        </p:nvSpPr>
        <p:spPr>
          <a:xfrm>
            <a:off x="5435453" y="505175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لوحات معلومات تفاعلية للقيادات العليا</a:t>
            </a:r>
            <a:endParaRPr lang="en-US" b="1" dirty="0"/>
          </a:p>
        </p:txBody>
      </p:sp>
      <p:sp>
        <p:nvSpPr>
          <p:cNvPr id="3" name="TextBox 2">
            <a:extLst>
              <a:ext uri="{FF2B5EF4-FFF2-40B4-BE49-F238E27FC236}">
                <a16:creationId xmlns:a16="http://schemas.microsoft.com/office/drawing/2014/main" id="{023E6500-B5FF-110E-EFDA-FA79D929145C}"/>
              </a:ext>
            </a:extLst>
          </p:cNvPr>
          <p:cNvSpPr txBox="1"/>
          <p:nvPr/>
        </p:nvSpPr>
        <p:spPr>
          <a:xfrm>
            <a:off x="5435453" y="559745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تحليلات تنبّؤية لاحتياجات التوظيف المستقبلية</a:t>
            </a:r>
            <a:endParaRPr lang="en-US" dirty="0"/>
          </a:p>
        </p:txBody>
      </p:sp>
      <p:sp>
        <p:nvSpPr>
          <p:cNvPr id="7" name="TextBox 6">
            <a:extLst>
              <a:ext uri="{FF2B5EF4-FFF2-40B4-BE49-F238E27FC236}">
                <a16:creationId xmlns:a16="http://schemas.microsoft.com/office/drawing/2014/main" id="{CCCF23E4-9BEC-463D-F217-38DE817783B3}"/>
              </a:ext>
            </a:extLst>
          </p:cNvPr>
          <p:cNvSpPr txBox="1"/>
          <p:nvPr/>
        </p:nvSpPr>
        <p:spPr>
          <a:xfrm>
            <a:off x="5435453" y="610967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مؤشّرات لقياس رضا الموظفين ومعدّلات الدوران</a:t>
            </a:r>
            <a:endParaRPr lang="en-US" b="1" dirty="0"/>
          </a:p>
        </p:txBody>
      </p:sp>
    </p:spTree>
    <p:extLst>
      <p:ext uri="{BB962C8B-B14F-4D97-AF65-F5344CB8AC3E}">
        <p14:creationId xmlns:p14="http://schemas.microsoft.com/office/powerpoint/2010/main" val="36027492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anim calcmode="lin" valueType="num">
                                      <p:cBhvr>
                                        <p:cTn id="46" dur="1000" fill="hold"/>
                                        <p:tgtEl>
                                          <p:spTgt spid="19"/>
                                        </p:tgtEl>
                                        <p:attrNameLst>
                                          <p:attrName>ppt_x</p:attrName>
                                        </p:attrNameLst>
                                      </p:cBhvr>
                                      <p:tavLst>
                                        <p:tav tm="0">
                                          <p:val>
                                            <p:strVal val="#ppt_x"/>
                                          </p:val>
                                        </p:tav>
                                        <p:tav tm="100000">
                                          <p:val>
                                            <p:strVal val="#ppt_x"/>
                                          </p:val>
                                        </p:tav>
                                      </p:tavLst>
                                    </p:anim>
                                    <p:anim calcmode="lin" valueType="num">
                                      <p:cBhvr>
                                        <p:cTn id="4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1000"/>
                                        <p:tgtEl>
                                          <p:spTgt spid="2"/>
                                        </p:tgtEl>
                                      </p:cBhvr>
                                    </p:animEffect>
                                    <p:anim calcmode="lin" valueType="num">
                                      <p:cBhvr>
                                        <p:cTn id="53" dur="1000" fill="hold"/>
                                        <p:tgtEl>
                                          <p:spTgt spid="2"/>
                                        </p:tgtEl>
                                        <p:attrNameLst>
                                          <p:attrName>ppt_x</p:attrName>
                                        </p:attrNameLst>
                                      </p:cBhvr>
                                      <p:tavLst>
                                        <p:tav tm="0">
                                          <p:val>
                                            <p:strVal val="#ppt_x"/>
                                          </p:val>
                                        </p:tav>
                                        <p:tav tm="100000">
                                          <p:val>
                                            <p:strVal val="#ppt_x"/>
                                          </p:val>
                                        </p:tav>
                                      </p:tavLst>
                                    </p:anim>
                                    <p:anim calcmode="lin" valueType="num">
                                      <p:cBhvr>
                                        <p:cTn id="5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1000"/>
                                        <p:tgtEl>
                                          <p:spTgt spid="3"/>
                                        </p:tgtEl>
                                      </p:cBhvr>
                                    </p:animEffect>
                                    <p:anim calcmode="lin" valueType="num">
                                      <p:cBhvr>
                                        <p:cTn id="60" dur="1000" fill="hold"/>
                                        <p:tgtEl>
                                          <p:spTgt spid="3"/>
                                        </p:tgtEl>
                                        <p:attrNameLst>
                                          <p:attrName>ppt_x</p:attrName>
                                        </p:attrNameLst>
                                      </p:cBhvr>
                                      <p:tavLst>
                                        <p:tav tm="0">
                                          <p:val>
                                            <p:strVal val="#ppt_x"/>
                                          </p:val>
                                        </p:tav>
                                        <p:tav tm="100000">
                                          <p:val>
                                            <p:strVal val="#ppt_x"/>
                                          </p:val>
                                        </p:tav>
                                      </p:tavLst>
                                    </p:anim>
                                    <p:anim calcmode="lin" valueType="num">
                                      <p:cBhvr>
                                        <p:cTn id="6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1000"/>
                                        <p:tgtEl>
                                          <p:spTgt spid="7"/>
                                        </p:tgtEl>
                                      </p:cBhvr>
                                    </p:animEffect>
                                    <p:anim calcmode="lin" valueType="num">
                                      <p:cBhvr>
                                        <p:cTn id="67" dur="1000" fill="hold"/>
                                        <p:tgtEl>
                                          <p:spTgt spid="7"/>
                                        </p:tgtEl>
                                        <p:attrNameLst>
                                          <p:attrName>ppt_x</p:attrName>
                                        </p:attrNameLst>
                                      </p:cBhvr>
                                      <p:tavLst>
                                        <p:tav tm="0">
                                          <p:val>
                                            <p:strVal val="#ppt_x"/>
                                          </p:val>
                                        </p:tav>
                                        <p:tav tm="100000">
                                          <p:val>
                                            <p:strVal val="#ppt_x"/>
                                          </p:val>
                                        </p:tav>
                                      </p:tavLst>
                                    </p:anim>
                                    <p:anim calcmode="lin" valueType="num">
                                      <p:cBhvr>
                                        <p:cTn id="6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4" grpId="0"/>
      <p:bldP spid="15" grpId="0"/>
      <p:bldP spid="19" grpId="0"/>
      <p:bldP spid="2" grpId="0"/>
      <p:bldP spid="3"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316E7-6E90-6D2D-C84D-F98FFAB6656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5F38E36-4C06-9103-BF71-C9A7D7CE8E5D}"/>
              </a:ext>
            </a:extLst>
          </p:cNvPr>
          <p:cNvSpPr txBox="1"/>
          <p:nvPr/>
        </p:nvSpPr>
        <p:spPr>
          <a:xfrm>
            <a:off x="1930400" y="-65699"/>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أهمية تطبيق أنظمة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6C3C5F2-D0C9-1E62-1A6F-74F90C9E74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F06B29BE-9292-B154-3EBF-116B00CB48C1}"/>
              </a:ext>
            </a:extLst>
          </p:cNvPr>
          <p:cNvSpPr txBox="1"/>
          <p:nvPr/>
        </p:nvSpPr>
        <p:spPr>
          <a:xfrm>
            <a:off x="5535526" y="1075371"/>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defRPr>
            </a:lvl1pPr>
          </a:lstStyle>
          <a:p>
            <a:r>
              <a:rPr lang="ar-EG"/>
              <a:t>دور النظم الآلية في تحسين الكفاءة التشغيلية</a:t>
            </a:r>
            <a:endParaRPr lang="en-US"/>
          </a:p>
        </p:txBody>
      </p:sp>
      <p:grpSp>
        <p:nvGrpSpPr>
          <p:cNvPr id="62" name="Group 61">
            <a:extLst>
              <a:ext uri="{FF2B5EF4-FFF2-40B4-BE49-F238E27FC236}">
                <a16:creationId xmlns:a16="http://schemas.microsoft.com/office/drawing/2014/main" id="{D4B34E26-19CE-EC33-6BDB-5FE1126E6F8B}"/>
              </a:ext>
            </a:extLst>
          </p:cNvPr>
          <p:cNvGrpSpPr/>
          <p:nvPr/>
        </p:nvGrpSpPr>
        <p:grpSpPr>
          <a:xfrm>
            <a:off x="405042" y="2221278"/>
            <a:ext cx="2594713" cy="3816187"/>
            <a:chOff x="405042" y="2221278"/>
            <a:chExt cx="2594713" cy="3816187"/>
          </a:xfrm>
        </p:grpSpPr>
        <p:sp>
          <p:nvSpPr>
            <p:cNvPr id="58" name="Freeform 4">
              <a:extLst>
                <a:ext uri="{FF2B5EF4-FFF2-40B4-BE49-F238E27FC236}">
                  <a16:creationId xmlns:a16="http://schemas.microsoft.com/office/drawing/2014/main" id="{EE45477A-30F0-2D5B-0B34-B71A6E880E35}"/>
                </a:ext>
              </a:extLst>
            </p:cNvPr>
            <p:cNvSpPr/>
            <p:nvPr/>
          </p:nvSpPr>
          <p:spPr>
            <a:xfrm>
              <a:off x="405042" y="3733217"/>
              <a:ext cx="2593313" cy="2304248"/>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chemeClr val="bg1">
                <a:lumMod val="50000"/>
              </a:schemeClr>
            </a:solidFill>
          </p:spPr>
          <p:txBody>
            <a:bodyPr/>
            <a:lstStyle/>
            <a:p>
              <a:endParaRPr lang="en-US" sz="3200"/>
            </a:p>
          </p:txBody>
        </p:sp>
        <p:sp>
          <p:nvSpPr>
            <p:cNvPr id="57" name="Freeform 6">
              <a:extLst>
                <a:ext uri="{FF2B5EF4-FFF2-40B4-BE49-F238E27FC236}">
                  <a16:creationId xmlns:a16="http://schemas.microsoft.com/office/drawing/2014/main" id="{CBD3A9BD-8B0F-BAA3-BC11-F3F768D4C1E2}"/>
                </a:ext>
              </a:extLst>
            </p:cNvPr>
            <p:cNvSpPr/>
            <p:nvPr/>
          </p:nvSpPr>
          <p:spPr>
            <a:xfrm rot="10800000">
              <a:off x="405042" y="2221278"/>
              <a:ext cx="2594713" cy="1520266"/>
            </a:xfrm>
            <a:custGeom>
              <a:avLst/>
              <a:gdLst/>
              <a:ahLst/>
              <a:cxnLst/>
              <a:rect l="l" t="t" r="r" b="b"/>
              <a:pathLst>
                <a:path w="2215278" h="1297940">
                  <a:moveTo>
                    <a:pt x="0" y="0"/>
                  </a:moveTo>
                  <a:lnTo>
                    <a:pt x="1107639" y="1297940"/>
                  </a:lnTo>
                  <a:lnTo>
                    <a:pt x="2215278" y="0"/>
                  </a:lnTo>
                  <a:close/>
                </a:path>
              </a:pathLst>
            </a:custGeom>
            <a:solidFill>
              <a:schemeClr val="bg1">
                <a:lumMod val="50000"/>
              </a:schemeClr>
            </a:solidFill>
          </p:spPr>
          <p:txBody>
            <a:bodyPr/>
            <a:lstStyle/>
            <a:p>
              <a:endParaRPr lang="en-US" sz="3200"/>
            </a:p>
          </p:txBody>
        </p:sp>
        <p:sp>
          <p:nvSpPr>
            <p:cNvPr id="56" name="Freeform 8">
              <a:extLst>
                <a:ext uri="{FF2B5EF4-FFF2-40B4-BE49-F238E27FC236}">
                  <a16:creationId xmlns:a16="http://schemas.microsoft.com/office/drawing/2014/main" id="{0A70C856-ED26-85C1-DE57-DE06FEF3DC49}"/>
                </a:ext>
              </a:extLst>
            </p:cNvPr>
            <p:cNvSpPr/>
            <p:nvPr/>
          </p:nvSpPr>
          <p:spPr>
            <a:xfrm>
              <a:off x="921831" y="2221278"/>
              <a:ext cx="780568" cy="457342"/>
            </a:xfrm>
            <a:custGeom>
              <a:avLst/>
              <a:gdLst/>
              <a:ahLst/>
              <a:cxnLst/>
              <a:rect l="l" t="t" r="r" b="b"/>
              <a:pathLst>
                <a:path w="2215278" h="1297940">
                  <a:moveTo>
                    <a:pt x="0" y="0"/>
                  </a:moveTo>
                  <a:lnTo>
                    <a:pt x="1107639" y="1297940"/>
                  </a:lnTo>
                  <a:lnTo>
                    <a:pt x="2215278" y="0"/>
                  </a:lnTo>
                  <a:close/>
                </a:path>
              </a:pathLst>
            </a:custGeom>
            <a:solidFill>
              <a:schemeClr val="bg1">
                <a:lumMod val="85000"/>
              </a:schemeClr>
            </a:solidFill>
          </p:spPr>
          <p:txBody>
            <a:bodyPr/>
            <a:lstStyle/>
            <a:p>
              <a:endParaRPr lang="en-US" sz="3200"/>
            </a:p>
          </p:txBody>
        </p:sp>
        <p:sp>
          <p:nvSpPr>
            <p:cNvPr id="55" name="Freeform 34">
              <a:extLst>
                <a:ext uri="{FF2B5EF4-FFF2-40B4-BE49-F238E27FC236}">
                  <a16:creationId xmlns:a16="http://schemas.microsoft.com/office/drawing/2014/main" id="{7080DCB5-F673-484F-BA65-E51C87713D20}"/>
                </a:ext>
              </a:extLst>
            </p:cNvPr>
            <p:cNvSpPr/>
            <p:nvPr/>
          </p:nvSpPr>
          <p:spPr>
            <a:xfrm>
              <a:off x="1120255" y="2968104"/>
              <a:ext cx="1157392" cy="1157403"/>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sp>
          <p:nvSpPr>
            <p:cNvPr id="19" name="TextBox 40">
              <a:extLst>
                <a:ext uri="{FF2B5EF4-FFF2-40B4-BE49-F238E27FC236}">
                  <a16:creationId xmlns:a16="http://schemas.microsoft.com/office/drawing/2014/main" id="{E5848BF1-9BBA-43E0-9943-2EF1158C2ADF}"/>
                </a:ext>
              </a:extLst>
            </p:cNvPr>
            <p:cNvSpPr txBox="1"/>
            <p:nvPr/>
          </p:nvSpPr>
          <p:spPr>
            <a:xfrm>
              <a:off x="708695" y="4425118"/>
              <a:ext cx="1980924" cy="1116756"/>
            </a:xfrm>
            <a:prstGeom prst="rect">
              <a:avLst/>
            </a:prstGeom>
          </p:spPr>
          <p:txBody>
            <a:bodyPr lIns="0" tIns="0" rIns="0" bIns="0" rtlCol="0" anchor="t">
              <a:spAutoFit/>
            </a:bodyPr>
            <a:lstStyle/>
            <a:p>
              <a:pPr algn="ctr" rtl="0">
                <a:lnSpc>
                  <a:spcPct val="115000"/>
                </a:lnSpc>
              </a:pPr>
              <a:r>
                <a:rPr lang="ar-EG"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تبسيط تدفّق العمل</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TextBox 4150">
              <a:extLst>
                <a:ext uri="{FF2B5EF4-FFF2-40B4-BE49-F238E27FC236}">
                  <a16:creationId xmlns:a16="http://schemas.microsoft.com/office/drawing/2014/main" id="{E4A646F8-6B14-FA68-1CA3-C172AB47EA3A}"/>
                </a:ext>
              </a:extLst>
            </p:cNvPr>
            <p:cNvSpPr txBox="1"/>
            <p:nvPr/>
          </p:nvSpPr>
          <p:spPr>
            <a:xfrm>
              <a:off x="1228436" y="3105970"/>
              <a:ext cx="987986" cy="622800"/>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0" name="Group 59">
            <a:extLst>
              <a:ext uri="{FF2B5EF4-FFF2-40B4-BE49-F238E27FC236}">
                <a16:creationId xmlns:a16="http://schemas.microsoft.com/office/drawing/2014/main" id="{CBD5FEB9-FA03-9360-6B57-16A82F418E2A}"/>
              </a:ext>
            </a:extLst>
          </p:cNvPr>
          <p:cNvGrpSpPr/>
          <p:nvPr/>
        </p:nvGrpSpPr>
        <p:grpSpPr>
          <a:xfrm>
            <a:off x="6263180" y="2221278"/>
            <a:ext cx="2594713" cy="3816187"/>
            <a:chOff x="6263180" y="2221278"/>
            <a:chExt cx="2594713" cy="3816187"/>
          </a:xfrm>
        </p:grpSpPr>
        <p:grpSp>
          <p:nvGrpSpPr>
            <p:cNvPr id="22" name="Group 21">
              <a:extLst>
                <a:ext uri="{FF2B5EF4-FFF2-40B4-BE49-F238E27FC236}">
                  <a16:creationId xmlns:a16="http://schemas.microsoft.com/office/drawing/2014/main" id="{7483799F-5FB5-37B0-DFCB-D1FBE51BC86C}"/>
                </a:ext>
              </a:extLst>
            </p:cNvPr>
            <p:cNvGrpSpPr/>
            <p:nvPr/>
          </p:nvGrpSpPr>
          <p:grpSpPr>
            <a:xfrm>
              <a:off x="6263180" y="3733217"/>
              <a:ext cx="2593313" cy="2304248"/>
              <a:chOff x="3004591" y="779725"/>
              <a:chExt cx="2353310" cy="2090977"/>
            </a:xfrm>
          </p:grpSpPr>
          <p:sp>
            <p:nvSpPr>
              <p:cNvPr id="54" name="Freeform 16">
                <a:extLst>
                  <a:ext uri="{FF2B5EF4-FFF2-40B4-BE49-F238E27FC236}">
                    <a16:creationId xmlns:a16="http://schemas.microsoft.com/office/drawing/2014/main" id="{9E3769A2-7706-52DB-4FE5-0B5B76108270}"/>
                  </a:ext>
                </a:extLst>
              </p:cNvPr>
              <p:cNvSpPr/>
              <p:nvPr/>
            </p:nvSpPr>
            <p:spPr>
              <a:xfrm>
                <a:off x="3004591" y="779725"/>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2E75B6"/>
              </a:solidFill>
            </p:spPr>
            <p:txBody>
              <a:bodyPr/>
              <a:lstStyle/>
              <a:p>
                <a:endParaRPr lang="en-US" sz="3200"/>
              </a:p>
            </p:txBody>
          </p:sp>
        </p:grpSp>
        <p:grpSp>
          <p:nvGrpSpPr>
            <p:cNvPr id="23" name="Group 22">
              <a:extLst>
                <a:ext uri="{FF2B5EF4-FFF2-40B4-BE49-F238E27FC236}">
                  <a16:creationId xmlns:a16="http://schemas.microsoft.com/office/drawing/2014/main" id="{5B5FD3E6-760A-E325-DC7C-2ED50D00E773}"/>
                </a:ext>
              </a:extLst>
            </p:cNvPr>
            <p:cNvGrpSpPr/>
            <p:nvPr/>
          </p:nvGrpSpPr>
          <p:grpSpPr>
            <a:xfrm rot="10800000">
              <a:off x="6263180" y="2221278"/>
              <a:ext cx="2594713" cy="1520266"/>
              <a:chOff x="3004591" y="4271"/>
              <a:chExt cx="2215278" cy="1297940"/>
            </a:xfrm>
          </p:grpSpPr>
          <p:sp>
            <p:nvSpPr>
              <p:cNvPr id="53" name="Freeform 18">
                <a:extLst>
                  <a:ext uri="{FF2B5EF4-FFF2-40B4-BE49-F238E27FC236}">
                    <a16:creationId xmlns:a16="http://schemas.microsoft.com/office/drawing/2014/main" id="{7C46765E-698F-82BC-AAC1-29844EEA916F}"/>
                  </a:ext>
                </a:extLst>
              </p:cNvPr>
              <p:cNvSpPr/>
              <p:nvPr/>
            </p:nvSpPr>
            <p:spPr>
              <a:xfrm>
                <a:off x="3004591" y="4271"/>
                <a:ext cx="2215278" cy="1297940"/>
              </a:xfrm>
              <a:custGeom>
                <a:avLst/>
                <a:gdLst/>
                <a:ahLst/>
                <a:cxnLst/>
                <a:rect l="l" t="t" r="r" b="b"/>
                <a:pathLst>
                  <a:path w="2215278" h="1297940">
                    <a:moveTo>
                      <a:pt x="0" y="0"/>
                    </a:moveTo>
                    <a:lnTo>
                      <a:pt x="1107639" y="1297940"/>
                    </a:lnTo>
                    <a:lnTo>
                      <a:pt x="2215278" y="0"/>
                    </a:lnTo>
                    <a:close/>
                  </a:path>
                </a:pathLst>
              </a:custGeom>
              <a:solidFill>
                <a:srgbClr val="2E75B6"/>
              </a:solidFill>
            </p:spPr>
            <p:txBody>
              <a:bodyPr/>
              <a:lstStyle/>
              <a:p>
                <a:endParaRPr lang="en-US" sz="3200"/>
              </a:p>
            </p:txBody>
          </p:sp>
        </p:grpSp>
        <p:grpSp>
          <p:nvGrpSpPr>
            <p:cNvPr id="27" name="Group 26">
              <a:extLst>
                <a:ext uri="{FF2B5EF4-FFF2-40B4-BE49-F238E27FC236}">
                  <a16:creationId xmlns:a16="http://schemas.microsoft.com/office/drawing/2014/main" id="{2CD24706-8D14-A423-3117-26597F4C660E}"/>
                </a:ext>
              </a:extLst>
            </p:cNvPr>
            <p:cNvGrpSpPr/>
            <p:nvPr/>
          </p:nvGrpSpPr>
          <p:grpSpPr>
            <a:xfrm>
              <a:off x="6779967" y="2221278"/>
              <a:ext cx="780568" cy="457342"/>
              <a:chOff x="3269647" y="4271"/>
              <a:chExt cx="2215278" cy="1297940"/>
            </a:xfrm>
          </p:grpSpPr>
          <p:sp>
            <p:nvSpPr>
              <p:cNvPr id="52" name="Freeform 20">
                <a:extLst>
                  <a:ext uri="{FF2B5EF4-FFF2-40B4-BE49-F238E27FC236}">
                    <a16:creationId xmlns:a16="http://schemas.microsoft.com/office/drawing/2014/main" id="{29877AFD-FAB8-E9E5-7D86-A8810DE0ABBF}"/>
                  </a:ext>
                </a:extLst>
              </p:cNvPr>
              <p:cNvSpPr/>
              <p:nvPr/>
            </p:nvSpPr>
            <p:spPr>
              <a:xfrm>
                <a:off x="3269647" y="4271"/>
                <a:ext cx="2215278" cy="1297940"/>
              </a:xfrm>
              <a:custGeom>
                <a:avLst/>
                <a:gdLst/>
                <a:ahLst/>
                <a:cxnLst/>
                <a:rect l="l" t="t" r="r" b="b"/>
                <a:pathLst>
                  <a:path w="2215278" h="1297940">
                    <a:moveTo>
                      <a:pt x="0" y="0"/>
                    </a:moveTo>
                    <a:lnTo>
                      <a:pt x="1107639" y="1297940"/>
                    </a:lnTo>
                    <a:lnTo>
                      <a:pt x="2215278" y="0"/>
                    </a:lnTo>
                    <a:close/>
                  </a:path>
                </a:pathLst>
              </a:custGeom>
              <a:solidFill>
                <a:schemeClr val="accent4">
                  <a:lumMod val="20000"/>
                  <a:lumOff val="80000"/>
                </a:schemeClr>
              </a:solidFill>
            </p:spPr>
            <p:txBody>
              <a:bodyPr/>
              <a:lstStyle/>
              <a:p>
                <a:endParaRPr lang="en-US" sz="3200"/>
              </a:p>
            </p:txBody>
          </p:sp>
        </p:grpSp>
        <p:grpSp>
          <p:nvGrpSpPr>
            <p:cNvPr id="28" name="Group 27">
              <a:extLst>
                <a:ext uri="{FF2B5EF4-FFF2-40B4-BE49-F238E27FC236}">
                  <a16:creationId xmlns:a16="http://schemas.microsoft.com/office/drawing/2014/main" id="{30C5104D-FF03-22E5-F362-352FA3A98CC5}"/>
                </a:ext>
              </a:extLst>
            </p:cNvPr>
            <p:cNvGrpSpPr/>
            <p:nvPr/>
          </p:nvGrpSpPr>
          <p:grpSpPr>
            <a:xfrm>
              <a:off x="6981840" y="2968104"/>
              <a:ext cx="1157392" cy="1157403"/>
              <a:chOff x="3373186" y="387308"/>
              <a:chExt cx="6350000" cy="6350000"/>
            </a:xfrm>
          </p:grpSpPr>
          <p:sp>
            <p:nvSpPr>
              <p:cNvPr id="51" name="Freeform 30">
                <a:extLst>
                  <a:ext uri="{FF2B5EF4-FFF2-40B4-BE49-F238E27FC236}">
                    <a16:creationId xmlns:a16="http://schemas.microsoft.com/office/drawing/2014/main" id="{585E3A11-18E4-6930-9BC5-D00240180963}"/>
                  </a:ext>
                </a:extLst>
              </p:cNvPr>
              <p:cNvSpPr/>
              <p:nvPr/>
            </p:nvSpPr>
            <p:spPr>
              <a:xfrm>
                <a:off x="3373186" y="387308"/>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grpSp>
        <p:sp>
          <p:nvSpPr>
            <p:cNvPr id="29" name="TextBox 40">
              <a:extLst>
                <a:ext uri="{FF2B5EF4-FFF2-40B4-BE49-F238E27FC236}">
                  <a16:creationId xmlns:a16="http://schemas.microsoft.com/office/drawing/2014/main" id="{D13CDDCD-19D0-DF18-F8F5-764DF31A1EEC}"/>
                </a:ext>
              </a:extLst>
            </p:cNvPr>
            <p:cNvSpPr txBox="1"/>
            <p:nvPr/>
          </p:nvSpPr>
          <p:spPr>
            <a:xfrm>
              <a:off x="6569162" y="4425303"/>
              <a:ext cx="1980924" cy="1116756"/>
            </a:xfrm>
            <a:prstGeom prst="rect">
              <a:avLst/>
            </a:prstGeom>
          </p:spPr>
          <p:txBody>
            <a:bodyPr lIns="0" tIns="0" rIns="0" bIns="0" rtlCol="0" anchor="t">
              <a:sp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تقليل الأخطاء البشرية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TextBox 4148">
              <a:extLst>
                <a:ext uri="{FF2B5EF4-FFF2-40B4-BE49-F238E27FC236}">
                  <a16:creationId xmlns:a16="http://schemas.microsoft.com/office/drawing/2014/main" id="{B5C564A3-80F3-640E-8BAD-FCF3D6131966}"/>
                </a:ext>
              </a:extLst>
            </p:cNvPr>
            <p:cNvSpPr txBox="1"/>
            <p:nvPr/>
          </p:nvSpPr>
          <p:spPr>
            <a:xfrm>
              <a:off x="7059654" y="3105970"/>
              <a:ext cx="987986" cy="622800"/>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9" name="Group 58">
            <a:extLst>
              <a:ext uri="{FF2B5EF4-FFF2-40B4-BE49-F238E27FC236}">
                <a16:creationId xmlns:a16="http://schemas.microsoft.com/office/drawing/2014/main" id="{CFE41D88-6AD5-53E2-2550-0C7D3CB37B32}"/>
              </a:ext>
            </a:extLst>
          </p:cNvPr>
          <p:cNvGrpSpPr/>
          <p:nvPr/>
        </p:nvGrpSpPr>
        <p:grpSpPr>
          <a:xfrm>
            <a:off x="9192247" y="2212951"/>
            <a:ext cx="2594713" cy="3824514"/>
            <a:chOff x="9192247" y="2212951"/>
            <a:chExt cx="2594713" cy="3824514"/>
          </a:xfrm>
        </p:grpSpPr>
        <p:grpSp>
          <p:nvGrpSpPr>
            <p:cNvPr id="34" name="Group 33">
              <a:extLst>
                <a:ext uri="{FF2B5EF4-FFF2-40B4-BE49-F238E27FC236}">
                  <a16:creationId xmlns:a16="http://schemas.microsoft.com/office/drawing/2014/main" id="{2EB8CA80-D66F-2F3B-95C8-5D52E439F78A}"/>
                </a:ext>
              </a:extLst>
            </p:cNvPr>
            <p:cNvGrpSpPr/>
            <p:nvPr/>
          </p:nvGrpSpPr>
          <p:grpSpPr>
            <a:xfrm>
              <a:off x="9192247" y="3733217"/>
              <a:ext cx="2593313" cy="2304248"/>
              <a:chOff x="4506886" y="779725"/>
              <a:chExt cx="2353310" cy="2090977"/>
            </a:xfrm>
          </p:grpSpPr>
          <p:sp>
            <p:nvSpPr>
              <p:cNvPr id="47" name="Freeform 22">
                <a:extLst>
                  <a:ext uri="{FF2B5EF4-FFF2-40B4-BE49-F238E27FC236}">
                    <a16:creationId xmlns:a16="http://schemas.microsoft.com/office/drawing/2014/main" id="{722326E2-7AD4-FD99-D073-8812486A9F96}"/>
                  </a:ext>
                </a:extLst>
              </p:cNvPr>
              <p:cNvSpPr/>
              <p:nvPr/>
            </p:nvSpPr>
            <p:spPr>
              <a:xfrm>
                <a:off x="4506886" y="779725"/>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168489"/>
              </a:solidFill>
            </p:spPr>
            <p:txBody>
              <a:bodyPr/>
              <a:lstStyle/>
              <a:p>
                <a:endParaRPr lang="en-US" sz="3200"/>
              </a:p>
            </p:txBody>
          </p:sp>
        </p:grpSp>
        <p:grpSp>
          <p:nvGrpSpPr>
            <p:cNvPr id="35" name="Group 34">
              <a:extLst>
                <a:ext uri="{FF2B5EF4-FFF2-40B4-BE49-F238E27FC236}">
                  <a16:creationId xmlns:a16="http://schemas.microsoft.com/office/drawing/2014/main" id="{811B389D-A8B6-049D-0870-DBC6E6C5E8B6}"/>
                </a:ext>
              </a:extLst>
            </p:cNvPr>
            <p:cNvGrpSpPr/>
            <p:nvPr/>
          </p:nvGrpSpPr>
          <p:grpSpPr>
            <a:xfrm rot="10800000">
              <a:off x="9192247" y="2221278"/>
              <a:ext cx="2594713" cy="1520266"/>
              <a:chOff x="4506886" y="4271"/>
              <a:chExt cx="2215278" cy="1297940"/>
            </a:xfrm>
          </p:grpSpPr>
          <p:sp>
            <p:nvSpPr>
              <p:cNvPr id="46" name="Freeform 24">
                <a:extLst>
                  <a:ext uri="{FF2B5EF4-FFF2-40B4-BE49-F238E27FC236}">
                    <a16:creationId xmlns:a16="http://schemas.microsoft.com/office/drawing/2014/main" id="{E3F54D2B-8CC9-B2AA-190A-51B57B4E1300}"/>
                  </a:ext>
                </a:extLst>
              </p:cNvPr>
              <p:cNvSpPr/>
              <p:nvPr/>
            </p:nvSpPr>
            <p:spPr>
              <a:xfrm>
                <a:off x="4506886" y="4271"/>
                <a:ext cx="2215278" cy="1297940"/>
              </a:xfrm>
              <a:custGeom>
                <a:avLst/>
                <a:gdLst/>
                <a:ahLst/>
                <a:cxnLst/>
                <a:rect l="l" t="t" r="r" b="b"/>
                <a:pathLst>
                  <a:path w="2215278" h="1297940">
                    <a:moveTo>
                      <a:pt x="0" y="0"/>
                    </a:moveTo>
                    <a:lnTo>
                      <a:pt x="1107639" y="1297940"/>
                    </a:lnTo>
                    <a:lnTo>
                      <a:pt x="2215278" y="0"/>
                    </a:lnTo>
                    <a:close/>
                  </a:path>
                </a:pathLst>
              </a:custGeom>
              <a:solidFill>
                <a:srgbClr val="168489"/>
              </a:solidFill>
            </p:spPr>
            <p:txBody>
              <a:bodyPr/>
              <a:lstStyle/>
              <a:p>
                <a:endParaRPr lang="en-US" sz="3200"/>
              </a:p>
            </p:txBody>
          </p:sp>
        </p:grpSp>
        <p:grpSp>
          <p:nvGrpSpPr>
            <p:cNvPr id="36" name="Group 35">
              <a:extLst>
                <a:ext uri="{FF2B5EF4-FFF2-40B4-BE49-F238E27FC236}">
                  <a16:creationId xmlns:a16="http://schemas.microsoft.com/office/drawing/2014/main" id="{F7B305DB-3096-C60C-5007-46D668490EE0}"/>
                </a:ext>
              </a:extLst>
            </p:cNvPr>
            <p:cNvGrpSpPr/>
            <p:nvPr/>
          </p:nvGrpSpPr>
          <p:grpSpPr>
            <a:xfrm>
              <a:off x="9709037" y="2212951"/>
              <a:ext cx="780568" cy="457342"/>
              <a:chOff x="4771943" y="0"/>
              <a:chExt cx="2215278" cy="1297940"/>
            </a:xfrm>
          </p:grpSpPr>
          <p:sp>
            <p:nvSpPr>
              <p:cNvPr id="45" name="Freeform 26">
                <a:extLst>
                  <a:ext uri="{FF2B5EF4-FFF2-40B4-BE49-F238E27FC236}">
                    <a16:creationId xmlns:a16="http://schemas.microsoft.com/office/drawing/2014/main" id="{991C2343-78F8-96A7-63E8-BEFD4FD4A3CE}"/>
                  </a:ext>
                </a:extLst>
              </p:cNvPr>
              <p:cNvSpPr/>
              <p:nvPr/>
            </p:nvSpPr>
            <p:spPr>
              <a:xfrm>
                <a:off x="4771943" y="0"/>
                <a:ext cx="2215278" cy="1297940"/>
              </a:xfrm>
              <a:custGeom>
                <a:avLst/>
                <a:gdLst/>
                <a:ahLst/>
                <a:cxnLst/>
                <a:rect l="l" t="t" r="r" b="b"/>
                <a:pathLst>
                  <a:path w="2215278" h="1297940">
                    <a:moveTo>
                      <a:pt x="0" y="0"/>
                    </a:moveTo>
                    <a:lnTo>
                      <a:pt x="1107639" y="1297940"/>
                    </a:lnTo>
                    <a:lnTo>
                      <a:pt x="2215278" y="0"/>
                    </a:lnTo>
                    <a:close/>
                  </a:path>
                </a:pathLst>
              </a:custGeom>
              <a:solidFill>
                <a:srgbClr val="7CD4D2"/>
              </a:solidFill>
            </p:spPr>
            <p:txBody>
              <a:bodyPr/>
              <a:lstStyle/>
              <a:p>
                <a:endParaRPr lang="en-US" sz="3200"/>
              </a:p>
            </p:txBody>
          </p:sp>
        </p:grpSp>
        <p:grpSp>
          <p:nvGrpSpPr>
            <p:cNvPr id="37" name="Group 36">
              <a:extLst>
                <a:ext uri="{FF2B5EF4-FFF2-40B4-BE49-F238E27FC236}">
                  <a16:creationId xmlns:a16="http://schemas.microsoft.com/office/drawing/2014/main" id="{AC0A7182-CCDD-4039-B609-716A3C89929F}"/>
                </a:ext>
              </a:extLst>
            </p:cNvPr>
            <p:cNvGrpSpPr/>
            <p:nvPr/>
          </p:nvGrpSpPr>
          <p:grpSpPr>
            <a:xfrm>
              <a:off x="9910908" y="2995304"/>
              <a:ext cx="1157392" cy="1157403"/>
              <a:chOff x="4875481" y="401259"/>
              <a:chExt cx="6350000" cy="6350000"/>
            </a:xfrm>
          </p:grpSpPr>
          <p:sp>
            <p:nvSpPr>
              <p:cNvPr id="44" name="Freeform 28">
                <a:extLst>
                  <a:ext uri="{FF2B5EF4-FFF2-40B4-BE49-F238E27FC236}">
                    <a16:creationId xmlns:a16="http://schemas.microsoft.com/office/drawing/2014/main" id="{E8693C2C-9AC3-1895-C60B-F3B20939B2CF}"/>
                  </a:ext>
                </a:extLst>
              </p:cNvPr>
              <p:cNvSpPr/>
              <p:nvPr/>
            </p:nvSpPr>
            <p:spPr>
              <a:xfrm>
                <a:off x="4875481" y="401259"/>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grpSp>
        <p:sp>
          <p:nvSpPr>
            <p:cNvPr id="39" name="TextBox 40">
              <a:extLst>
                <a:ext uri="{FF2B5EF4-FFF2-40B4-BE49-F238E27FC236}">
                  <a16:creationId xmlns:a16="http://schemas.microsoft.com/office/drawing/2014/main" id="{F8F990F3-88B3-5E8A-F311-A700B9024B8A}"/>
                </a:ext>
              </a:extLst>
            </p:cNvPr>
            <p:cNvSpPr txBox="1"/>
            <p:nvPr/>
          </p:nvSpPr>
          <p:spPr>
            <a:xfrm>
              <a:off x="9497598" y="4425237"/>
              <a:ext cx="1979686" cy="1116756"/>
            </a:xfrm>
            <a:prstGeom prst="rect">
              <a:avLst/>
            </a:prstGeom>
          </p:spPr>
          <p:txBody>
            <a:bodyPr lIns="0" tIns="0" rIns="0" bIns="0" rtlCol="0" anchor="t">
              <a:sp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أتمتة العمليات الروتينية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1" name="TextBox 4147">
              <a:extLst>
                <a:ext uri="{FF2B5EF4-FFF2-40B4-BE49-F238E27FC236}">
                  <a16:creationId xmlns:a16="http://schemas.microsoft.com/office/drawing/2014/main" id="{C350BE27-FC14-B0D6-0BF8-2D53F6CA8F53}"/>
                </a:ext>
              </a:extLst>
            </p:cNvPr>
            <p:cNvSpPr txBox="1"/>
            <p:nvPr/>
          </p:nvSpPr>
          <p:spPr>
            <a:xfrm>
              <a:off x="10032682" y="3105970"/>
              <a:ext cx="987986" cy="622800"/>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1" name="Group 60">
            <a:extLst>
              <a:ext uri="{FF2B5EF4-FFF2-40B4-BE49-F238E27FC236}">
                <a16:creationId xmlns:a16="http://schemas.microsoft.com/office/drawing/2014/main" id="{444E9105-AF92-C879-8F1A-EB43B4E00F7D}"/>
              </a:ext>
            </a:extLst>
          </p:cNvPr>
          <p:cNvGrpSpPr/>
          <p:nvPr/>
        </p:nvGrpSpPr>
        <p:grpSpPr>
          <a:xfrm>
            <a:off x="3334110" y="2221278"/>
            <a:ext cx="2594713" cy="3816187"/>
            <a:chOff x="3334110" y="2221278"/>
            <a:chExt cx="2594713" cy="3816187"/>
          </a:xfrm>
        </p:grpSpPr>
        <p:grpSp>
          <p:nvGrpSpPr>
            <p:cNvPr id="31" name="Group 30">
              <a:extLst>
                <a:ext uri="{FF2B5EF4-FFF2-40B4-BE49-F238E27FC236}">
                  <a16:creationId xmlns:a16="http://schemas.microsoft.com/office/drawing/2014/main" id="{B731375C-6489-5F27-C441-6B50A386A31E}"/>
                </a:ext>
              </a:extLst>
            </p:cNvPr>
            <p:cNvGrpSpPr/>
            <p:nvPr/>
          </p:nvGrpSpPr>
          <p:grpSpPr>
            <a:xfrm>
              <a:off x="3334110" y="3733217"/>
              <a:ext cx="2593313" cy="2304248"/>
              <a:chOff x="1502295" y="779725"/>
              <a:chExt cx="2353310" cy="2090977"/>
            </a:xfrm>
          </p:grpSpPr>
          <p:sp>
            <p:nvSpPr>
              <p:cNvPr id="50" name="Freeform 10">
                <a:extLst>
                  <a:ext uri="{FF2B5EF4-FFF2-40B4-BE49-F238E27FC236}">
                    <a16:creationId xmlns:a16="http://schemas.microsoft.com/office/drawing/2014/main" id="{67AEC9F6-B868-E402-B065-717FBD9ADE6B}"/>
                  </a:ext>
                </a:extLst>
              </p:cNvPr>
              <p:cNvSpPr/>
              <p:nvPr/>
            </p:nvSpPr>
            <p:spPr>
              <a:xfrm>
                <a:off x="1502295" y="779725"/>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FFD366"/>
              </a:solidFill>
            </p:spPr>
            <p:txBody>
              <a:bodyPr/>
              <a:lstStyle/>
              <a:p>
                <a:endParaRPr lang="en-US" sz="3200"/>
              </a:p>
            </p:txBody>
          </p:sp>
        </p:grpSp>
        <p:grpSp>
          <p:nvGrpSpPr>
            <p:cNvPr id="32" name="Group 31">
              <a:extLst>
                <a:ext uri="{FF2B5EF4-FFF2-40B4-BE49-F238E27FC236}">
                  <a16:creationId xmlns:a16="http://schemas.microsoft.com/office/drawing/2014/main" id="{486D0A21-7399-104E-159F-18471BDB2BB5}"/>
                </a:ext>
              </a:extLst>
            </p:cNvPr>
            <p:cNvGrpSpPr/>
            <p:nvPr/>
          </p:nvGrpSpPr>
          <p:grpSpPr>
            <a:xfrm rot="10800000">
              <a:off x="3334110" y="2221278"/>
              <a:ext cx="2594713" cy="1520266"/>
              <a:chOff x="1502295" y="4271"/>
              <a:chExt cx="2215278" cy="1297940"/>
            </a:xfrm>
          </p:grpSpPr>
          <p:sp>
            <p:nvSpPr>
              <p:cNvPr id="49" name="Freeform 12">
                <a:extLst>
                  <a:ext uri="{FF2B5EF4-FFF2-40B4-BE49-F238E27FC236}">
                    <a16:creationId xmlns:a16="http://schemas.microsoft.com/office/drawing/2014/main" id="{35D8FB3B-1C99-BB97-6DFC-395B8D6579A8}"/>
                  </a:ext>
                </a:extLst>
              </p:cNvPr>
              <p:cNvSpPr/>
              <p:nvPr/>
            </p:nvSpPr>
            <p:spPr>
              <a:xfrm>
                <a:off x="1502295" y="4271"/>
                <a:ext cx="2215278" cy="1297940"/>
              </a:xfrm>
              <a:custGeom>
                <a:avLst/>
                <a:gdLst/>
                <a:ahLst/>
                <a:cxnLst/>
                <a:rect l="l" t="t" r="r" b="b"/>
                <a:pathLst>
                  <a:path w="2215278" h="1297940">
                    <a:moveTo>
                      <a:pt x="0" y="0"/>
                    </a:moveTo>
                    <a:lnTo>
                      <a:pt x="1107639" y="1297940"/>
                    </a:lnTo>
                    <a:lnTo>
                      <a:pt x="2215278" y="0"/>
                    </a:lnTo>
                    <a:close/>
                  </a:path>
                </a:pathLst>
              </a:custGeom>
              <a:solidFill>
                <a:srgbClr val="FFD366"/>
              </a:solidFill>
            </p:spPr>
            <p:txBody>
              <a:bodyPr/>
              <a:lstStyle/>
              <a:p>
                <a:endParaRPr lang="en-US" sz="3200"/>
              </a:p>
            </p:txBody>
          </p:sp>
        </p:grpSp>
        <p:grpSp>
          <p:nvGrpSpPr>
            <p:cNvPr id="33" name="Group 32">
              <a:extLst>
                <a:ext uri="{FF2B5EF4-FFF2-40B4-BE49-F238E27FC236}">
                  <a16:creationId xmlns:a16="http://schemas.microsoft.com/office/drawing/2014/main" id="{15B71370-CE91-B920-CAC6-27D84355E864}"/>
                </a:ext>
              </a:extLst>
            </p:cNvPr>
            <p:cNvGrpSpPr/>
            <p:nvPr/>
          </p:nvGrpSpPr>
          <p:grpSpPr>
            <a:xfrm>
              <a:off x="3850899" y="2221278"/>
              <a:ext cx="780568" cy="457342"/>
              <a:chOff x="1767352" y="4271"/>
              <a:chExt cx="2215278" cy="1297940"/>
            </a:xfrm>
          </p:grpSpPr>
          <p:sp>
            <p:nvSpPr>
              <p:cNvPr id="48" name="Freeform 14">
                <a:extLst>
                  <a:ext uri="{FF2B5EF4-FFF2-40B4-BE49-F238E27FC236}">
                    <a16:creationId xmlns:a16="http://schemas.microsoft.com/office/drawing/2014/main" id="{5C59EA06-EFF8-4CB0-4776-A32C2FFF4763}"/>
                  </a:ext>
                </a:extLst>
              </p:cNvPr>
              <p:cNvSpPr/>
              <p:nvPr/>
            </p:nvSpPr>
            <p:spPr>
              <a:xfrm>
                <a:off x="1767352" y="4271"/>
                <a:ext cx="2215278" cy="1297940"/>
              </a:xfrm>
              <a:custGeom>
                <a:avLst/>
                <a:gdLst/>
                <a:ahLst/>
                <a:cxnLst/>
                <a:rect l="l" t="t" r="r" b="b"/>
                <a:pathLst>
                  <a:path w="2215278" h="1297940">
                    <a:moveTo>
                      <a:pt x="0" y="0"/>
                    </a:moveTo>
                    <a:lnTo>
                      <a:pt x="1107639" y="1297940"/>
                    </a:lnTo>
                    <a:lnTo>
                      <a:pt x="2215278" y="0"/>
                    </a:lnTo>
                    <a:close/>
                  </a:path>
                </a:pathLst>
              </a:custGeom>
              <a:solidFill>
                <a:srgbClr val="FFFFCC"/>
              </a:solidFill>
            </p:spPr>
            <p:txBody>
              <a:bodyPr/>
              <a:lstStyle/>
              <a:p>
                <a:endParaRPr lang="en-US" sz="3200"/>
              </a:p>
            </p:txBody>
          </p:sp>
        </p:grpSp>
        <p:grpSp>
          <p:nvGrpSpPr>
            <p:cNvPr id="38" name="Group 37">
              <a:extLst>
                <a:ext uri="{FF2B5EF4-FFF2-40B4-BE49-F238E27FC236}">
                  <a16:creationId xmlns:a16="http://schemas.microsoft.com/office/drawing/2014/main" id="{FDAC967D-4620-E99F-2478-2D8C87D5D92D}"/>
                </a:ext>
              </a:extLst>
            </p:cNvPr>
            <p:cNvGrpSpPr/>
            <p:nvPr/>
          </p:nvGrpSpPr>
          <p:grpSpPr>
            <a:xfrm>
              <a:off x="4049323" y="2968104"/>
              <a:ext cx="1157392" cy="1157403"/>
              <a:chOff x="1869122" y="387308"/>
              <a:chExt cx="6350000" cy="6350000"/>
            </a:xfrm>
          </p:grpSpPr>
          <p:sp>
            <p:nvSpPr>
              <p:cNvPr id="43" name="Freeform 32">
                <a:extLst>
                  <a:ext uri="{FF2B5EF4-FFF2-40B4-BE49-F238E27FC236}">
                    <a16:creationId xmlns:a16="http://schemas.microsoft.com/office/drawing/2014/main" id="{05A33839-8EB2-7DE5-79CB-4AD28E1E657E}"/>
                  </a:ext>
                </a:extLst>
              </p:cNvPr>
              <p:cNvSpPr/>
              <p:nvPr/>
            </p:nvSpPr>
            <p:spPr>
              <a:xfrm>
                <a:off x="1869122" y="387308"/>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grpSp>
        <p:sp>
          <p:nvSpPr>
            <p:cNvPr id="40" name="TextBox 40">
              <a:extLst>
                <a:ext uri="{FF2B5EF4-FFF2-40B4-BE49-F238E27FC236}">
                  <a16:creationId xmlns:a16="http://schemas.microsoft.com/office/drawing/2014/main" id="{7835BC60-4DB0-BC0A-8B45-3D6294B3DBA3}"/>
                </a:ext>
              </a:extLst>
            </p:cNvPr>
            <p:cNvSpPr txBox="1"/>
            <p:nvPr/>
          </p:nvSpPr>
          <p:spPr>
            <a:xfrm>
              <a:off x="3637558" y="4438292"/>
              <a:ext cx="1980924" cy="1116756"/>
            </a:xfrm>
            <a:prstGeom prst="rect">
              <a:avLst/>
            </a:prstGeom>
          </p:spPr>
          <p:txBody>
            <a:bodyPr lIns="0" tIns="0" rIns="0" bIns="0" rtlCol="0" anchor="t">
              <a:sp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توحيد الإجراءات والسياسات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2" name="TextBox 4149">
              <a:extLst>
                <a:ext uri="{FF2B5EF4-FFF2-40B4-BE49-F238E27FC236}">
                  <a16:creationId xmlns:a16="http://schemas.microsoft.com/office/drawing/2014/main" id="{B064793D-DF52-EDA3-AA39-65F480A493E4}"/>
                </a:ext>
              </a:extLst>
            </p:cNvPr>
            <p:cNvSpPr txBox="1"/>
            <p:nvPr/>
          </p:nvSpPr>
          <p:spPr>
            <a:xfrm>
              <a:off x="4136642" y="3105970"/>
              <a:ext cx="987986" cy="622800"/>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3883311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 presetClass="entr" presetSubtype="4" fill="hold" nodeType="withEffect">
                                  <p:stCondLst>
                                    <p:cond delay="0"/>
                                  </p:stCondLst>
                                  <p:childTnLst>
                                    <p:set>
                                      <p:cBhvr>
                                        <p:cTn id="9" dur="1" fill="hold">
                                          <p:stCondLst>
                                            <p:cond delay="0"/>
                                          </p:stCondLst>
                                        </p:cTn>
                                        <p:tgtEl>
                                          <p:spTgt spid="59"/>
                                        </p:tgtEl>
                                        <p:attrNameLst>
                                          <p:attrName>style.visibility</p:attrName>
                                        </p:attrNameLst>
                                      </p:cBhvr>
                                      <p:to>
                                        <p:strVal val="visible"/>
                                      </p:to>
                                    </p:set>
                                    <p:anim calcmode="lin" valueType="num">
                                      <p:cBhvr additive="base">
                                        <p:cTn id="10" dur="500" fill="hold"/>
                                        <p:tgtEl>
                                          <p:spTgt spid="59"/>
                                        </p:tgtEl>
                                        <p:attrNameLst>
                                          <p:attrName>ppt_x</p:attrName>
                                        </p:attrNameLst>
                                      </p:cBhvr>
                                      <p:tavLst>
                                        <p:tav tm="0">
                                          <p:val>
                                            <p:strVal val="#ppt_x"/>
                                          </p:val>
                                        </p:tav>
                                        <p:tav tm="100000">
                                          <p:val>
                                            <p:strVal val="#ppt_x"/>
                                          </p:val>
                                        </p:tav>
                                      </p:tavLst>
                                    </p:anim>
                                    <p:anim calcmode="lin" valueType="num">
                                      <p:cBhvr additive="base">
                                        <p:cTn id="11"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60"/>
                                        </p:tgtEl>
                                        <p:attrNameLst>
                                          <p:attrName>style.visibility</p:attrName>
                                        </p:attrNameLst>
                                      </p:cBhvr>
                                      <p:to>
                                        <p:strVal val="visible"/>
                                      </p:to>
                                    </p:set>
                                    <p:anim calcmode="lin" valueType="num">
                                      <p:cBhvr additive="base">
                                        <p:cTn id="16" dur="500" fill="hold"/>
                                        <p:tgtEl>
                                          <p:spTgt spid="60"/>
                                        </p:tgtEl>
                                        <p:attrNameLst>
                                          <p:attrName>ppt_x</p:attrName>
                                        </p:attrNameLst>
                                      </p:cBhvr>
                                      <p:tavLst>
                                        <p:tav tm="0">
                                          <p:val>
                                            <p:strVal val="#ppt_x"/>
                                          </p:val>
                                        </p:tav>
                                        <p:tav tm="100000">
                                          <p:val>
                                            <p:strVal val="#ppt_x"/>
                                          </p:val>
                                        </p:tav>
                                      </p:tavLst>
                                    </p:anim>
                                    <p:anim calcmode="lin" valueType="num">
                                      <p:cBhvr additive="base">
                                        <p:cTn id="17"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additive="base">
                                        <p:cTn id="22" dur="500" fill="hold"/>
                                        <p:tgtEl>
                                          <p:spTgt spid="61"/>
                                        </p:tgtEl>
                                        <p:attrNameLst>
                                          <p:attrName>ppt_x</p:attrName>
                                        </p:attrNameLst>
                                      </p:cBhvr>
                                      <p:tavLst>
                                        <p:tav tm="0">
                                          <p:val>
                                            <p:strVal val="#ppt_x"/>
                                          </p:val>
                                        </p:tav>
                                        <p:tav tm="100000">
                                          <p:val>
                                            <p:strVal val="#ppt_x"/>
                                          </p:val>
                                        </p:tav>
                                      </p:tavLst>
                                    </p:anim>
                                    <p:anim calcmode="lin" valueType="num">
                                      <p:cBhvr additive="base">
                                        <p:cTn id="23"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62"/>
                                        </p:tgtEl>
                                        <p:attrNameLst>
                                          <p:attrName>style.visibility</p:attrName>
                                        </p:attrNameLst>
                                      </p:cBhvr>
                                      <p:to>
                                        <p:strVal val="visible"/>
                                      </p:to>
                                    </p:set>
                                    <p:anim calcmode="lin" valueType="num">
                                      <p:cBhvr additive="base">
                                        <p:cTn id="28" dur="500" fill="hold"/>
                                        <p:tgtEl>
                                          <p:spTgt spid="62"/>
                                        </p:tgtEl>
                                        <p:attrNameLst>
                                          <p:attrName>ppt_x</p:attrName>
                                        </p:attrNameLst>
                                      </p:cBhvr>
                                      <p:tavLst>
                                        <p:tav tm="0">
                                          <p:val>
                                            <p:strVal val="#ppt_x"/>
                                          </p:val>
                                        </p:tav>
                                        <p:tav tm="100000">
                                          <p:val>
                                            <p:strVal val="#ppt_x"/>
                                          </p:val>
                                        </p:tav>
                                      </p:tavLst>
                                    </p:anim>
                                    <p:anim calcmode="lin" valueType="num">
                                      <p:cBhvr additive="base">
                                        <p:cTn id="29"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E1379C-C2A4-279D-CE2D-08F2A8806AA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108BEE5-54B4-06B1-1F71-AD60A76EAD87}"/>
              </a:ext>
            </a:extLst>
          </p:cNvPr>
          <p:cNvSpPr txBox="1"/>
          <p:nvPr/>
        </p:nvSpPr>
        <p:spPr>
          <a:xfrm>
            <a:off x="857250" y="-11278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حالات دراسية لمؤسّسات سعودية رائدة في التحوّل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4CB5521-0F1F-D639-8A45-DA226A6EEE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Saudi Aramco logo in transparent PNG and vectorized SVG formats">
            <a:extLst>
              <a:ext uri="{FF2B5EF4-FFF2-40B4-BE49-F238E27FC236}">
                <a16:creationId xmlns:a16="http://schemas.microsoft.com/office/drawing/2014/main" id="{A8A8997C-DD53-F2ED-5FF5-0B13E4D7754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5650" y="2148839"/>
            <a:ext cx="3660503" cy="3660503"/>
          </a:xfrm>
          <a:prstGeom prst="rect">
            <a:avLst/>
          </a:prstGeom>
          <a:noFill/>
          <a:ln>
            <a:noFill/>
          </a:ln>
        </p:spPr>
      </p:pic>
      <p:sp>
        <p:nvSpPr>
          <p:cNvPr id="5" name="TextBox 4">
            <a:extLst>
              <a:ext uri="{FF2B5EF4-FFF2-40B4-BE49-F238E27FC236}">
                <a16:creationId xmlns:a16="http://schemas.microsoft.com/office/drawing/2014/main" id="{E4124DB8-09E9-EE52-6C34-87879018DF90}"/>
              </a:ext>
            </a:extLst>
          </p:cNvPr>
          <p:cNvSpPr txBox="1"/>
          <p:nvPr/>
        </p:nvSpPr>
        <p:spPr>
          <a:xfrm>
            <a:off x="5435453" y="9191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دراسة حالة: أرامكو السعودية</a:t>
            </a:r>
            <a:endParaRPr lang="en-US" dirty="0"/>
          </a:p>
        </p:txBody>
      </p:sp>
      <p:sp>
        <p:nvSpPr>
          <p:cNvPr id="12" name="TextBox 11">
            <a:extLst>
              <a:ext uri="{FF2B5EF4-FFF2-40B4-BE49-F238E27FC236}">
                <a16:creationId xmlns:a16="http://schemas.microsoft.com/office/drawing/2014/main" id="{9081D47D-63D9-4824-FB11-DE85E59086BB}"/>
              </a:ext>
            </a:extLst>
          </p:cNvPr>
          <p:cNvSpPr txBox="1"/>
          <p:nvPr/>
        </p:nvSpPr>
        <p:spPr>
          <a:xfrm>
            <a:off x="5435453" y="1596935"/>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النتائج</a:t>
            </a:r>
            <a:r>
              <a:rPr lang="en-US"/>
              <a:t>:</a:t>
            </a:r>
          </a:p>
        </p:txBody>
      </p:sp>
      <p:sp>
        <p:nvSpPr>
          <p:cNvPr id="13" name="TextBox 12">
            <a:extLst>
              <a:ext uri="{FF2B5EF4-FFF2-40B4-BE49-F238E27FC236}">
                <a16:creationId xmlns:a16="http://schemas.microsoft.com/office/drawing/2014/main" id="{0FE29E33-C10E-DC8D-53A3-7F88F614158F}"/>
              </a:ext>
            </a:extLst>
          </p:cNvPr>
          <p:cNvSpPr txBox="1"/>
          <p:nvPr/>
        </p:nvSpPr>
        <p:spPr>
          <a:xfrm>
            <a:off x="5435453" y="230483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تقليل زمن إنجاز معاملات الموارد البشرية بنسبة 60</a:t>
            </a:r>
            <a:r>
              <a:rPr lang="en-US" b="1"/>
              <a:t>%.</a:t>
            </a:r>
          </a:p>
        </p:txBody>
      </p:sp>
      <p:sp>
        <p:nvSpPr>
          <p:cNvPr id="14" name="TextBox 13">
            <a:extLst>
              <a:ext uri="{FF2B5EF4-FFF2-40B4-BE49-F238E27FC236}">
                <a16:creationId xmlns:a16="http://schemas.microsoft.com/office/drawing/2014/main" id="{F74FBF2B-A100-338A-398E-8FBF36780D43}"/>
              </a:ext>
            </a:extLst>
          </p:cNvPr>
          <p:cNvSpPr txBox="1"/>
          <p:nvPr/>
        </p:nvSpPr>
        <p:spPr>
          <a:xfrm>
            <a:off x="5435453" y="301273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زيادة رضا الموظفين عن خدمات الموارد البشرية من 68% إلى 87</a:t>
            </a:r>
            <a:r>
              <a:rPr lang="en-US" b="1"/>
              <a:t>%.</a:t>
            </a:r>
          </a:p>
        </p:txBody>
      </p:sp>
      <p:sp>
        <p:nvSpPr>
          <p:cNvPr id="15" name="TextBox 14">
            <a:extLst>
              <a:ext uri="{FF2B5EF4-FFF2-40B4-BE49-F238E27FC236}">
                <a16:creationId xmlns:a16="http://schemas.microsoft.com/office/drawing/2014/main" id="{DD0CBEB7-AE81-6432-DD83-52E99C398D3B}"/>
              </a:ext>
            </a:extLst>
          </p:cNvPr>
          <p:cNvSpPr txBox="1"/>
          <p:nvPr/>
        </p:nvSpPr>
        <p:spPr>
          <a:xfrm>
            <a:off x="5435453" y="418165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توفير 40% من التكاليف التشغيلية لإدارة الموارد البشرية</a:t>
            </a:r>
            <a:endParaRPr lang="en-US" b="1" dirty="0"/>
          </a:p>
        </p:txBody>
      </p:sp>
      <p:sp>
        <p:nvSpPr>
          <p:cNvPr id="2" name="TextBox 1">
            <a:extLst>
              <a:ext uri="{FF2B5EF4-FFF2-40B4-BE49-F238E27FC236}">
                <a16:creationId xmlns:a16="http://schemas.microsoft.com/office/drawing/2014/main" id="{29BC2B12-CF15-F938-73D7-2519B5F2B257}"/>
              </a:ext>
            </a:extLst>
          </p:cNvPr>
          <p:cNvSpPr txBox="1"/>
          <p:nvPr/>
        </p:nvSpPr>
        <p:spPr>
          <a:xfrm>
            <a:off x="5435453" y="488955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تحسين دقّة بيانات الموظفين إلى 99.5</a:t>
            </a:r>
            <a:r>
              <a:rPr lang="en-US" b="1"/>
              <a:t>%.</a:t>
            </a:r>
          </a:p>
        </p:txBody>
      </p:sp>
      <p:sp>
        <p:nvSpPr>
          <p:cNvPr id="3" name="TextBox 2">
            <a:extLst>
              <a:ext uri="{FF2B5EF4-FFF2-40B4-BE49-F238E27FC236}">
                <a16:creationId xmlns:a16="http://schemas.microsoft.com/office/drawing/2014/main" id="{40D37824-F03C-AFA9-9562-71F16C8ABC99}"/>
              </a:ext>
            </a:extLst>
          </p:cNvPr>
          <p:cNvSpPr txBox="1"/>
          <p:nvPr/>
        </p:nvSpPr>
        <p:spPr>
          <a:xfrm>
            <a:off x="5435453" y="5597450"/>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تمكين 95% من المعاملات من أن تتمّ ذاتياً دون الحاجة لتدخّل موظفي الموارد البشرية</a:t>
            </a:r>
            <a:endParaRPr lang="en-US" dirty="0"/>
          </a:p>
        </p:txBody>
      </p:sp>
    </p:spTree>
    <p:extLst>
      <p:ext uri="{BB962C8B-B14F-4D97-AF65-F5344CB8AC3E}">
        <p14:creationId xmlns:p14="http://schemas.microsoft.com/office/powerpoint/2010/main" val="16233046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1000"/>
                                        <p:tgtEl>
                                          <p:spTgt spid="2"/>
                                        </p:tgtEl>
                                      </p:cBhvr>
                                    </p:animEffect>
                                    <p:anim calcmode="lin" valueType="num">
                                      <p:cBhvr>
                                        <p:cTn id="46" dur="1000" fill="hold"/>
                                        <p:tgtEl>
                                          <p:spTgt spid="2"/>
                                        </p:tgtEl>
                                        <p:attrNameLst>
                                          <p:attrName>ppt_x</p:attrName>
                                        </p:attrNameLst>
                                      </p:cBhvr>
                                      <p:tavLst>
                                        <p:tav tm="0">
                                          <p:val>
                                            <p:strVal val="#ppt_x"/>
                                          </p:val>
                                        </p:tav>
                                        <p:tav tm="100000">
                                          <p:val>
                                            <p:strVal val="#ppt_x"/>
                                          </p:val>
                                        </p:tav>
                                      </p:tavLst>
                                    </p:anim>
                                    <p:anim calcmode="lin" valueType="num">
                                      <p:cBhvr>
                                        <p:cTn id="4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1000"/>
                                        <p:tgtEl>
                                          <p:spTgt spid="3"/>
                                        </p:tgtEl>
                                      </p:cBhvr>
                                    </p:animEffect>
                                    <p:anim calcmode="lin" valueType="num">
                                      <p:cBhvr>
                                        <p:cTn id="53" dur="1000" fill="hold"/>
                                        <p:tgtEl>
                                          <p:spTgt spid="3"/>
                                        </p:tgtEl>
                                        <p:attrNameLst>
                                          <p:attrName>ppt_x</p:attrName>
                                        </p:attrNameLst>
                                      </p:cBhvr>
                                      <p:tavLst>
                                        <p:tav tm="0">
                                          <p:val>
                                            <p:strVal val="#ppt_x"/>
                                          </p:val>
                                        </p:tav>
                                        <p:tav tm="100000">
                                          <p:val>
                                            <p:strVal val="#ppt_x"/>
                                          </p:val>
                                        </p:tav>
                                      </p:tavLst>
                                    </p:anim>
                                    <p:anim calcmode="lin" valueType="num">
                                      <p:cBhvr>
                                        <p:cTn id="5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4" grpId="0"/>
      <p:bldP spid="15" grpId="0"/>
      <p:bldP spid="2" grpId="0"/>
      <p:bldP spid="3"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BEA9FA-2A02-72F1-2CE3-A0247D97401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40A28EB-A19C-F3CC-55C2-A9E7FCB83E3A}"/>
              </a:ext>
            </a:extLst>
          </p:cNvPr>
          <p:cNvSpPr txBox="1"/>
          <p:nvPr/>
        </p:nvSpPr>
        <p:spPr>
          <a:xfrm>
            <a:off x="857250" y="-11278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حالات دراسية لمؤسّسات سعودية رائدة في التحوّل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4E4DC6F-771A-DCDD-A276-3F8BE4599E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Saudi Aramco logo in transparent PNG and vectorized SVG formats">
            <a:extLst>
              <a:ext uri="{FF2B5EF4-FFF2-40B4-BE49-F238E27FC236}">
                <a16:creationId xmlns:a16="http://schemas.microsoft.com/office/drawing/2014/main" id="{648C5D6E-BE83-1A88-4160-1449A8BDBBA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5650" y="2148839"/>
            <a:ext cx="3660503" cy="3660503"/>
          </a:xfrm>
          <a:prstGeom prst="rect">
            <a:avLst/>
          </a:prstGeom>
          <a:noFill/>
          <a:ln>
            <a:noFill/>
          </a:ln>
        </p:spPr>
      </p:pic>
      <p:sp>
        <p:nvSpPr>
          <p:cNvPr id="5" name="TextBox 4">
            <a:extLst>
              <a:ext uri="{FF2B5EF4-FFF2-40B4-BE49-F238E27FC236}">
                <a16:creationId xmlns:a16="http://schemas.microsoft.com/office/drawing/2014/main" id="{765CF773-D645-3A4E-F254-AB5747A8DD8A}"/>
              </a:ext>
            </a:extLst>
          </p:cNvPr>
          <p:cNvSpPr txBox="1"/>
          <p:nvPr/>
        </p:nvSpPr>
        <p:spPr>
          <a:xfrm>
            <a:off x="5435453" y="9191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دراسة حالة: أرامكو السعودية</a:t>
            </a:r>
            <a:endParaRPr lang="en-US" dirty="0"/>
          </a:p>
        </p:txBody>
      </p:sp>
      <p:sp>
        <p:nvSpPr>
          <p:cNvPr id="12" name="TextBox 11">
            <a:extLst>
              <a:ext uri="{FF2B5EF4-FFF2-40B4-BE49-F238E27FC236}">
                <a16:creationId xmlns:a16="http://schemas.microsoft.com/office/drawing/2014/main" id="{5E80AA2D-499D-30F3-716B-B0989986FA10}"/>
              </a:ext>
            </a:extLst>
          </p:cNvPr>
          <p:cNvSpPr txBox="1"/>
          <p:nvPr/>
        </p:nvSpPr>
        <p:spPr>
          <a:xfrm>
            <a:off x="5435453" y="179755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الدروس المستفادة</a:t>
            </a:r>
            <a:r>
              <a:rPr lang="en-US" b="0"/>
              <a:t>:</a:t>
            </a:r>
            <a:endParaRPr lang="en-US"/>
          </a:p>
        </p:txBody>
      </p:sp>
      <p:sp>
        <p:nvSpPr>
          <p:cNvPr id="13" name="TextBox 12">
            <a:extLst>
              <a:ext uri="{FF2B5EF4-FFF2-40B4-BE49-F238E27FC236}">
                <a16:creationId xmlns:a16="http://schemas.microsoft.com/office/drawing/2014/main" id="{E5F090A2-4A5C-41EF-2323-1D338F98D039}"/>
              </a:ext>
            </a:extLst>
          </p:cNvPr>
          <p:cNvSpPr txBox="1"/>
          <p:nvPr/>
        </p:nvSpPr>
        <p:spPr>
          <a:xfrm>
            <a:off x="5435453" y="270607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أهمّية إشراك الموظفين منذ البداية في تصميم النظام الجديد</a:t>
            </a:r>
            <a:endParaRPr lang="en-US" b="1" dirty="0"/>
          </a:p>
        </p:txBody>
      </p:sp>
      <p:sp>
        <p:nvSpPr>
          <p:cNvPr id="14" name="TextBox 13">
            <a:extLst>
              <a:ext uri="{FF2B5EF4-FFF2-40B4-BE49-F238E27FC236}">
                <a16:creationId xmlns:a16="http://schemas.microsoft.com/office/drawing/2014/main" id="{84972F42-4810-042B-3D81-FA4D6F0BED73}"/>
              </a:ext>
            </a:extLst>
          </p:cNvPr>
          <p:cNvSpPr txBox="1"/>
          <p:nvPr/>
        </p:nvSpPr>
        <p:spPr>
          <a:xfrm>
            <a:off x="5435453" y="361459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الحاجة لبرنامج تدريبيّ مكثّف لضمان التبنّي السريع</a:t>
            </a:r>
            <a:endParaRPr lang="en-US" b="1" dirty="0"/>
          </a:p>
        </p:txBody>
      </p:sp>
      <p:sp>
        <p:nvSpPr>
          <p:cNvPr id="15" name="TextBox 14">
            <a:extLst>
              <a:ext uri="{FF2B5EF4-FFF2-40B4-BE49-F238E27FC236}">
                <a16:creationId xmlns:a16="http://schemas.microsoft.com/office/drawing/2014/main" id="{BFA1CF33-A0F1-5827-54FC-FF039635A431}"/>
              </a:ext>
            </a:extLst>
          </p:cNvPr>
          <p:cNvSpPr txBox="1"/>
          <p:nvPr/>
        </p:nvSpPr>
        <p:spPr>
          <a:xfrm>
            <a:off x="5435453" y="452311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أهمّية التدرّج في التطبيق بدلاً من التحوّل الفوريّ الكامل</a:t>
            </a:r>
            <a:endParaRPr lang="en-US" b="1" dirty="0"/>
          </a:p>
        </p:txBody>
      </p:sp>
      <p:sp>
        <p:nvSpPr>
          <p:cNvPr id="2" name="TextBox 1">
            <a:extLst>
              <a:ext uri="{FF2B5EF4-FFF2-40B4-BE49-F238E27FC236}">
                <a16:creationId xmlns:a16="http://schemas.microsoft.com/office/drawing/2014/main" id="{4A3D3368-1A5B-9502-C104-F24C80D62D53}"/>
              </a:ext>
            </a:extLst>
          </p:cNvPr>
          <p:cNvSpPr txBox="1"/>
          <p:nvPr/>
        </p:nvSpPr>
        <p:spPr>
          <a:xfrm>
            <a:off x="5435453" y="543163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ضرورة وجود فريق دعم فنّيّ متاح على مدار الساعة في المراحل الأولى</a:t>
            </a:r>
            <a:endParaRPr lang="en-US" b="1" dirty="0"/>
          </a:p>
        </p:txBody>
      </p:sp>
    </p:spTree>
    <p:extLst>
      <p:ext uri="{BB962C8B-B14F-4D97-AF65-F5344CB8AC3E}">
        <p14:creationId xmlns:p14="http://schemas.microsoft.com/office/powerpoint/2010/main" val="34874636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1000"/>
                                        <p:tgtEl>
                                          <p:spTgt spid="2"/>
                                        </p:tgtEl>
                                      </p:cBhvr>
                                    </p:animEffect>
                                    <p:anim calcmode="lin" valueType="num">
                                      <p:cBhvr>
                                        <p:cTn id="46" dur="1000" fill="hold"/>
                                        <p:tgtEl>
                                          <p:spTgt spid="2"/>
                                        </p:tgtEl>
                                        <p:attrNameLst>
                                          <p:attrName>ppt_x</p:attrName>
                                        </p:attrNameLst>
                                      </p:cBhvr>
                                      <p:tavLst>
                                        <p:tav tm="0">
                                          <p:val>
                                            <p:strVal val="#ppt_x"/>
                                          </p:val>
                                        </p:tav>
                                        <p:tav tm="100000">
                                          <p:val>
                                            <p:strVal val="#ppt_x"/>
                                          </p:val>
                                        </p:tav>
                                      </p:tavLst>
                                    </p:anim>
                                    <p:anim calcmode="lin" valueType="num">
                                      <p:cBhvr>
                                        <p:cTn id="4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4" grpId="0"/>
      <p:bldP spid="15" grpId="0"/>
      <p:bldP spid="2"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C6F70-7153-A3DB-2D30-BEFC56C0C14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1A61A37-7F97-4256-7777-C90F135E9272}"/>
              </a:ext>
            </a:extLst>
          </p:cNvPr>
          <p:cNvSpPr txBox="1"/>
          <p:nvPr/>
        </p:nvSpPr>
        <p:spPr>
          <a:xfrm>
            <a:off x="857250" y="-11278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حالات دراسية لمؤسّسات سعودية رائدة في التحوّل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DE6030E-6FCC-0A9F-FD5F-DA58C9305D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SNB logo in PNG SVG Vector format - Free Download">
            <a:extLst>
              <a:ext uri="{FF2B5EF4-FFF2-40B4-BE49-F238E27FC236}">
                <a16:creationId xmlns:a16="http://schemas.microsoft.com/office/drawing/2014/main" id="{C41703CB-0A2D-00C5-E797-86604740915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7250" y="3092673"/>
            <a:ext cx="3623259" cy="1711664"/>
          </a:xfrm>
          <a:prstGeom prst="rect">
            <a:avLst/>
          </a:prstGeom>
          <a:noFill/>
          <a:ln>
            <a:noFill/>
          </a:ln>
        </p:spPr>
      </p:pic>
      <p:sp>
        <p:nvSpPr>
          <p:cNvPr id="3" name="TextBox 2">
            <a:extLst>
              <a:ext uri="{FF2B5EF4-FFF2-40B4-BE49-F238E27FC236}">
                <a16:creationId xmlns:a16="http://schemas.microsoft.com/office/drawing/2014/main" id="{6FEA061A-DBFC-2823-2BE9-724454677F8D}"/>
              </a:ext>
            </a:extLst>
          </p:cNvPr>
          <p:cNvSpPr txBox="1"/>
          <p:nvPr/>
        </p:nvSpPr>
        <p:spPr>
          <a:xfrm>
            <a:off x="5435453" y="9191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دراسة حالة: البنك الأهليّ السعوديّ</a:t>
            </a:r>
            <a:r>
              <a:rPr lang="en-US" b="0"/>
              <a:t> (SNB)</a:t>
            </a:r>
            <a:endParaRPr lang="en-US"/>
          </a:p>
        </p:txBody>
      </p:sp>
      <p:sp>
        <p:nvSpPr>
          <p:cNvPr id="7" name="TextBox 6">
            <a:extLst>
              <a:ext uri="{FF2B5EF4-FFF2-40B4-BE49-F238E27FC236}">
                <a16:creationId xmlns:a16="http://schemas.microsoft.com/office/drawing/2014/main" id="{D9B171DB-78FE-12D8-679E-077F5D32E431}"/>
              </a:ext>
            </a:extLst>
          </p:cNvPr>
          <p:cNvSpPr txBox="1"/>
          <p:nvPr/>
        </p:nvSpPr>
        <p:spPr>
          <a:xfrm>
            <a:off x="5123543" y="1517398"/>
            <a:ext cx="6676571" cy="1200329"/>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sz="2400" b="1" dirty="0"/>
              <a:t>الخلفية</a:t>
            </a:r>
            <a:r>
              <a:rPr lang="en-US" sz="2400" dirty="0"/>
              <a:t>:</a:t>
            </a:r>
            <a:endParaRPr lang="en-US" sz="2400" b="1" dirty="0"/>
          </a:p>
          <a:p>
            <a:r>
              <a:rPr lang="ar-SA" sz="2400" dirty="0"/>
              <a:t>البنك الأهليّ السعوديّ، أحد أكبر البنوك في الشرق الأوسط، يوظّف أكثر من 18,000 موظف. كان يعتمد على نظام موارد بشرية تقليديّ يحدّ من المرونة والكفاءة</a:t>
            </a:r>
            <a:endParaRPr lang="en-US" sz="2400" dirty="0"/>
          </a:p>
        </p:txBody>
      </p:sp>
      <p:sp>
        <p:nvSpPr>
          <p:cNvPr id="10" name="TextBox 9">
            <a:extLst>
              <a:ext uri="{FF2B5EF4-FFF2-40B4-BE49-F238E27FC236}">
                <a16:creationId xmlns:a16="http://schemas.microsoft.com/office/drawing/2014/main" id="{EDE6FB5B-4038-48CE-CD6E-1A6142E157B2}"/>
              </a:ext>
            </a:extLst>
          </p:cNvPr>
          <p:cNvSpPr txBox="1"/>
          <p:nvPr/>
        </p:nvSpPr>
        <p:spPr>
          <a:xfrm>
            <a:off x="5123543" y="2792730"/>
            <a:ext cx="6676571" cy="135171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sz="2400" b="1" dirty="0"/>
              <a:t>الحلّ</a:t>
            </a:r>
            <a:r>
              <a:rPr lang="en-US" sz="2400" dirty="0"/>
              <a:t>:</a:t>
            </a:r>
            <a:endParaRPr lang="en-US" sz="2400" b="1" dirty="0"/>
          </a:p>
          <a:p>
            <a:pPr marL="0" indent="0">
              <a:buNone/>
            </a:pPr>
            <a:r>
              <a:rPr lang="ar-SA" sz="2400" dirty="0"/>
              <a:t>في 2020، قرّر البنك الانتقال إلى حلّ سحابيّ متكامل باستخدام</a:t>
            </a:r>
            <a:r>
              <a:rPr lang="en-US" sz="2400" dirty="0"/>
              <a:t> Oracle HCM Cloud. </a:t>
            </a:r>
            <a:r>
              <a:rPr lang="ar-SA" sz="2400" dirty="0"/>
              <a:t>شمل المشروع</a:t>
            </a:r>
            <a:r>
              <a:rPr lang="en-US" sz="2400" dirty="0"/>
              <a:t>:</a:t>
            </a:r>
          </a:p>
        </p:txBody>
      </p:sp>
      <p:sp>
        <p:nvSpPr>
          <p:cNvPr id="16" name="TextBox 15">
            <a:extLst>
              <a:ext uri="{FF2B5EF4-FFF2-40B4-BE49-F238E27FC236}">
                <a16:creationId xmlns:a16="http://schemas.microsoft.com/office/drawing/2014/main" id="{6E4D5E11-38A6-0F47-1FC4-97407F760CB7}"/>
              </a:ext>
            </a:extLst>
          </p:cNvPr>
          <p:cNvSpPr txBox="1"/>
          <p:nvPr/>
        </p:nvSpPr>
        <p:spPr>
          <a:xfrm>
            <a:off x="5435453" y="421945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الانتقال إلى السحابة</a:t>
            </a:r>
            <a:r>
              <a:rPr lang="en-US"/>
              <a:t>:</a:t>
            </a:r>
          </a:p>
        </p:txBody>
      </p:sp>
      <p:sp>
        <p:nvSpPr>
          <p:cNvPr id="17" name="TextBox 16">
            <a:extLst>
              <a:ext uri="{FF2B5EF4-FFF2-40B4-BE49-F238E27FC236}">
                <a16:creationId xmlns:a16="http://schemas.microsoft.com/office/drawing/2014/main" id="{C8336B53-3FA1-C397-4544-F709825A3E08}"/>
              </a:ext>
            </a:extLst>
          </p:cNvPr>
          <p:cNvSpPr txBox="1"/>
          <p:nvPr/>
        </p:nvSpPr>
        <p:spPr>
          <a:xfrm>
            <a:off x="5435453" y="484781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نقل جميع بيانات الموارد البشرية إلى بيئة سحابية آمنة</a:t>
            </a:r>
            <a:endParaRPr lang="en-US" b="1" dirty="0"/>
          </a:p>
        </p:txBody>
      </p:sp>
      <p:sp>
        <p:nvSpPr>
          <p:cNvPr id="18" name="TextBox 17">
            <a:extLst>
              <a:ext uri="{FF2B5EF4-FFF2-40B4-BE49-F238E27FC236}">
                <a16:creationId xmlns:a16="http://schemas.microsoft.com/office/drawing/2014/main" id="{29B229CC-8B36-DA55-0E9A-C2C8D7FAAECA}"/>
              </a:ext>
            </a:extLst>
          </p:cNvPr>
          <p:cNvSpPr txBox="1"/>
          <p:nvPr/>
        </p:nvSpPr>
        <p:spPr>
          <a:xfrm>
            <a:off x="5435453" y="547617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إلغاء الاعتماد على الخوادم المحلّية وتكاليف صيانتها</a:t>
            </a:r>
            <a:endParaRPr lang="en-US" dirty="0"/>
          </a:p>
        </p:txBody>
      </p:sp>
      <p:sp>
        <p:nvSpPr>
          <p:cNvPr id="21" name="TextBox 20">
            <a:extLst>
              <a:ext uri="{FF2B5EF4-FFF2-40B4-BE49-F238E27FC236}">
                <a16:creationId xmlns:a16="http://schemas.microsoft.com/office/drawing/2014/main" id="{7EE69B45-2EED-7BAA-2510-A84CB9118885}"/>
              </a:ext>
            </a:extLst>
          </p:cNvPr>
          <p:cNvSpPr txBox="1"/>
          <p:nvPr/>
        </p:nvSpPr>
        <p:spPr>
          <a:xfrm>
            <a:off x="5435453" y="6071061"/>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ضمان التحديثات التلقائية والوصول لأحدث الميّزات</a:t>
            </a:r>
            <a:endParaRPr lang="en-US" dirty="0"/>
          </a:p>
        </p:txBody>
      </p:sp>
    </p:spTree>
    <p:extLst>
      <p:ext uri="{BB962C8B-B14F-4D97-AF65-F5344CB8AC3E}">
        <p14:creationId xmlns:p14="http://schemas.microsoft.com/office/powerpoint/2010/main" val="18701986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anim calcmode="lin" valueType="num">
                                      <p:cBhvr>
                                        <p:cTn id="51" dur="1000" fill="hold"/>
                                        <p:tgtEl>
                                          <p:spTgt spid="21"/>
                                        </p:tgtEl>
                                        <p:attrNameLst>
                                          <p:attrName>ppt_x</p:attrName>
                                        </p:attrNameLst>
                                      </p:cBhvr>
                                      <p:tavLst>
                                        <p:tav tm="0">
                                          <p:val>
                                            <p:strVal val="#ppt_x"/>
                                          </p:val>
                                        </p:tav>
                                        <p:tav tm="100000">
                                          <p:val>
                                            <p:strVal val="#ppt_x"/>
                                          </p:val>
                                        </p:tav>
                                      </p:tavLst>
                                    </p:anim>
                                    <p:anim calcmode="lin" valueType="num">
                                      <p:cBhvr>
                                        <p:cTn id="5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0" grpId="0"/>
      <p:bldP spid="16" grpId="0"/>
      <p:bldP spid="17" grpId="0"/>
      <p:bldP spid="18" grpId="0"/>
      <p:bldP spid="21"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08369-EF90-60AD-493C-1CF326A5B63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C08124D-FB78-2833-8FC6-CB2222895BCD}"/>
              </a:ext>
            </a:extLst>
          </p:cNvPr>
          <p:cNvSpPr txBox="1"/>
          <p:nvPr/>
        </p:nvSpPr>
        <p:spPr>
          <a:xfrm>
            <a:off x="857250" y="-11278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حالات دراسية لمؤسّسات سعودية رائدة في التحوّل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A9B87DE-594B-DD63-EF55-048C3E0BA9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SNB logo in PNG SVG Vector format - Free Download">
            <a:extLst>
              <a:ext uri="{FF2B5EF4-FFF2-40B4-BE49-F238E27FC236}">
                <a16:creationId xmlns:a16="http://schemas.microsoft.com/office/drawing/2014/main" id="{D4AD9DDE-D792-E5C8-070D-B4C0EBBCB21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7250" y="3092673"/>
            <a:ext cx="3623259" cy="1711664"/>
          </a:xfrm>
          <a:prstGeom prst="rect">
            <a:avLst/>
          </a:prstGeom>
          <a:noFill/>
          <a:ln>
            <a:noFill/>
          </a:ln>
        </p:spPr>
      </p:pic>
      <p:sp>
        <p:nvSpPr>
          <p:cNvPr id="3" name="TextBox 2">
            <a:extLst>
              <a:ext uri="{FF2B5EF4-FFF2-40B4-BE49-F238E27FC236}">
                <a16:creationId xmlns:a16="http://schemas.microsoft.com/office/drawing/2014/main" id="{BC37AB0B-FC81-D80D-9B26-75CF2F3A9130}"/>
              </a:ext>
            </a:extLst>
          </p:cNvPr>
          <p:cNvSpPr txBox="1"/>
          <p:nvPr/>
        </p:nvSpPr>
        <p:spPr>
          <a:xfrm>
            <a:off x="5435453" y="9191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دراسة حالة: البنك الأهليّ السعوديّ</a:t>
            </a:r>
            <a:r>
              <a:rPr lang="en-US" b="0"/>
              <a:t> (SNB)</a:t>
            </a:r>
            <a:endParaRPr lang="en-US"/>
          </a:p>
        </p:txBody>
      </p:sp>
      <p:sp>
        <p:nvSpPr>
          <p:cNvPr id="16" name="TextBox 15">
            <a:extLst>
              <a:ext uri="{FF2B5EF4-FFF2-40B4-BE49-F238E27FC236}">
                <a16:creationId xmlns:a16="http://schemas.microsoft.com/office/drawing/2014/main" id="{0D25DA82-567C-91A0-E620-55DC56CDE155}"/>
              </a:ext>
            </a:extLst>
          </p:cNvPr>
          <p:cNvSpPr txBox="1"/>
          <p:nvPr/>
        </p:nvSpPr>
        <p:spPr>
          <a:xfrm>
            <a:off x="5435453" y="150203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الذكاء الاصطناعيّ في التوظيف</a:t>
            </a:r>
            <a:r>
              <a:rPr lang="en-US" b="0"/>
              <a:t>:</a:t>
            </a:r>
            <a:endParaRPr lang="en-US"/>
          </a:p>
        </p:txBody>
      </p:sp>
      <p:sp>
        <p:nvSpPr>
          <p:cNvPr id="17" name="TextBox 16">
            <a:extLst>
              <a:ext uri="{FF2B5EF4-FFF2-40B4-BE49-F238E27FC236}">
                <a16:creationId xmlns:a16="http://schemas.microsoft.com/office/drawing/2014/main" id="{E88B9B26-A1A7-42A8-401C-628FFFCADBC9}"/>
              </a:ext>
            </a:extLst>
          </p:cNvPr>
          <p:cNvSpPr txBox="1"/>
          <p:nvPr/>
        </p:nvSpPr>
        <p:spPr>
          <a:xfrm>
            <a:off x="5435453" y="21150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نظام ذكاء اصطناعيّ لفرز آلاف السير الذاتية المُستلَمة</a:t>
            </a:r>
            <a:endParaRPr lang="en-US" b="1" dirty="0"/>
          </a:p>
        </p:txBody>
      </p:sp>
      <p:sp>
        <p:nvSpPr>
          <p:cNvPr id="18" name="TextBox 17">
            <a:extLst>
              <a:ext uri="{FF2B5EF4-FFF2-40B4-BE49-F238E27FC236}">
                <a16:creationId xmlns:a16="http://schemas.microsoft.com/office/drawing/2014/main" id="{0CCC63CE-50D0-D686-740B-C832CDC7B830}"/>
              </a:ext>
            </a:extLst>
          </p:cNvPr>
          <p:cNvSpPr txBox="1"/>
          <p:nvPr/>
        </p:nvSpPr>
        <p:spPr>
          <a:xfrm>
            <a:off x="5435453" y="272804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روبوت محادثة يُجري المقابلات الأوّلية ويُقيّم الكفاءات الأساسية</a:t>
            </a:r>
            <a:endParaRPr lang="en-US" dirty="0"/>
          </a:p>
        </p:txBody>
      </p:sp>
      <p:sp>
        <p:nvSpPr>
          <p:cNvPr id="21" name="TextBox 20">
            <a:extLst>
              <a:ext uri="{FF2B5EF4-FFF2-40B4-BE49-F238E27FC236}">
                <a16:creationId xmlns:a16="http://schemas.microsoft.com/office/drawing/2014/main" id="{AC37534E-A905-0B7B-CEE1-0166F9DD417F}"/>
              </a:ext>
            </a:extLst>
          </p:cNvPr>
          <p:cNvSpPr txBox="1"/>
          <p:nvPr/>
        </p:nvSpPr>
        <p:spPr>
          <a:xfrm>
            <a:off x="5435453" y="330757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نظام توصية ذكيّ يُطابق المرشّحين مع الوظائف الأنسب</a:t>
            </a:r>
            <a:endParaRPr lang="en-US" dirty="0"/>
          </a:p>
        </p:txBody>
      </p:sp>
      <p:sp>
        <p:nvSpPr>
          <p:cNvPr id="4" name="TextBox 3">
            <a:extLst>
              <a:ext uri="{FF2B5EF4-FFF2-40B4-BE49-F238E27FC236}">
                <a16:creationId xmlns:a16="http://schemas.microsoft.com/office/drawing/2014/main" id="{77B577AC-662A-35F9-0DA6-7A923C592FE0}"/>
              </a:ext>
            </a:extLst>
          </p:cNvPr>
          <p:cNvSpPr txBox="1"/>
          <p:nvPr/>
        </p:nvSpPr>
        <p:spPr>
          <a:xfrm>
            <a:off x="5435453" y="3887105"/>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منصّة التعلّم الذكيّة</a:t>
            </a:r>
            <a:r>
              <a:rPr lang="en-US" b="0"/>
              <a:t>:</a:t>
            </a:r>
            <a:endParaRPr lang="en-US"/>
          </a:p>
        </p:txBody>
      </p:sp>
      <p:sp>
        <p:nvSpPr>
          <p:cNvPr id="5" name="TextBox 4">
            <a:extLst>
              <a:ext uri="{FF2B5EF4-FFF2-40B4-BE49-F238E27FC236}">
                <a16:creationId xmlns:a16="http://schemas.microsoft.com/office/drawing/2014/main" id="{E2C1AADA-2934-B75B-45DD-B7FB1CE5EEEA}"/>
              </a:ext>
            </a:extLst>
          </p:cNvPr>
          <p:cNvSpPr txBox="1"/>
          <p:nvPr/>
        </p:nvSpPr>
        <p:spPr>
          <a:xfrm>
            <a:off x="5435453" y="450010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تُحلّل فجوات المهارات لكلّ موظف</a:t>
            </a:r>
            <a:endParaRPr lang="en-US" b="1" dirty="0"/>
          </a:p>
        </p:txBody>
      </p:sp>
      <p:sp>
        <p:nvSpPr>
          <p:cNvPr id="6" name="TextBox 5">
            <a:extLst>
              <a:ext uri="{FF2B5EF4-FFF2-40B4-BE49-F238E27FC236}">
                <a16:creationId xmlns:a16="http://schemas.microsoft.com/office/drawing/2014/main" id="{9133E1F3-C52C-195A-8632-4A375B10AB9D}"/>
              </a:ext>
            </a:extLst>
          </p:cNvPr>
          <p:cNvSpPr txBox="1"/>
          <p:nvPr/>
        </p:nvSpPr>
        <p:spPr>
          <a:xfrm>
            <a:off x="5435453" y="511310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تقترح مساراً تعليمياً مخصّصاً</a:t>
            </a:r>
            <a:endParaRPr lang="en-US" dirty="0"/>
          </a:p>
        </p:txBody>
      </p:sp>
      <p:sp>
        <p:nvSpPr>
          <p:cNvPr id="11" name="TextBox 10">
            <a:extLst>
              <a:ext uri="{FF2B5EF4-FFF2-40B4-BE49-F238E27FC236}">
                <a16:creationId xmlns:a16="http://schemas.microsoft.com/office/drawing/2014/main" id="{CB0164AC-1296-AD3C-5EB2-2AF60503DD49}"/>
              </a:ext>
            </a:extLst>
          </p:cNvPr>
          <p:cNvSpPr txBox="1"/>
          <p:nvPr/>
        </p:nvSpPr>
        <p:spPr>
          <a:xfrm>
            <a:off x="5435453" y="5692641"/>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تستخدم تقنيات التعلّم الغامر</a:t>
            </a:r>
            <a:r>
              <a:rPr lang="en-US"/>
              <a:t> (Virtual Reality) </a:t>
            </a:r>
            <a:r>
              <a:rPr lang="ar-SA"/>
              <a:t>للتدريب على مهارات خدمة العملاء</a:t>
            </a:r>
            <a:endParaRPr lang="en-US" dirty="0"/>
          </a:p>
        </p:txBody>
      </p:sp>
    </p:spTree>
    <p:extLst>
      <p:ext uri="{BB962C8B-B14F-4D97-AF65-F5344CB8AC3E}">
        <p14:creationId xmlns:p14="http://schemas.microsoft.com/office/powerpoint/2010/main" val="22147943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1000"/>
                                        <p:tgtEl>
                                          <p:spTgt spid="5"/>
                                        </p:tgtEl>
                                      </p:cBhvr>
                                    </p:animEffect>
                                    <p:anim calcmode="lin" valueType="num">
                                      <p:cBhvr>
                                        <p:cTn id="49" dur="1000" fill="hold"/>
                                        <p:tgtEl>
                                          <p:spTgt spid="5"/>
                                        </p:tgtEl>
                                        <p:attrNameLst>
                                          <p:attrName>ppt_x</p:attrName>
                                        </p:attrNameLst>
                                      </p:cBhvr>
                                      <p:tavLst>
                                        <p:tav tm="0">
                                          <p:val>
                                            <p:strVal val="#ppt_x"/>
                                          </p:val>
                                        </p:tav>
                                        <p:tav tm="100000">
                                          <p:val>
                                            <p:strVal val="#ppt_x"/>
                                          </p:val>
                                        </p:tav>
                                      </p:tavLst>
                                    </p:anim>
                                    <p:anim calcmode="lin" valueType="num">
                                      <p:cBhvr>
                                        <p:cTn id="5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1000"/>
                                        <p:tgtEl>
                                          <p:spTgt spid="6"/>
                                        </p:tgtEl>
                                      </p:cBhvr>
                                    </p:animEffect>
                                    <p:anim calcmode="lin" valueType="num">
                                      <p:cBhvr>
                                        <p:cTn id="56" dur="1000" fill="hold"/>
                                        <p:tgtEl>
                                          <p:spTgt spid="6"/>
                                        </p:tgtEl>
                                        <p:attrNameLst>
                                          <p:attrName>ppt_x</p:attrName>
                                        </p:attrNameLst>
                                      </p:cBhvr>
                                      <p:tavLst>
                                        <p:tav tm="0">
                                          <p:val>
                                            <p:strVal val="#ppt_x"/>
                                          </p:val>
                                        </p:tav>
                                        <p:tav tm="100000">
                                          <p:val>
                                            <p:strVal val="#ppt_x"/>
                                          </p:val>
                                        </p:tav>
                                      </p:tavLst>
                                    </p:anim>
                                    <p:anim calcmode="lin" valueType="num">
                                      <p:cBhvr>
                                        <p:cTn id="5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1000"/>
                                        <p:tgtEl>
                                          <p:spTgt spid="11"/>
                                        </p:tgtEl>
                                      </p:cBhvr>
                                    </p:animEffect>
                                    <p:anim calcmode="lin" valueType="num">
                                      <p:cBhvr>
                                        <p:cTn id="63" dur="1000" fill="hold"/>
                                        <p:tgtEl>
                                          <p:spTgt spid="11"/>
                                        </p:tgtEl>
                                        <p:attrNameLst>
                                          <p:attrName>ppt_x</p:attrName>
                                        </p:attrNameLst>
                                      </p:cBhvr>
                                      <p:tavLst>
                                        <p:tav tm="0">
                                          <p:val>
                                            <p:strVal val="#ppt_x"/>
                                          </p:val>
                                        </p:tav>
                                        <p:tav tm="100000">
                                          <p:val>
                                            <p:strVal val="#ppt_x"/>
                                          </p:val>
                                        </p:tav>
                                      </p:tavLst>
                                    </p:anim>
                                    <p:anim calcmode="lin" valueType="num">
                                      <p:cBhvr>
                                        <p:cTn id="6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17" grpId="0"/>
      <p:bldP spid="18" grpId="0"/>
      <p:bldP spid="21" grpId="0"/>
      <p:bldP spid="4" grpId="0"/>
      <p:bldP spid="5" grpId="0"/>
      <p:bldP spid="6" grpId="0"/>
      <p:bldP spid="11"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36ABF-F46D-748F-575D-7B599327AF1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65B113D-4708-9BA3-E311-6CD6AB3104E3}"/>
              </a:ext>
            </a:extLst>
          </p:cNvPr>
          <p:cNvSpPr txBox="1"/>
          <p:nvPr/>
        </p:nvSpPr>
        <p:spPr>
          <a:xfrm>
            <a:off x="857250" y="-11278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حالات دراسية لمؤسّسات سعودية رائدة في التحوّل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860B182-3391-48D9-1D66-C6BBAD7C5D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SNB logo in PNG SVG Vector format - Free Download">
            <a:extLst>
              <a:ext uri="{FF2B5EF4-FFF2-40B4-BE49-F238E27FC236}">
                <a16:creationId xmlns:a16="http://schemas.microsoft.com/office/drawing/2014/main" id="{C5F5989F-B922-920B-8B56-6F087B7FC8B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7250" y="3092673"/>
            <a:ext cx="3623259" cy="1711664"/>
          </a:xfrm>
          <a:prstGeom prst="rect">
            <a:avLst/>
          </a:prstGeom>
          <a:noFill/>
          <a:ln>
            <a:noFill/>
          </a:ln>
        </p:spPr>
      </p:pic>
      <p:sp>
        <p:nvSpPr>
          <p:cNvPr id="3" name="TextBox 2">
            <a:extLst>
              <a:ext uri="{FF2B5EF4-FFF2-40B4-BE49-F238E27FC236}">
                <a16:creationId xmlns:a16="http://schemas.microsoft.com/office/drawing/2014/main" id="{3EEBC0FF-69D8-BDCD-C95D-CF715B091724}"/>
              </a:ext>
            </a:extLst>
          </p:cNvPr>
          <p:cNvSpPr txBox="1"/>
          <p:nvPr/>
        </p:nvSpPr>
        <p:spPr>
          <a:xfrm>
            <a:off x="5435453" y="9191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دراسة حالة: البنك الأهليّ السعوديّ</a:t>
            </a:r>
            <a:r>
              <a:rPr lang="en-US" b="0"/>
              <a:t> (SNB)</a:t>
            </a:r>
            <a:endParaRPr lang="en-US"/>
          </a:p>
        </p:txBody>
      </p:sp>
      <p:sp>
        <p:nvSpPr>
          <p:cNvPr id="16" name="TextBox 15">
            <a:extLst>
              <a:ext uri="{FF2B5EF4-FFF2-40B4-BE49-F238E27FC236}">
                <a16:creationId xmlns:a16="http://schemas.microsoft.com/office/drawing/2014/main" id="{7A6F2FBC-E003-4D05-F49E-FBBEC7BA979D}"/>
              </a:ext>
            </a:extLst>
          </p:cNvPr>
          <p:cNvSpPr txBox="1"/>
          <p:nvPr/>
        </p:nvSpPr>
        <p:spPr>
          <a:xfrm>
            <a:off x="5435453" y="286638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تحليلات الموارد البشرية المتقدّمة</a:t>
            </a:r>
            <a:r>
              <a:rPr lang="en-US" b="0"/>
              <a:t>:</a:t>
            </a:r>
            <a:endParaRPr lang="en-US"/>
          </a:p>
        </p:txBody>
      </p:sp>
      <p:sp>
        <p:nvSpPr>
          <p:cNvPr id="17" name="TextBox 16">
            <a:extLst>
              <a:ext uri="{FF2B5EF4-FFF2-40B4-BE49-F238E27FC236}">
                <a16:creationId xmlns:a16="http://schemas.microsoft.com/office/drawing/2014/main" id="{74A68875-0BE2-F371-6EA4-C27280BECEED}"/>
              </a:ext>
            </a:extLst>
          </p:cNvPr>
          <p:cNvSpPr txBox="1"/>
          <p:nvPr/>
        </p:nvSpPr>
        <p:spPr>
          <a:xfrm>
            <a:off x="5435453" y="347938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نماذج تنبّؤية لتحديد الموظفين المعرّضين لخطر الاستقالة</a:t>
            </a:r>
            <a:endParaRPr lang="en-US" b="1" dirty="0"/>
          </a:p>
        </p:txBody>
      </p:sp>
      <p:sp>
        <p:nvSpPr>
          <p:cNvPr id="18" name="TextBox 17">
            <a:extLst>
              <a:ext uri="{FF2B5EF4-FFF2-40B4-BE49-F238E27FC236}">
                <a16:creationId xmlns:a16="http://schemas.microsoft.com/office/drawing/2014/main" id="{C38F7506-C178-F17E-386B-B17F63B0EB12}"/>
              </a:ext>
            </a:extLst>
          </p:cNvPr>
          <p:cNvSpPr txBox="1"/>
          <p:nvPr/>
        </p:nvSpPr>
        <p:spPr>
          <a:xfrm>
            <a:off x="5435453" y="4092385"/>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 أسباب الدوران الوظيفيّ وتقديم توصيات للحدّ منه</a:t>
            </a:r>
            <a:endParaRPr lang="en-US" dirty="0"/>
          </a:p>
        </p:txBody>
      </p:sp>
      <p:sp>
        <p:nvSpPr>
          <p:cNvPr id="21" name="TextBox 20">
            <a:extLst>
              <a:ext uri="{FF2B5EF4-FFF2-40B4-BE49-F238E27FC236}">
                <a16:creationId xmlns:a16="http://schemas.microsoft.com/office/drawing/2014/main" id="{2D351A43-4E55-2E80-88D6-3A426F67C520}"/>
              </a:ext>
            </a:extLst>
          </p:cNvPr>
          <p:cNvSpPr txBox="1"/>
          <p:nvPr/>
        </p:nvSpPr>
        <p:spPr>
          <a:xfrm>
            <a:off x="5435453" y="467191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قياس العائد على الاستثمار في برامج التدريب</a:t>
            </a:r>
            <a:endParaRPr lang="en-US" dirty="0"/>
          </a:p>
        </p:txBody>
      </p:sp>
    </p:spTree>
    <p:extLst>
      <p:ext uri="{BB962C8B-B14F-4D97-AF65-F5344CB8AC3E}">
        <p14:creationId xmlns:p14="http://schemas.microsoft.com/office/powerpoint/2010/main" val="29288618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17" grpId="0"/>
      <p:bldP spid="18" grpId="0"/>
      <p:bldP spid="21"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F45AD-FC77-F7ED-7488-42FA5B32A2D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00FC134-45CC-7967-7F92-E02840297F8F}"/>
              </a:ext>
            </a:extLst>
          </p:cNvPr>
          <p:cNvSpPr txBox="1"/>
          <p:nvPr/>
        </p:nvSpPr>
        <p:spPr>
          <a:xfrm>
            <a:off x="857250" y="-11278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حالات دراسية لمؤسّسات سعودية رائدة في التحوّل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C0D94FC-782C-4B39-F263-9E1C3B9907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SNB logo in PNG SVG Vector format - Free Download">
            <a:extLst>
              <a:ext uri="{FF2B5EF4-FFF2-40B4-BE49-F238E27FC236}">
                <a16:creationId xmlns:a16="http://schemas.microsoft.com/office/drawing/2014/main" id="{7D56AEC5-84F5-C018-4286-93D6EDAB8EF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7250" y="3092673"/>
            <a:ext cx="3623259" cy="1711664"/>
          </a:xfrm>
          <a:prstGeom prst="rect">
            <a:avLst/>
          </a:prstGeom>
          <a:noFill/>
          <a:ln>
            <a:noFill/>
          </a:ln>
        </p:spPr>
      </p:pic>
      <p:sp>
        <p:nvSpPr>
          <p:cNvPr id="3" name="TextBox 2">
            <a:extLst>
              <a:ext uri="{FF2B5EF4-FFF2-40B4-BE49-F238E27FC236}">
                <a16:creationId xmlns:a16="http://schemas.microsoft.com/office/drawing/2014/main" id="{19F2D943-BE9A-9DFC-5F56-6C49EDCF475D}"/>
              </a:ext>
            </a:extLst>
          </p:cNvPr>
          <p:cNvSpPr txBox="1"/>
          <p:nvPr/>
        </p:nvSpPr>
        <p:spPr>
          <a:xfrm>
            <a:off x="5435453" y="9191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دراسة حالة: البنك الأهليّ السعوديّ</a:t>
            </a:r>
            <a:r>
              <a:rPr lang="en-US" b="0"/>
              <a:t> (SNB)</a:t>
            </a:r>
            <a:endParaRPr lang="en-US"/>
          </a:p>
        </p:txBody>
      </p:sp>
      <p:sp>
        <p:nvSpPr>
          <p:cNvPr id="16" name="TextBox 15">
            <a:extLst>
              <a:ext uri="{FF2B5EF4-FFF2-40B4-BE49-F238E27FC236}">
                <a16:creationId xmlns:a16="http://schemas.microsoft.com/office/drawing/2014/main" id="{7F910C7B-5968-64BB-6BC0-053FD4132A7C}"/>
              </a:ext>
            </a:extLst>
          </p:cNvPr>
          <p:cNvSpPr txBox="1"/>
          <p:nvPr/>
        </p:nvSpPr>
        <p:spPr>
          <a:xfrm>
            <a:off x="5435453" y="150203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النتائج</a:t>
            </a:r>
            <a:r>
              <a:rPr lang="en-US" b="0"/>
              <a:t>:</a:t>
            </a:r>
            <a:endParaRPr lang="en-US"/>
          </a:p>
        </p:txBody>
      </p:sp>
      <p:sp>
        <p:nvSpPr>
          <p:cNvPr id="17" name="TextBox 16">
            <a:extLst>
              <a:ext uri="{FF2B5EF4-FFF2-40B4-BE49-F238E27FC236}">
                <a16:creationId xmlns:a16="http://schemas.microsoft.com/office/drawing/2014/main" id="{0C90A887-7EAE-457F-E820-95475E9F4A29}"/>
              </a:ext>
            </a:extLst>
          </p:cNvPr>
          <p:cNvSpPr txBox="1"/>
          <p:nvPr/>
        </p:nvSpPr>
        <p:spPr>
          <a:xfrm>
            <a:off x="5435453" y="225524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تقليل زمن التوظيف من 45 يوماً إلى 18 يوماً في المتوسّط</a:t>
            </a:r>
            <a:endParaRPr lang="en-US" b="1" dirty="0"/>
          </a:p>
        </p:txBody>
      </p:sp>
      <p:sp>
        <p:nvSpPr>
          <p:cNvPr id="18" name="TextBox 17">
            <a:extLst>
              <a:ext uri="{FF2B5EF4-FFF2-40B4-BE49-F238E27FC236}">
                <a16:creationId xmlns:a16="http://schemas.microsoft.com/office/drawing/2014/main" id="{DB21E264-5EAC-2B69-EAAB-86D855C32AA3}"/>
              </a:ext>
            </a:extLst>
          </p:cNvPr>
          <p:cNvSpPr txBox="1"/>
          <p:nvPr/>
        </p:nvSpPr>
        <p:spPr>
          <a:xfrm>
            <a:off x="5435453" y="300844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زيادة جودة المرشّحين المُختارين بنسبة 35% (بناءً على تقييمات الأداء اللاحقة)</a:t>
            </a:r>
            <a:endParaRPr lang="en-US" b="1" dirty="0"/>
          </a:p>
        </p:txBody>
      </p:sp>
      <p:sp>
        <p:nvSpPr>
          <p:cNvPr id="21" name="TextBox 20">
            <a:extLst>
              <a:ext uri="{FF2B5EF4-FFF2-40B4-BE49-F238E27FC236}">
                <a16:creationId xmlns:a16="http://schemas.microsoft.com/office/drawing/2014/main" id="{5D99E097-5677-2A88-547B-A6128DBA40A0}"/>
              </a:ext>
            </a:extLst>
          </p:cNvPr>
          <p:cNvSpPr txBox="1"/>
          <p:nvPr/>
        </p:nvSpPr>
        <p:spPr>
          <a:xfrm>
            <a:off x="5435453" y="4222677"/>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خفض معدّل الدوران الوظيفيّ من 12% إلى 7% سنوياً</a:t>
            </a:r>
            <a:endParaRPr lang="en-US" dirty="0"/>
          </a:p>
        </p:txBody>
      </p:sp>
      <p:sp>
        <p:nvSpPr>
          <p:cNvPr id="4" name="TextBox 3">
            <a:extLst>
              <a:ext uri="{FF2B5EF4-FFF2-40B4-BE49-F238E27FC236}">
                <a16:creationId xmlns:a16="http://schemas.microsoft.com/office/drawing/2014/main" id="{9860DDF4-2052-ED10-C8EF-89FF5E144DD1}"/>
              </a:ext>
            </a:extLst>
          </p:cNvPr>
          <p:cNvSpPr txBox="1"/>
          <p:nvPr/>
        </p:nvSpPr>
        <p:spPr>
          <a:xfrm>
            <a:off x="5435453" y="4942411"/>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توفير 25 مليون ريال سنوياً من التكاليف التشغيلية</a:t>
            </a:r>
            <a:endParaRPr lang="en-US" dirty="0"/>
          </a:p>
        </p:txBody>
      </p:sp>
      <p:sp>
        <p:nvSpPr>
          <p:cNvPr id="5" name="TextBox 4">
            <a:extLst>
              <a:ext uri="{FF2B5EF4-FFF2-40B4-BE49-F238E27FC236}">
                <a16:creationId xmlns:a16="http://schemas.microsoft.com/office/drawing/2014/main" id="{7592A5C9-DA39-AFD1-852A-A476A87BEE6E}"/>
              </a:ext>
            </a:extLst>
          </p:cNvPr>
          <p:cNvSpPr txBox="1"/>
          <p:nvPr/>
        </p:nvSpPr>
        <p:spPr>
          <a:xfrm>
            <a:off x="5435453" y="566214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تحسين مشاركة الموظفين في برامج التعلّم بنسبة 120</a:t>
            </a:r>
            <a:r>
              <a:rPr lang="en-US" b="1"/>
              <a:t>%.</a:t>
            </a:r>
          </a:p>
        </p:txBody>
      </p:sp>
    </p:spTree>
    <p:extLst>
      <p:ext uri="{BB962C8B-B14F-4D97-AF65-F5344CB8AC3E}">
        <p14:creationId xmlns:p14="http://schemas.microsoft.com/office/powerpoint/2010/main" val="38035677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ppt_x</p:attrName>
                                        </p:attrNameLst>
                                      </p:cBhvr>
                                      <p:tavLst>
                                        <p:tav tm="0">
                                          <p:val>
                                            <p:strVal val="#ppt_x"/>
                                          </p:val>
                                        </p:tav>
                                        <p:tav tm="100000">
                                          <p:val>
                                            <p:strVal val="#ppt_x"/>
                                          </p:val>
                                        </p:tav>
                                      </p:tavLst>
                                    </p:anim>
                                    <p:anim calcmode="lin" valueType="num">
                                      <p:cBhvr>
                                        <p:cTn id="4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1000"/>
                                        <p:tgtEl>
                                          <p:spTgt spid="5"/>
                                        </p:tgtEl>
                                      </p:cBhvr>
                                    </p:animEffect>
                                    <p:anim calcmode="lin" valueType="num">
                                      <p:cBhvr>
                                        <p:cTn id="51" dur="1000" fill="hold"/>
                                        <p:tgtEl>
                                          <p:spTgt spid="5"/>
                                        </p:tgtEl>
                                        <p:attrNameLst>
                                          <p:attrName>ppt_x</p:attrName>
                                        </p:attrNameLst>
                                      </p:cBhvr>
                                      <p:tavLst>
                                        <p:tav tm="0">
                                          <p:val>
                                            <p:strVal val="#ppt_x"/>
                                          </p:val>
                                        </p:tav>
                                        <p:tav tm="100000">
                                          <p:val>
                                            <p:strVal val="#ppt_x"/>
                                          </p:val>
                                        </p:tav>
                                      </p:tavLst>
                                    </p:anim>
                                    <p:anim calcmode="lin" valueType="num">
                                      <p:cBhvr>
                                        <p:cTn id="5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17" grpId="0"/>
      <p:bldP spid="18" grpId="0"/>
      <p:bldP spid="21" grpId="0"/>
      <p:bldP spid="4" grpId="0"/>
      <p:bldP spid="5"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14F34-1E08-859B-EE25-2ABB885D552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4BC8D4B-C957-3E3B-0A53-F622FF1FD22F}"/>
              </a:ext>
            </a:extLst>
          </p:cNvPr>
          <p:cNvSpPr txBox="1"/>
          <p:nvPr/>
        </p:nvSpPr>
        <p:spPr>
          <a:xfrm>
            <a:off x="857250" y="-11278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حالات دراسية لمؤسّسات سعودية رائدة في التحوّل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2DA4DF3-7856-C9D5-1C00-DBD6852318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SNB logo in PNG SVG Vector format - Free Download">
            <a:extLst>
              <a:ext uri="{FF2B5EF4-FFF2-40B4-BE49-F238E27FC236}">
                <a16:creationId xmlns:a16="http://schemas.microsoft.com/office/drawing/2014/main" id="{80D73177-25F8-1C11-BA93-9678F8006AD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7250" y="3092673"/>
            <a:ext cx="3623259" cy="1711664"/>
          </a:xfrm>
          <a:prstGeom prst="rect">
            <a:avLst/>
          </a:prstGeom>
          <a:noFill/>
          <a:ln>
            <a:noFill/>
          </a:ln>
        </p:spPr>
      </p:pic>
      <p:sp>
        <p:nvSpPr>
          <p:cNvPr id="3" name="TextBox 2">
            <a:extLst>
              <a:ext uri="{FF2B5EF4-FFF2-40B4-BE49-F238E27FC236}">
                <a16:creationId xmlns:a16="http://schemas.microsoft.com/office/drawing/2014/main" id="{52712E94-D8AB-AEC8-7C56-8A5B01CAB1F5}"/>
              </a:ext>
            </a:extLst>
          </p:cNvPr>
          <p:cNvSpPr txBox="1"/>
          <p:nvPr/>
        </p:nvSpPr>
        <p:spPr>
          <a:xfrm>
            <a:off x="5435453" y="9191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دراسة حالة: البنك الأهليّ السعوديّ</a:t>
            </a:r>
            <a:r>
              <a:rPr lang="en-US" b="0"/>
              <a:t> (SNB)</a:t>
            </a:r>
            <a:endParaRPr lang="en-US"/>
          </a:p>
        </p:txBody>
      </p:sp>
      <p:sp>
        <p:nvSpPr>
          <p:cNvPr id="16" name="TextBox 15">
            <a:extLst>
              <a:ext uri="{FF2B5EF4-FFF2-40B4-BE49-F238E27FC236}">
                <a16:creationId xmlns:a16="http://schemas.microsoft.com/office/drawing/2014/main" id="{5EDCAF85-BF78-BAC5-5748-5F08CAC03254}"/>
              </a:ext>
            </a:extLst>
          </p:cNvPr>
          <p:cNvSpPr txBox="1"/>
          <p:nvPr/>
        </p:nvSpPr>
        <p:spPr>
          <a:xfrm>
            <a:off x="5435453" y="150203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التحدّيات التي واجهها البنك</a:t>
            </a:r>
            <a:r>
              <a:rPr lang="en-US" b="0"/>
              <a:t>:</a:t>
            </a:r>
            <a:endParaRPr lang="en-US"/>
          </a:p>
        </p:txBody>
      </p:sp>
      <p:sp>
        <p:nvSpPr>
          <p:cNvPr id="17" name="TextBox 16">
            <a:extLst>
              <a:ext uri="{FF2B5EF4-FFF2-40B4-BE49-F238E27FC236}">
                <a16:creationId xmlns:a16="http://schemas.microsoft.com/office/drawing/2014/main" id="{895EC285-4868-CB65-2151-5707BBC59FA1}"/>
              </a:ext>
            </a:extLst>
          </p:cNvPr>
          <p:cNvSpPr txBox="1"/>
          <p:nvPr/>
        </p:nvSpPr>
        <p:spPr>
          <a:xfrm>
            <a:off x="5435453" y="250455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المخاوف الأمنية بشأن نقل البيانات الحسّاسة إلى السحابة</a:t>
            </a:r>
            <a:r>
              <a:rPr lang="en-US" b="1"/>
              <a:t> (</a:t>
            </a:r>
            <a:r>
              <a:rPr lang="ar-SA"/>
              <a:t>تمّ التغلّب عليها بتشفير شامل واتّفاقيات</a:t>
            </a:r>
            <a:r>
              <a:rPr lang="en-US" b="1"/>
              <a:t> SLA </a:t>
            </a:r>
            <a:r>
              <a:rPr lang="ar-SA"/>
              <a:t>صارمة</a:t>
            </a:r>
            <a:r>
              <a:rPr lang="en-US" b="1"/>
              <a:t>(</a:t>
            </a:r>
          </a:p>
        </p:txBody>
      </p:sp>
      <p:sp>
        <p:nvSpPr>
          <p:cNvPr id="21" name="TextBox 20">
            <a:extLst>
              <a:ext uri="{FF2B5EF4-FFF2-40B4-BE49-F238E27FC236}">
                <a16:creationId xmlns:a16="http://schemas.microsoft.com/office/drawing/2014/main" id="{D4F1A9E3-F77D-F205-A65D-A7494336930E}"/>
              </a:ext>
            </a:extLst>
          </p:cNvPr>
          <p:cNvSpPr txBox="1"/>
          <p:nvPr/>
        </p:nvSpPr>
        <p:spPr>
          <a:xfrm>
            <a:off x="5435453" y="396809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مقاومة بعض الموظفين الأكبر سنّاً للتغيير (عُولجت بتدريب مكثّف ودعم شخصيّ)</a:t>
            </a:r>
            <a:endParaRPr lang="en-US" b="1" dirty="0"/>
          </a:p>
        </p:txBody>
      </p:sp>
      <p:sp>
        <p:nvSpPr>
          <p:cNvPr id="5" name="TextBox 4">
            <a:extLst>
              <a:ext uri="{FF2B5EF4-FFF2-40B4-BE49-F238E27FC236}">
                <a16:creationId xmlns:a16="http://schemas.microsoft.com/office/drawing/2014/main" id="{A6597BDA-A442-C06C-0CA9-569186124073}"/>
              </a:ext>
            </a:extLst>
          </p:cNvPr>
          <p:cNvSpPr txBox="1"/>
          <p:nvPr/>
        </p:nvSpPr>
        <p:spPr>
          <a:xfrm>
            <a:off x="5435453" y="543163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الحاجة لتخصيص بعض الميّزات لتتوافق مع الأنظمة المحلّية</a:t>
            </a:r>
            <a:r>
              <a:rPr lang="en-US" b="1"/>
              <a:t> (</a:t>
            </a:r>
            <a:r>
              <a:rPr lang="ar-SA"/>
              <a:t>تمّ التعاون مع</a:t>
            </a:r>
            <a:r>
              <a:rPr lang="en-US" b="1"/>
              <a:t> Oracle </a:t>
            </a:r>
            <a:r>
              <a:rPr lang="ar-SA"/>
              <a:t>لتطوير حلول محلّية</a:t>
            </a:r>
            <a:r>
              <a:rPr lang="en-US" b="1"/>
              <a:t>(</a:t>
            </a:r>
          </a:p>
        </p:txBody>
      </p:sp>
    </p:spTree>
    <p:extLst>
      <p:ext uri="{BB962C8B-B14F-4D97-AF65-F5344CB8AC3E}">
        <p14:creationId xmlns:p14="http://schemas.microsoft.com/office/powerpoint/2010/main" val="26311692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17" grpId="0"/>
      <p:bldP spid="21" grpId="0"/>
      <p:bldP spid="5"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BE47A-C51E-88AF-9D54-80C83B4CF6B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F1F320D-5CE1-6BA2-3874-6FAA3518F51A}"/>
              </a:ext>
            </a:extLst>
          </p:cNvPr>
          <p:cNvSpPr txBox="1"/>
          <p:nvPr/>
        </p:nvSpPr>
        <p:spPr>
          <a:xfrm>
            <a:off x="857250" y="-11278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حالات دراسية لمؤسّسات سعودية رائدة في التحوّل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D0A2E12-878E-D9A4-A725-2AEF1C2600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CB3D7F19-B1FB-10B2-54E5-25208CA933D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886" y="2547484"/>
            <a:ext cx="4082627" cy="2577006"/>
          </a:xfrm>
          <a:prstGeom prst="rect">
            <a:avLst/>
          </a:prstGeom>
          <a:noFill/>
          <a:ln>
            <a:noFill/>
          </a:ln>
        </p:spPr>
      </p:pic>
      <p:sp>
        <p:nvSpPr>
          <p:cNvPr id="5" name="TextBox 4">
            <a:extLst>
              <a:ext uri="{FF2B5EF4-FFF2-40B4-BE49-F238E27FC236}">
                <a16:creationId xmlns:a16="http://schemas.microsoft.com/office/drawing/2014/main" id="{3CD92165-E6D3-0291-5660-B8A9A03D7633}"/>
              </a:ext>
            </a:extLst>
          </p:cNvPr>
          <p:cNvSpPr txBox="1"/>
          <p:nvPr/>
        </p:nvSpPr>
        <p:spPr>
          <a:xfrm>
            <a:off x="5435453" y="9191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دراسة حالة: شركة المراعي</a:t>
            </a:r>
            <a:endParaRPr lang="en-US" dirty="0"/>
          </a:p>
        </p:txBody>
      </p:sp>
      <p:sp>
        <p:nvSpPr>
          <p:cNvPr id="6" name="TextBox 5">
            <a:extLst>
              <a:ext uri="{FF2B5EF4-FFF2-40B4-BE49-F238E27FC236}">
                <a16:creationId xmlns:a16="http://schemas.microsoft.com/office/drawing/2014/main" id="{D11FA908-CB0C-C085-F991-21CF051DF7CE}"/>
              </a:ext>
            </a:extLst>
          </p:cNvPr>
          <p:cNvSpPr txBox="1"/>
          <p:nvPr/>
        </p:nvSpPr>
        <p:spPr>
          <a:xfrm>
            <a:off x="5123543" y="1410898"/>
            <a:ext cx="6676571" cy="1200329"/>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sz="2400" b="1" dirty="0"/>
              <a:t>الخلفية</a:t>
            </a:r>
            <a:r>
              <a:rPr lang="en-US" sz="2400" dirty="0"/>
              <a:t>:</a:t>
            </a:r>
            <a:endParaRPr lang="en-US" sz="2400" b="1" dirty="0"/>
          </a:p>
          <a:p>
            <a:r>
              <a:rPr lang="ar-SA" sz="2400" dirty="0"/>
              <a:t>شركة المراعي، أكبر شركة ألبان ومشتقّاتها في الشرق الأوسط، توظّف أكثر من 45,000 موظف موزّعين على مواقع إنتاج ومزارع ومراكز توزيع في عدّة دول</a:t>
            </a:r>
            <a:endParaRPr lang="en-US" sz="2400" dirty="0"/>
          </a:p>
        </p:txBody>
      </p:sp>
      <p:sp>
        <p:nvSpPr>
          <p:cNvPr id="11" name="TextBox 10">
            <a:extLst>
              <a:ext uri="{FF2B5EF4-FFF2-40B4-BE49-F238E27FC236}">
                <a16:creationId xmlns:a16="http://schemas.microsoft.com/office/drawing/2014/main" id="{98F1AE84-BA50-6CFD-FB47-D4D2A2613ACB}"/>
              </a:ext>
            </a:extLst>
          </p:cNvPr>
          <p:cNvSpPr txBox="1"/>
          <p:nvPr/>
        </p:nvSpPr>
        <p:spPr>
          <a:xfrm>
            <a:off x="5123543" y="2579731"/>
            <a:ext cx="6676571" cy="1380443"/>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4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التحدّي</a:t>
            </a:r>
            <a:r>
              <a:rPr lang="en-US" dirty="0"/>
              <a:t>:</a:t>
            </a:r>
          </a:p>
          <a:p>
            <a:r>
              <a:rPr lang="ar-SA" b="0" dirty="0"/>
              <a:t>التنوّع الكبير في أنواع الوظائف (مهندسون زراعيون، عمّال إنتاج، سائقون، إداريون) والمواقع الجغرافية المتباعدة جعل إدارة الموارد البشرية معقّدة جداً</a:t>
            </a:r>
            <a:r>
              <a:rPr lang="en-US" b="0" dirty="0"/>
              <a:t>.</a:t>
            </a:r>
          </a:p>
        </p:txBody>
      </p:sp>
      <p:sp>
        <p:nvSpPr>
          <p:cNvPr id="19" name="TextBox 18">
            <a:extLst>
              <a:ext uri="{FF2B5EF4-FFF2-40B4-BE49-F238E27FC236}">
                <a16:creationId xmlns:a16="http://schemas.microsoft.com/office/drawing/2014/main" id="{A7C17E4A-B268-C4F4-8CD2-3265C79679AF}"/>
              </a:ext>
            </a:extLst>
          </p:cNvPr>
          <p:cNvSpPr txBox="1"/>
          <p:nvPr/>
        </p:nvSpPr>
        <p:spPr>
          <a:xfrm>
            <a:off x="5123543" y="3928678"/>
            <a:ext cx="6676571" cy="98527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4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الحلّ</a:t>
            </a:r>
            <a:r>
              <a:rPr lang="en-US" b="0" dirty="0"/>
              <a:t>:</a:t>
            </a:r>
            <a:endParaRPr lang="en-US" dirty="0"/>
          </a:p>
          <a:p>
            <a:r>
              <a:rPr lang="ar-SA" b="0" dirty="0"/>
              <a:t>في 2019، أطلقت المراعي مشروع "القوى العاملة الذكية" الذي تضمّن</a:t>
            </a:r>
            <a:r>
              <a:rPr lang="en-US" b="0" dirty="0"/>
              <a:t>:</a:t>
            </a:r>
          </a:p>
        </p:txBody>
      </p:sp>
      <p:sp>
        <p:nvSpPr>
          <p:cNvPr id="20" name="TextBox 19">
            <a:extLst>
              <a:ext uri="{FF2B5EF4-FFF2-40B4-BE49-F238E27FC236}">
                <a16:creationId xmlns:a16="http://schemas.microsoft.com/office/drawing/2014/main" id="{D4D2F671-8AA5-7D31-B170-888C0E08C82C}"/>
              </a:ext>
            </a:extLst>
          </p:cNvPr>
          <p:cNvSpPr txBox="1"/>
          <p:nvPr/>
        </p:nvSpPr>
        <p:spPr>
          <a:xfrm>
            <a:off x="5435453" y="4882452"/>
            <a:ext cx="6364661"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sz="2400"/>
              <a:t>نظام موحّد لإدارة القوى العاملة</a:t>
            </a:r>
            <a:r>
              <a:rPr lang="en-US" sz="2400" b="1"/>
              <a:t> (Workforce Management):</a:t>
            </a:r>
          </a:p>
        </p:txBody>
      </p:sp>
      <p:sp>
        <p:nvSpPr>
          <p:cNvPr id="22" name="TextBox 21">
            <a:extLst>
              <a:ext uri="{FF2B5EF4-FFF2-40B4-BE49-F238E27FC236}">
                <a16:creationId xmlns:a16="http://schemas.microsoft.com/office/drawing/2014/main" id="{ED896CA0-2D89-B02F-FF4B-65BC7A1F1EE9}"/>
              </a:ext>
            </a:extLst>
          </p:cNvPr>
          <p:cNvSpPr txBox="1"/>
          <p:nvPr/>
        </p:nvSpPr>
        <p:spPr>
          <a:xfrm>
            <a:off x="5435453" y="5338462"/>
            <a:ext cx="6364661"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4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جدولة ذكيّة للورديّات في مصانع الإنتاج المستمرّ</a:t>
            </a:r>
            <a:r>
              <a:rPr lang="en-US" b="1"/>
              <a:t> (24/7). </a:t>
            </a:r>
          </a:p>
        </p:txBody>
      </p:sp>
      <p:sp>
        <p:nvSpPr>
          <p:cNvPr id="23" name="TextBox 22">
            <a:extLst>
              <a:ext uri="{FF2B5EF4-FFF2-40B4-BE49-F238E27FC236}">
                <a16:creationId xmlns:a16="http://schemas.microsoft.com/office/drawing/2014/main" id="{04BEC494-9B03-FD95-CE49-3B091D79D7AF}"/>
              </a:ext>
            </a:extLst>
          </p:cNvPr>
          <p:cNvSpPr txBox="1"/>
          <p:nvPr/>
        </p:nvSpPr>
        <p:spPr>
          <a:xfrm>
            <a:off x="5435453" y="5794472"/>
            <a:ext cx="6364661" cy="4587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4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توزيع آليّ للمهام بناءً على المهارات والموقع</a:t>
            </a:r>
            <a:endParaRPr lang="en-US" dirty="0"/>
          </a:p>
        </p:txBody>
      </p:sp>
      <p:sp>
        <p:nvSpPr>
          <p:cNvPr id="24" name="TextBox 23">
            <a:extLst>
              <a:ext uri="{FF2B5EF4-FFF2-40B4-BE49-F238E27FC236}">
                <a16:creationId xmlns:a16="http://schemas.microsoft.com/office/drawing/2014/main" id="{6F3029AC-5F2A-7388-BD7A-C7F1928C8B33}"/>
              </a:ext>
            </a:extLst>
          </p:cNvPr>
          <p:cNvSpPr txBox="1"/>
          <p:nvPr/>
        </p:nvSpPr>
        <p:spPr>
          <a:xfrm>
            <a:off x="5435453" y="6221753"/>
            <a:ext cx="6364661" cy="4587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4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تتبّع فوريّ لحضور وأداء العاملين الميدانيين</a:t>
            </a:r>
            <a:endParaRPr lang="en-US" dirty="0"/>
          </a:p>
        </p:txBody>
      </p:sp>
    </p:spTree>
    <p:extLst>
      <p:ext uri="{BB962C8B-B14F-4D97-AF65-F5344CB8AC3E}">
        <p14:creationId xmlns:p14="http://schemas.microsoft.com/office/powerpoint/2010/main" val="9517570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9" grpId="0"/>
      <p:bldP spid="20" grpId="0"/>
      <p:bldP spid="22" grpId="0"/>
      <p:bldP spid="23" grpId="0"/>
      <p:bldP spid="24" grpId="0"/>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D284E-51A3-B51D-1541-2A7E2469092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DBC54C4-6211-FBB4-F713-B5E7020DAB4A}"/>
              </a:ext>
            </a:extLst>
          </p:cNvPr>
          <p:cNvSpPr txBox="1"/>
          <p:nvPr/>
        </p:nvSpPr>
        <p:spPr>
          <a:xfrm>
            <a:off x="857250" y="-11278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حالات دراسية لمؤسّسات سعودية رائدة في التحوّل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46EFA9F-B2B3-BEC8-B32F-1AC64CA49C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0FFF0080-8D2E-A7B9-2E72-06882CA7D58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886" y="2547484"/>
            <a:ext cx="4082627" cy="2577006"/>
          </a:xfrm>
          <a:prstGeom prst="rect">
            <a:avLst/>
          </a:prstGeom>
          <a:noFill/>
          <a:ln>
            <a:noFill/>
          </a:ln>
        </p:spPr>
      </p:pic>
      <p:sp>
        <p:nvSpPr>
          <p:cNvPr id="5" name="TextBox 4">
            <a:extLst>
              <a:ext uri="{FF2B5EF4-FFF2-40B4-BE49-F238E27FC236}">
                <a16:creationId xmlns:a16="http://schemas.microsoft.com/office/drawing/2014/main" id="{F69D6657-57D8-6CBE-63B6-147E7CE0641C}"/>
              </a:ext>
            </a:extLst>
          </p:cNvPr>
          <p:cNvSpPr txBox="1"/>
          <p:nvPr/>
        </p:nvSpPr>
        <p:spPr>
          <a:xfrm>
            <a:off x="5435453" y="9191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دراسة حالة: شركة المراعي</a:t>
            </a:r>
            <a:endParaRPr lang="en-US" dirty="0"/>
          </a:p>
        </p:txBody>
      </p:sp>
      <p:sp>
        <p:nvSpPr>
          <p:cNvPr id="12" name="TextBox 11">
            <a:extLst>
              <a:ext uri="{FF2B5EF4-FFF2-40B4-BE49-F238E27FC236}">
                <a16:creationId xmlns:a16="http://schemas.microsoft.com/office/drawing/2014/main" id="{1CA89D02-A927-01A6-D6BA-34C88517C562}"/>
              </a:ext>
            </a:extLst>
          </p:cNvPr>
          <p:cNvSpPr txBox="1"/>
          <p:nvPr/>
        </p:nvSpPr>
        <p:spPr>
          <a:xfrm>
            <a:off x="5435453" y="150963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أجهزة </a:t>
            </a:r>
            <a:r>
              <a:rPr lang="ar-SA" dirty="0" err="1"/>
              <a:t>بيومترية</a:t>
            </a:r>
            <a:r>
              <a:rPr lang="ar-SA" dirty="0"/>
              <a:t> محمولة</a:t>
            </a:r>
            <a:r>
              <a:rPr lang="en-US" b="0" dirty="0"/>
              <a:t>:</a:t>
            </a:r>
            <a:endParaRPr lang="en-US" dirty="0"/>
          </a:p>
        </p:txBody>
      </p:sp>
      <p:sp>
        <p:nvSpPr>
          <p:cNvPr id="13" name="TextBox 12">
            <a:extLst>
              <a:ext uri="{FF2B5EF4-FFF2-40B4-BE49-F238E27FC236}">
                <a16:creationId xmlns:a16="http://schemas.microsoft.com/office/drawing/2014/main" id="{DF9B18A1-05B0-454D-7EA2-B45A4EE64FF8}"/>
              </a:ext>
            </a:extLst>
          </p:cNvPr>
          <p:cNvSpPr txBox="1"/>
          <p:nvPr/>
        </p:nvSpPr>
        <p:spPr>
          <a:xfrm>
            <a:off x="5435453" y="213022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أجهزة تسجيل حضور محمولة للعاملين في المزارع والمواقع النائية</a:t>
            </a:r>
            <a:endParaRPr lang="en-US" b="1" dirty="0"/>
          </a:p>
        </p:txBody>
      </p:sp>
      <p:sp>
        <p:nvSpPr>
          <p:cNvPr id="14" name="TextBox 13">
            <a:extLst>
              <a:ext uri="{FF2B5EF4-FFF2-40B4-BE49-F238E27FC236}">
                <a16:creationId xmlns:a16="http://schemas.microsoft.com/office/drawing/2014/main" id="{ABED5CB5-FB42-89EB-08E2-7A6064A41C3F}"/>
              </a:ext>
            </a:extLst>
          </p:cNvPr>
          <p:cNvSpPr txBox="1"/>
          <p:nvPr/>
        </p:nvSpPr>
        <p:spPr>
          <a:xfrm>
            <a:off x="5435453" y="2750822"/>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تزامن فوريّ مع النظام المركزيّ عبر الإنترنت أو التخزين المحلّيّ ثمّ التزامن لاحقاً</a:t>
            </a:r>
            <a:endParaRPr lang="en-US" dirty="0"/>
          </a:p>
        </p:txBody>
      </p:sp>
      <p:sp>
        <p:nvSpPr>
          <p:cNvPr id="2" name="TextBox 1">
            <a:extLst>
              <a:ext uri="{FF2B5EF4-FFF2-40B4-BE49-F238E27FC236}">
                <a16:creationId xmlns:a16="http://schemas.microsoft.com/office/drawing/2014/main" id="{AB4F0000-4276-735B-AB54-EB6A372A07CE}"/>
              </a:ext>
            </a:extLst>
          </p:cNvPr>
          <p:cNvSpPr txBox="1"/>
          <p:nvPr/>
        </p:nvSpPr>
        <p:spPr>
          <a:xfrm>
            <a:off x="5435453" y="3798970"/>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تطبيق للهاتف المحمول متعدّد اللغات</a:t>
            </a:r>
            <a:r>
              <a:rPr lang="en-US" b="0"/>
              <a:t>:</a:t>
            </a:r>
            <a:endParaRPr lang="en-US"/>
          </a:p>
        </p:txBody>
      </p:sp>
      <p:sp>
        <p:nvSpPr>
          <p:cNvPr id="3" name="TextBox 2">
            <a:extLst>
              <a:ext uri="{FF2B5EF4-FFF2-40B4-BE49-F238E27FC236}">
                <a16:creationId xmlns:a16="http://schemas.microsoft.com/office/drawing/2014/main" id="{9ED42010-B6A0-4168-AD5B-49E2B6C06CF7}"/>
              </a:ext>
            </a:extLst>
          </p:cNvPr>
          <p:cNvSpPr txBox="1"/>
          <p:nvPr/>
        </p:nvSpPr>
        <p:spPr>
          <a:xfrm>
            <a:off x="5435453" y="4419565"/>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يدعم العربية والإنجليزية والأردية والبنغالية لخدمة جميع الموظفين</a:t>
            </a:r>
            <a:endParaRPr lang="en-US" b="1" dirty="0"/>
          </a:p>
        </p:txBody>
      </p:sp>
      <p:sp>
        <p:nvSpPr>
          <p:cNvPr id="7" name="TextBox 6">
            <a:extLst>
              <a:ext uri="{FF2B5EF4-FFF2-40B4-BE49-F238E27FC236}">
                <a16:creationId xmlns:a16="http://schemas.microsoft.com/office/drawing/2014/main" id="{E85B7A55-0091-409A-5331-CBB95DB54684}"/>
              </a:ext>
            </a:extLst>
          </p:cNvPr>
          <p:cNvSpPr txBox="1"/>
          <p:nvPr/>
        </p:nvSpPr>
        <p:spPr>
          <a:xfrm>
            <a:off x="5435453" y="550118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ميّزات مبسّطة للعمّال ذوي المهارات التقنية المحدودة</a:t>
            </a:r>
            <a:endParaRPr lang="en-US" dirty="0"/>
          </a:p>
        </p:txBody>
      </p:sp>
      <p:sp>
        <p:nvSpPr>
          <p:cNvPr id="10" name="TextBox 9">
            <a:extLst>
              <a:ext uri="{FF2B5EF4-FFF2-40B4-BE49-F238E27FC236}">
                <a16:creationId xmlns:a16="http://schemas.microsoft.com/office/drawing/2014/main" id="{BD3D0317-C883-0EDC-C4BC-A41FCB4A5809}"/>
              </a:ext>
            </a:extLst>
          </p:cNvPr>
          <p:cNvSpPr txBox="1"/>
          <p:nvPr/>
        </p:nvSpPr>
        <p:spPr>
          <a:xfrm>
            <a:off x="5435453" y="608830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دروس تعليمية بالفيديو لكيفية استخدام التطبيق</a:t>
            </a:r>
            <a:endParaRPr lang="en-US" dirty="0"/>
          </a:p>
        </p:txBody>
      </p:sp>
    </p:spTree>
    <p:extLst>
      <p:ext uri="{BB962C8B-B14F-4D97-AF65-F5344CB8AC3E}">
        <p14:creationId xmlns:p14="http://schemas.microsoft.com/office/powerpoint/2010/main" val="11355134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1000"/>
                                        <p:tgtEl>
                                          <p:spTgt spid="3"/>
                                        </p:tgtEl>
                                      </p:cBhvr>
                                    </p:animEffect>
                                    <p:anim calcmode="lin" valueType="num">
                                      <p:cBhvr>
                                        <p:cTn id="42" dur="1000" fill="hold"/>
                                        <p:tgtEl>
                                          <p:spTgt spid="3"/>
                                        </p:tgtEl>
                                        <p:attrNameLst>
                                          <p:attrName>ppt_x</p:attrName>
                                        </p:attrNameLst>
                                      </p:cBhvr>
                                      <p:tavLst>
                                        <p:tav tm="0">
                                          <p:val>
                                            <p:strVal val="#ppt_x"/>
                                          </p:val>
                                        </p:tav>
                                        <p:tav tm="100000">
                                          <p:val>
                                            <p:strVal val="#ppt_x"/>
                                          </p:val>
                                        </p:tav>
                                      </p:tavLst>
                                    </p:anim>
                                    <p:anim calcmode="lin" valueType="num">
                                      <p:cBhvr>
                                        <p:cTn id="4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1000"/>
                                        <p:tgtEl>
                                          <p:spTgt spid="7"/>
                                        </p:tgtEl>
                                      </p:cBhvr>
                                    </p:animEffect>
                                    <p:anim calcmode="lin" valueType="num">
                                      <p:cBhvr>
                                        <p:cTn id="49" dur="1000" fill="hold"/>
                                        <p:tgtEl>
                                          <p:spTgt spid="7"/>
                                        </p:tgtEl>
                                        <p:attrNameLst>
                                          <p:attrName>ppt_x</p:attrName>
                                        </p:attrNameLst>
                                      </p:cBhvr>
                                      <p:tavLst>
                                        <p:tav tm="0">
                                          <p:val>
                                            <p:strVal val="#ppt_x"/>
                                          </p:val>
                                        </p:tav>
                                        <p:tav tm="100000">
                                          <p:val>
                                            <p:strVal val="#ppt_x"/>
                                          </p:val>
                                        </p:tav>
                                      </p:tavLst>
                                    </p:anim>
                                    <p:anim calcmode="lin" valueType="num">
                                      <p:cBhvr>
                                        <p:cTn id="5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1000"/>
                                        <p:tgtEl>
                                          <p:spTgt spid="10"/>
                                        </p:tgtEl>
                                      </p:cBhvr>
                                    </p:animEffect>
                                    <p:anim calcmode="lin" valueType="num">
                                      <p:cBhvr>
                                        <p:cTn id="56" dur="1000" fill="hold"/>
                                        <p:tgtEl>
                                          <p:spTgt spid="10"/>
                                        </p:tgtEl>
                                        <p:attrNameLst>
                                          <p:attrName>ppt_x</p:attrName>
                                        </p:attrNameLst>
                                      </p:cBhvr>
                                      <p:tavLst>
                                        <p:tav tm="0">
                                          <p:val>
                                            <p:strVal val="#ppt_x"/>
                                          </p:val>
                                        </p:tav>
                                        <p:tav tm="100000">
                                          <p:val>
                                            <p:strVal val="#ppt_x"/>
                                          </p:val>
                                        </p:tav>
                                      </p:tavLst>
                                    </p:anim>
                                    <p:anim calcmode="lin" valueType="num">
                                      <p:cBhvr>
                                        <p:cTn id="5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4" grpId="0"/>
      <p:bldP spid="2" grpId="0"/>
      <p:bldP spid="3" grpId="0"/>
      <p:bldP spid="7" grpId="0"/>
      <p:bldP spid="10" grpId="0"/>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E3B83-CE5B-A43C-4FA2-E2D7AB7009F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FFA982E-6C26-D0BD-ACF0-9C6DE23FA7FE}"/>
              </a:ext>
            </a:extLst>
          </p:cNvPr>
          <p:cNvSpPr txBox="1"/>
          <p:nvPr/>
        </p:nvSpPr>
        <p:spPr>
          <a:xfrm>
            <a:off x="857250" y="-11278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حالات دراسية لمؤسّسات سعودية رائدة في التحوّل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357235F-BA7D-10D3-A549-BB3C070E87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40D68A2E-1AB7-3019-4AEF-8063F785C4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886" y="2547484"/>
            <a:ext cx="4082627" cy="2577006"/>
          </a:xfrm>
          <a:prstGeom prst="rect">
            <a:avLst/>
          </a:prstGeom>
          <a:noFill/>
          <a:ln>
            <a:noFill/>
          </a:ln>
        </p:spPr>
      </p:pic>
      <p:sp>
        <p:nvSpPr>
          <p:cNvPr id="5" name="TextBox 4">
            <a:extLst>
              <a:ext uri="{FF2B5EF4-FFF2-40B4-BE49-F238E27FC236}">
                <a16:creationId xmlns:a16="http://schemas.microsoft.com/office/drawing/2014/main" id="{8EBF10EB-011D-8DC0-CEEB-04FDE6F8A7C5}"/>
              </a:ext>
            </a:extLst>
          </p:cNvPr>
          <p:cNvSpPr txBox="1"/>
          <p:nvPr/>
        </p:nvSpPr>
        <p:spPr>
          <a:xfrm>
            <a:off x="5435453" y="9191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دراسة حالة: شركة المراعي</a:t>
            </a:r>
            <a:endParaRPr lang="en-US" dirty="0"/>
          </a:p>
        </p:txBody>
      </p:sp>
      <p:sp>
        <p:nvSpPr>
          <p:cNvPr id="12" name="TextBox 11">
            <a:extLst>
              <a:ext uri="{FF2B5EF4-FFF2-40B4-BE49-F238E27FC236}">
                <a16:creationId xmlns:a16="http://schemas.microsoft.com/office/drawing/2014/main" id="{2E13081E-28F4-000F-C5D1-7FD0887EF82C}"/>
              </a:ext>
            </a:extLst>
          </p:cNvPr>
          <p:cNvSpPr txBox="1"/>
          <p:nvPr/>
        </p:nvSpPr>
        <p:spPr>
          <a:xfrm>
            <a:off x="5435453" y="1832645"/>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تحليلات تنبّؤية للإنتاجية</a:t>
            </a:r>
            <a:r>
              <a:rPr lang="en-US" b="0"/>
              <a:t>:</a:t>
            </a:r>
            <a:endParaRPr lang="en-US"/>
          </a:p>
        </p:txBody>
      </p:sp>
      <p:sp>
        <p:nvSpPr>
          <p:cNvPr id="13" name="TextBox 12">
            <a:extLst>
              <a:ext uri="{FF2B5EF4-FFF2-40B4-BE49-F238E27FC236}">
                <a16:creationId xmlns:a16="http://schemas.microsoft.com/office/drawing/2014/main" id="{2DCED6C6-3FFE-18AC-9751-1A03F7639761}"/>
              </a:ext>
            </a:extLst>
          </p:cNvPr>
          <p:cNvSpPr txBox="1"/>
          <p:nvPr/>
        </p:nvSpPr>
        <p:spPr>
          <a:xfrm>
            <a:off x="5435453" y="277625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ربط بيانات الحضور والأداء بمستويات الإنتاج</a:t>
            </a:r>
            <a:endParaRPr lang="en-US" b="1" dirty="0"/>
          </a:p>
        </p:txBody>
      </p:sp>
      <p:sp>
        <p:nvSpPr>
          <p:cNvPr id="14" name="TextBox 13">
            <a:extLst>
              <a:ext uri="{FF2B5EF4-FFF2-40B4-BE49-F238E27FC236}">
                <a16:creationId xmlns:a16="http://schemas.microsoft.com/office/drawing/2014/main" id="{1501DAE4-809B-BC0F-8E05-46ED40CA7048}"/>
              </a:ext>
            </a:extLst>
          </p:cNvPr>
          <p:cNvSpPr txBox="1"/>
          <p:nvPr/>
        </p:nvSpPr>
        <p:spPr>
          <a:xfrm>
            <a:off x="5435453" y="371986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تحديد الأنماط التي تؤثّر على الإنتاجية (مثل تأثير الورديات المختلفة)</a:t>
            </a:r>
            <a:r>
              <a:rPr lang="en-US" b="1"/>
              <a:t>.</a:t>
            </a:r>
          </a:p>
        </p:txBody>
      </p:sp>
      <p:sp>
        <p:nvSpPr>
          <p:cNvPr id="3" name="TextBox 2">
            <a:extLst>
              <a:ext uri="{FF2B5EF4-FFF2-40B4-BE49-F238E27FC236}">
                <a16:creationId xmlns:a16="http://schemas.microsoft.com/office/drawing/2014/main" id="{C0AA158D-8147-CD04-3B8F-DAB7E2F20E72}"/>
              </a:ext>
            </a:extLst>
          </p:cNvPr>
          <p:cNvSpPr txBox="1"/>
          <p:nvPr/>
        </p:nvSpPr>
        <p:spPr>
          <a:xfrm>
            <a:off x="5435453" y="512449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توصيات لتحسين توزيع القوى العاملة</a:t>
            </a:r>
            <a:endParaRPr lang="en-US" b="1" dirty="0"/>
          </a:p>
        </p:txBody>
      </p:sp>
    </p:spTree>
    <p:extLst>
      <p:ext uri="{BB962C8B-B14F-4D97-AF65-F5344CB8AC3E}">
        <p14:creationId xmlns:p14="http://schemas.microsoft.com/office/powerpoint/2010/main" val="33679633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1000"/>
                                        <p:tgtEl>
                                          <p:spTgt spid="3"/>
                                        </p:tgtEl>
                                      </p:cBhvr>
                                    </p:animEffect>
                                    <p:anim calcmode="lin" valueType="num">
                                      <p:cBhvr>
                                        <p:cTn id="37" dur="1000" fill="hold"/>
                                        <p:tgtEl>
                                          <p:spTgt spid="3"/>
                                        </p:tgtEl>
                                        <p:attrNameLst>
                                          <p:attrName>ppt_x</p:attrName>
                                        </p:attrNameLst>
                                      </p:cBhvr>
                                      <p:tavLst>
                                        <p:tav tm="0">
                                          <p:val>
                                            <p:strVal val="#ppt_x"/>
                                          </p:val>
                                        </p:tav>
                                        <p:tav tm="100000">
                                          <p:val>
                                            <p:strVal val="#ppt_x"/>
                                          </p:val>
                                        </p:tav>
                                      </p:tavLst>
                                    </p:anim>
                                    <p:anim calcmode="lin" valueType="num">
                                      <p:cBhvr>
                                        <p:cTn id="3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4"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F9ABC-E58B-FDEA-EBD5-6EC24DD4218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224E03C-CC21-60BE-74AC-F7DADFB3DBC5}"/>
              </a:ext>
            </a:extLst>
          </p:cNvPr>
          <p:cNvSpPr txBox="1"/>
          <p:nvPr/>
        </p:nvSpPr>
        <p:spPr>
          <a:xfrm>
            <a:off x="1930400" y="-65699"/>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أهمية تطبيق أنظمة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496D15D-C19B-29F4-8DE1-D371018042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443C396C-7C72-6607-87DB-98B60F84A278}"/>
              </a:ext>
            </a:extLst>
          </p:cNvPr>
          <p:cNvSpPr txBox="1"/>
          <p:nvPr/>
        </p:nvSpPr>
        <p:spPr>
          <a:xfrm>
            <a:off x="5535526" y="1075371"/>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defRPr>
            </a:lvl1pPr>
          </a:lstStyle>
          <a:p>
            <a:r>
              <a:rPr lang="ar-EG"/>
              <a:t>دور النظم الآلية في دعم القرارات الإدارية</a:t>
            </a:r>
            <a:endParaRPr lang="en-US"/>
          </a:p>
        </p:txBody>
      </p:sp>
      <p:grpSp>
        <p:nvGrpSpPr>
          <p:cNvPr id="3" name="Group 2">
            <a:extLst>
              <a:ext uri="{FF2B5EF4-FFF2-40B4-BE49-F238E27FC236}">
                <a16:creationId xmlns:a16="http://schemas.microsoft.com/office/drawing/2014/main" id="{0122616E-D509-4B79-CCEF-89F190547AE4}"/>
              </a:ext>
            </a:extLst>
          </p:cNvPr>
          <p:cNvGrpSpPr/>
          <p:nvPr/>
        </p:nvGrpSpPr>
        <p:grpSpPr>
          <a:xfrm>
            <a:off x="557933" y="2692400"/>
            <a:ext cx="2664123" cy="2663372"/>
            <a:chOff x="0" y="0"/>
            <a:chExt cx="1432998" cy="1432999"/>
          </a:xfrm>
        </p:grpSpPr>
        <p:grpSp>
          <p:nvGrpSpPr>
            <p:cNvPr id="64" name="Group 63">
              <a:extLst>
                <a:ext uri="{FF2B5EF4-FFF2-40B4-BE49-F238E27FC236}">
                  <a16:creationId xmlns:a16="http://schemas.microsoft.com/office/drawing/2014/main" id="{E6C5336C-B21E-56AF-F4B7-001406857FE4}"/>
                </a:ext>
              </a:extLst>
            </p:cNvPr>
            <p:cNvGrpSpPr/>
            <p:nvPr/>
          </p:nvGrpSpPr>
          <p:grpSpPr>
            <a:xfrm>
              <a:off x="0" y="0"/>
              <a:ext cx="1432998" cy="1432999"/>
              <a:chOff x="0" y="0"/>
              <a:chExt cx="1714500" cy="1714500"/>
            </a:xfrm>
          </p:grpSpPr>
          <p:sp>
            <p:nvSpPr>
              <p:cNvPr id="66" name="Rectangle: Diagonal Corners Rounded 65">
                <a:extLst>
                  <a:ext uri="{FF2B5EF4-FFF2-40B4-BE49-F238E27FC236}">
                    <a16:creationId xmlns:a16="http://schemas.microsoft.com/office/drawing/2014/main" id="{FD800A6E-25B5-396F-A898-62FA4D645553}"/>
                  </a:ext>
                </a:extLst>
              </p:cNvPr>
              <p:cNvSpPr/>
              <p:nvPr/>
            </p:nvSpPr>
            <p:spPr>
              <a:xfrm flipV="1">
                <a:off x="45971" y="23618"/>
                <a:ext cx="1622560" cy="1667264"/>
              </a:xfrm>
              <a:prstGeom prst="round2DiagRect">
                <a:avLst>
                  <a:gd name="adj1" fmla="val 7948"/>
                  <a:gd name="adj2" fmla="val 45033"/>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7" name="Oval 66">
                <a:extLst>
                  <a:ext uri="{FF2B5EF4-FFF2-40B4-BE49-F238E27FC236}">
                    <a16:creationId xmlns:a16="http://schemas.microsoft.com/office/drawing/2014/main" id="{DE9E4EA9-88E3-7868-AEB5-8EF80C8FAE11}"/>
                  </a:ext>
                </a:extLst>
              </p:cNvPr>
              <p:cNvSpPr/>
              <p:nvPr/>
            </p:nvSpPr>
            <p:spPr>
              <a:xfrm>
                <a:off x="0" y="0"/>
                <a:ext cx="1714500" cy="1714500"/>
              </a:xfrm>
              <a:prstGeom prst="ellipse">
                <a:avLst/>
              </a:prstGeom>
              <a:solidFill>
                <a:schemeClr val="bg1"/>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65" name="TextBox 4101">
              <a:extLst>
                <a:ext uri="{FF2B5EF4-FFF2-40B4-BE49-F238E27FC236}">
                  <a16:creationId xmlns:a16="http://schemas.microsoft.com/office/drawing/2014/main" id="{169EAA25-A277-DA66-BF40-F0E628BC4D40}"/>
                </a:ext>
              </a:extLst>
            </p:cNvPr>
            <p:cNvSpPr txBox="1"/>
            <p:nvPr/>
          </p:nvSpPr>
          <p:spPr>
            <a:xfrm>
              <a:off x="38418" y="622997"/>
              <a:ext cx="1355089" cy="344439"/>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المقارنة المعيارية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 name="Group 5">
            <a:extLst>
              <a:ext uri="{FF2B5EF4-FFF2-40B4-BE49-F238E27FC236}">
                <a16:creationId xmlns:a16="http://schemas.microsoft.com/office/drawing/2014/main" id="{EE8DFC5A-AD57-01B3-BE36-7A0A9D8260EE}"/>
              </a:ext>
            </a:extLst>
          </p:cNvPr>
          <p:cNvGrpSpPr/>
          <p:nvPr/>
        </p:nvGrpSpPr>
        <p:grpSpPr>
          <a:xfrm>
            <a:off x="6165941" y="2692400"/>
            <a:ext cx="2664123" cy="2663372"/>
            <a:chOff x="3016476" y="0"/>
            <a:chExt cx="1432998" cy="1432999"/>
          </a:xfrm>
        </p:grpSpPr>
        <p:grpSp>
          <p:nvGrpSpPr>
            <p:cNvPr id="24" name="Group 23">
              <a:extLst>
                <a:ext uri="{FF2B5EF4-FFF2-40B4-BE49-F238E27FC236}">
                  <a16:creationId xmlns:a16="http://schemas.microsoft.com/office/drawing/2014/main" id="{B2FAFE7D-F719-12C0-75AE-2B7B00115D7E}"/>
                </a:ext>
              </a:extLst>
            </p:cNvPr>
            <p:cNvGrpSpPr/>
            <p:nvPr/>
          </p:nvGrpSpPr>
          <p:grpSpPr>
            <a:xfrm>
              <a:off x="3016476" y="0"/>
              <a:ext cx="1432998" cy="1432999"/>
              <a:chOff x="3016478" y="0"/>
              <a:chExt cx="1714500" cy="1714500"/>
            </a:xfrm>
          </p:grpSpPr>
          <p:sp>
            <p:nvSpPr>
              <p:cNvPr id="26" name="Rectangle: Diagonal Corners Rounded 25">
                <a:extLst>
                  <a:ext uri="{FF2B5EF4-FFF2-40B4-BE49-F238E27FC236}">
                    <a16:creationId xmlns:a16="http://schemas.microsoft.com/office/drawing/2014/main" id="{C2269187-B5AB-1F59-2776-F9754509BD18}"/>
                  </a:ext>
                </a:extLst>
              </p:cNvPr>
              <p:cNvSpPr/>
              <p:nvPr/>
            </p:nvSpPr>
            <p:spPr>
              <a:xfrm flipV="1">
                <a:off x="3062449" y="23618"/>
                <a:ext cx="1622560" cy="1667264"/>
              </a:xfrm>
              <a:prstGeom prst="round2DiagRect">
                <a:avLst>
                  <a:gd name="adj1" fmla="val 7948"/>
                  <a:gd name="adj2" fmla="val 45033"/>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3" name="Oval 62">
                <a:extLst>
                  <a:ext uri="{FF2B5EF4-FFF2-40B4-BE49-F238E27FC236}">
                    <a16:creationId xmlns:a16="http://schemas.microsoft.com/office/drawing/2014/main" id="{E1F9FF1C-3FFE-8C0B-BBB1-68D55B5F9373}"/>
                  </a:ext>
                </a:extLst>
              </p:cNvPr>
              <p:cNvSpPr/>
              <p:nvPr/>
            </p:nvSpPr>
            <p:spPr>
              <a:xfrm>
                <a:off x="3016478" y="0"/>
                <a:ext cx="1714500" cy="1714500"/>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5" name="TextBox 67">
              <a:extLst>
                <a:ext uri="{FF2B5EF4-FFF2-40B4-BE49-F238E27FC236}">
                  <a16:creationId xmlns:a16="http://schemas.microsoft.com/office/drawing/2014/main" id="{ABA5A934-C565-9F32-A080-7C3F05881E45}"/>
                </a:ext>
              </a:extLst>
            </p:cNvPr>
            <p:cNvSpPr txBox="1"/>
            <p:nvPr/>
          </p:nvSpPr>
          <p:spPr>
            <a:xfrm>
              <a:off x="3054674" y="464247"/>
              <a:ext cx="1355724" cy="649136"/>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تقديم تحليلات متقدّمة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E2DBFA55-F7DE-4E9A-2966-EF4A8CF45CAA}"/>
              </a:ext>
            </a:extLst>
          </p:cNvPr>
          <p:cNvGrpSpPr/>
          <p:nvPr/>
        </p:nvGrpSpPr>
        <p:grpSpPr>
          <a:xfrm>
            <a:off x="3361937" y="2692400"/>
            <a:ext cx="2664123" cy="2663372"/>
            <a:chOff x="1508238" y="0"/>
            <a:chExt cx="1432998" cy="1432999"/>
          </a:xfrm>
        </p:grpSpPr>
        <p:grpSp>
          <p:nvGrpSpPr>
            <p:cNvPr id="16" name="Group 15">
              <a:extLst>
                <a:ext uri="{FF2B5EF4-FFF2-40B4-BE49-F238E27FC236}">
                  <a16:creationId xmlns:a16="http://schemas.microsoft.com/office/drawing/2014/main" id="{20249BEF-ABC6-1F95-2A48-FCFB68EF4EEA}"/>
                </a:ext>
              </a:extLst>
            </p:cNvPr>
            <p:cNvGrpSpPr/>
            <p:nvPr/>
          </p:nvGrpSpPr>
          <p:grpSpPr>
            <a:xfrm>
              <a:off x="1508238" y="0"/>
              <a:ext cx="1432998" cy="1432999"/>
              <a:chOff x="1508239" y="0"/>
              <a:chExt cx="1714500" cy="1714500"/>
            </a:xfrm>
          </p:grpSpPr>
          <p:sp>
            <p:nvSpPr>
              <p:cNvPr id="18" name="Rectangle: Diagonal Corners Rounded 17">
                <a:extLst>
                  <a:ext uri="{FF2B5EF4-FFF2-40B4-BE49-F238E27FC236}">
                    <a16:creationId xmlns:a16="http://schemas.microsoft.com/office/drawing/2014/main" id="{C8E8D104-7D21-9871-03D8-FF232C76B04D}"/>
                  </a:ext>
                </a:extLst>
              </p:cNvPr>
              <p:cNvSpPr/>
              <p:nvPr/>
            </p:nvSpPr>
            <p:spPr>
              <a:xfrm flipV="1">
                <a:off x="1554210" y="23618"/>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1" name="Oval 20">
                <a:extLst>
                  <a:ext uri="{FF2B5EF4-FFF2-40B4-BE49-F238E27FC236}">
                    <a16:creationId xmlns:a16="http://schemas.microsoft.com/office/drawing/2014/main" id="{8F97C9E8-93C1-0CFA-A625-71F1B493207B}"/>
                  </a:ext>
                </a:extLst>
              </p:cNvPr>
              <p:cNvSpPr/>
              <p:nvPr/>
            </p:nvSpPr>
            <p:spPr>
              <a:xfrm>
                <a:off x="1508239" y="0"/>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7" name="TextBox 71">
              <a:extLst>
                <a:ext uri="{FF2B5EF4-FFF2-40B4-BE49-F238E27FC236}">
                  <a16:creationId xmlns:a16="http://schemas.microsoft.com/office/drawing/2014/main" id="{E9648292-C1A3-1DA8-81A4-6C4BB780DFC0}"/>
                </a:ext>
              </a:extLst>
            </p:cNvPr>
            <p:cNvSpPr txBox="1"/>
            <p:nvPr/>
          </p:nvSpPr>
          <p:spPr>
            <a:xfrm>
              <a:off x="1546546" y="464247"/>
              <a:ext cx="1355724" cy="649136"/>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التنبّؤ بالاتجاهات المستقبلية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770E7D09-2981-1EFD-BD45-1B3E30CEF316}"/>
              </a:ext>
            </a:extLst>
          </p:cNvPr>
          <p:cNvGrpSpPr/>
          <p:nvPr/>
        </p:nvGrpSpPr>
        <p:grpSpPr>
          <a:xfrm>
            <a:off x="8969946" y="2692400"/>
            <a:ext cx="2664123" cy="2663372"/>
            <a:chOff x="4524715" y="0"/>
            <a:chExt cx="1432998" cy="1432999"/>
          </a:xfrm>
        </p:grpSpPr>
        <p:grpSp>
          <p:nvGrpSpPr>
            <p:cNvPr id="12" name="Group 11">
              <a:extLst>
                <a:ext uri="{FF2B5EF4-FFF2-40B4-BE49-F238E27FC236}">
                  <a16:creationId xmlns:a16="http://schemas.microsoft.com/office/drawing/2014/main" id="{6BE9B96B-4999-F211-D53B-112F04E6C5F2}"/>
                </a:ext>
              </a:extLst>
            </p:cNvPr>
            <p:cNvGrpSpPr/>
            <p:nvPr/>
          </p:nvGrpSpPr>
          <p:grpSpPr>
            <a:xfrm>
              <a:off x="4524715" y="0"/>
              <a:ext cx="1432998" cy="1432999"/>
              <a:chOff x="4524717" y="0"/>
              <a:chExt cx="1714500" cy="1714500"/>
            </a:xfrm>
          </p:grpSpPr>
          <p:sp>
            <p:nvSpPr>
              <p:cNvPr id="14" name="Rectangle: Diagonal Corners Rounded 13">
                <a:extLst>
                  <a:ext uri="{FF2B5EF4-FFF2-40B4-BE49-F238E27FC236}">
                    <a16:creationId xmlns:a16="http://schemas.microsoft.com/office/drawing/2014/main" id="{62BA2547-936D-5CD8-3A08-6B9637C49883}"/>
                  </a:ext>
                </a:extLst>
              </p:cNvPr>
              <p:cNvSpPr/>
              <p:nvPr/>
            </p:nvSpPr>
            <p:spPr>
              <a:xfrm flipV="1">
                <a:off x="4570688"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5" name="Oval 14">
                <a:extLst>
                  <a:ext uri="{FF2B5EF4-FFF2-40B4-BE49-F238E27FC236}">
                    <a16:creationId xmlns:a16="http://schemas.microsoft.com/office/drawing/2014/main" id="{C250FAB2-E473-896A-A5D6-3EE80FDAB42D}"/>
                  </a:ext>
                </a:extLst>
              </p:cNvPr>
              <p:cNvSpPr/>
              <p:nvPr/>
            </p:nvSpPr>
            <p:spPr>
              <a:xfrm>
                <a:off x="4524717"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3" name="TextBox 4142">
              <a:extLst>
                <a:ext uri="{FF2B5EF4-FFF2-40B4-BE49-F238E27FC236}">
                  <a16:creationId xmlns:a16="http://schemas.microsoft.com/office/drawing/2014/main" id="{5D449841-4003-CDCF-34EB-45D1BF4B2D4D}"/>
                </a:ext>
              </a:extLst>
            </p:cNvPr>
            <p:cNvSpPr txBox="1"/>
            <p:nvPr/>
          </p:nvSpPr>
          <p:spPr>
            <a:xfrm>
              <a:off x="4562802" y="464247"/>
              <a:ext cx="1355724" cy="649136"/>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توفير بيانات دقيقة وشاملة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2215851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500" fill="hold"/>
                                        <p:tgtEl>
                                          <p:spTgt spid="11"/>
                                        </p:tgtEl>
                                        <p:attrNameLst>
                                          <p:attrName>ppt_x</p:attrName>
                                        </p:attrNameLst>
                                      </p:cBhvr>
                                      <p:tavLst>
                                        <p:tav tm="0">
                                          <p:val>
                                            <p:strVal val="#ppt_x"/>
                                          </p:val>
                                        </p:tav>
                                        <p:tav tm="100000">
                                          <p:val>
                                            <p:strVal val="#ppt_x"/>
                                          </p:val>
                                        </p:tav>
                                      </p:tavLst>
                                    </p:anim>
                                    <p:anim calcmode="lin" valueType="num">
                                      <p:cBhvr additive="base">
                                        <p:cTn id="1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5A0D8E-A8EC-3EA8-73BE-227E519C231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6965820-8E3C-0A56-F2E0-D4474FC558E2}"/>
              </a:ext>
            </a:extLst>
          </p:cNvPr>
          <p:cNvSpPr txBox="1"/>
          <p:nvPr/>
        </p:nvSpPr>
        <p:spPr>
          <a:xfrm>
            <a:off x="857250" y="-112789"/>
            <a:ext cx="1044847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حالات دراسية لمؤسّسات سعودية رائدة في التحوّل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F669903-5E93-644F-EF56-6AA939687E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70490A9B-4EE7-74DA-AE90-A3AA64B24A6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886" y="2547484"/>
            <a:ext cx="4082627" cy="2577006"/>
          </a:xfrm>
          <a:prstGeom prst="rect">
            <a:avLst/>
          </a:prstGeom>
          <a:noFill/>
          <a:ln>
            <a:noFill/>
          </a:ln>
        </p:spPr>
      </p:pic>
      <p:sp>
        <p:nvSpPr>
          <p:cNvPr id="5" name="TextBox 4">
            <a:extLst>
              <a:ext uri="{FF2B5EF4-FFF2-40B4-BE49-F238E27FC236}">
                <a16:creationId xmlns:a16="http://schemas.microsoft.com/office/drawing/2014/main" id="{6D337F56-3321-33F1-85E6-CF93679D8F5E}"/>
              </a:ext>
            </a:extLst>
          </p:cNvPr>
          <p:cNvSpPr txBox="1"/>
          <p:nvPr/>
        </p:nvSpPr>
        <p:spPr>
          <a:xfrm>
            <a:off x="5435453" y="919174"/>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دراسة حالة: شركة المراعي</a:t>
            </a:r>
            <a:endParaRPr lang="en-US" dirty="0"/>
          </a:p>
        </p:txBody>
      </p:sp>
      <p:sp>
        <p:nvSpPr>
          <p:cNvPr id="12" name="TextBox 11">
            <a:extLst>
              <a:ext uri="{FF2B5EF4-FFF2-40B4-BE49-F238E27FC236}">
                <a16:creationId xmlns:a16="http://schemas.microsoft.com/office/drawing/2014/main" id="{A270E82B-2B2B-67E9-2405-DB0E33093393}"/>
              </a:ext>
            </a:extLst>
          </p:cNvPr>
          <p:cNvSpPr txBox="1"/>
          <p:nvPr/>
        </p:nvSpPr>
        <p:spPr>
          <a:xfrm>
            <a:off x="5435453" y="157725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النتائج</a:t>
            </a:r>
            <a:r>
              <a:rPr lang="en-US" b="0"/>
              <a:t>:</a:t>
            </a:r>
            <a:endParaRPr lang="en-US"/>
          </a:p>
        </p:txBody>
      </p:sp>
      <p:sp>
        <p:nvSpPr>
          <p:cNvPr id="13" name="TextBox 12">
            <a:extLst>
              <a:ext uri="{FF2B5EF4-FFF2-40B4-BE49-F238E27FC236}">
                <a16:creationId xmlns:a16="http://schemas.microsoft.com/office/drawing/2014/main" id="{DFD9EC41-45BE-E9E5-C47B-4F55D080700E}"/>
              </a:ext>
            </a:extLst>
          </p:cNvPr>
          <p:cNvSpPr txBox="1"/>
          <p:nvPr/>
        </p:nvSpPr>
        <p:spPr>
          <a:xfrm>
            <a:off x="5435453" y="226547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زيادة الإنتاجية الإجمالية بنسبة 18% من خلال التوزيع الأمثل للموارد البشرية</a:t>
            </a:r>
            <a:endParaRPr lang="en-US" b="1" dirty="0"/>
          </a:p>
        </p:txBody>
      </p:sp>
      <p:sp>
        <p:nvSpPr>
          <p:cNvPr id="14" name="TextBox 13">
            <a:extLst>
              <a:ext uri="{FF2B5EF4-FFF2-40B4-BE49-F238E27FC236}">
                <a16:creationId xmlns:a16="http://schemas.microsoft.com/office/drawing/2014/main" id="{1D2516FD-3FFE-7A6D-54D9-CD477E83A032}"/>
              </a:ext>
            </a:extLst>
          </p:cNvPr>
          <p:cNvSpPr txBox="1"/>
          <p:nvPr/>
        </p:nvSpPr>
        <p:spPr>
          <a:xfrm>
            <a:off x="5435453" y="341472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تقليل تكاليف العمل الإضافيّ بنسبة 30% من خلال الجدولة الذكية</a:t>
            </a:r>
            <a:endParaRPr lang="en-US" b="1"/>
          </a:p>
        </p:txBody>
      </p:sp>
      <p:sp>
        <p:nvSpPr>
          <p:cNvPr id="3" name="TextBox 2">
            <a:extLst>
              <a:ext uri="{FF2B5EF4-FFF2-40B4-BE49-F238E27FC236}">
                <a16:creationId xmlns:a16="http://schemas.microsoft.com/office/drawing/2014/main" id="{023B5A9E-A06D-B441-A1F0-0C5FA28E3707}"/>
              </a:ext>
            </a:extLst>
          </p:cNvPr>
          <p:cNvSpPr txBox="1"/>
          <p:nvPr/>
        </p:nvSpPr>
        <p:spPr>
          <a:xfrm>
            <a:off x="5435453" y="456396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خفض معدّل الغياب من 8% إلى 4.5</a:t>
            </a:r>
            <a:r>
              <a:rPr lang="en-US" b="1"/>
              <a:t>%.</a:t>
            </a:r>
          </a:p>
        </p:txBody>
      </p:sp>
      <p:sp>
        <p:nvSpPr>
          <p:cNvPr id="2" name="TextBox 1">
            <a:extLst>
              <a:ext uri="{FF2B5EF4-FFF2-40B4-BE49-F238E27FC236}">
                <a16:creationId xmlns:a16="http://schemas.microsoft.com/office/drawing/2014/main" id="{114F7A1B-2494-FC14-A979-3CDD6F75F049}"/>
              </a:ext>
            </a:extLst>
          </p:cNvPr>
          <p:cNvSpPr txBox="1"/>
          <p:nvPr/>
        </p:nvSpPr>
        <p:spPr>
          <a:xfrm>
            <a:off x="5435453" y="525218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تحسين رضا الموظفين بفضل عدالة توزيع الورديّات</a:t>
            </a:r>
            <a:endParaRPr lang="en-US" b="1"/>
          </a:p>
        </p:txBody>
      </p:sp>
      <p:sp>
        <p:nvSpPr>
          <p:cNvPr id="6" name="TextBox 5">
            <a:extLst>
              <a:ext uri="{FF2B5EF4-FFF2-40B4-BE49-F238E27FC236}">
                <a16:creationId xmlns:a16="http://schemas.microsoft.com/office/drawing/2014/main" id="{7F1718BA-E2DA-B0DE-05D8-34FEF4586E7E}"/>
              </a:ext>
            </a:extLst>
          </p:cNvPr>
          <p:cNvSpPr txBox="1"/>
          <p:nvPr/>
        </p:nvSpPr>
        <p:spPr>
          <a:xfrm>
            <a:off x="5435453" y="594040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توفير 35 مليون ريال سنوياً من التكاليف التشغيلية</a:t>
            </a:r>
            <a:endParaRPr lang="en-US" b="1" dirty="0"/>
          </a:p>
        </p:txBody>
      </p:sp>
    </p:spTree>
    <p:extLst>
      <p:ext uri="{BB962C8B-B14F-4D97-AF65-F5344CB8AC3E}">
        <p14:creationId xmlns:p14="http://schemas.microsoft.com/office/powerpoint/2010/main" val="37024846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1000"/>
                                        <p:tgtEl>
                                          <p:spTgt spid="3"/>
                                        </p:tgtEl>
                                      </p:cBhvr>
                                    </p:animEffect>
                                    <p:anim calcmode="lin" valueType="num">
                                      <p:cBhvr>
                                        <p:cTn id="37" dur="1000" fill="hold"/>
                                        <p:tgtEl>
                                          <p:spTgt spid="3"/>
                                        </p:tgtEl>
                                        <p:attrNameLst>
                                          <p:attrName>ppt_x</p:attrName>
                                        </p:attrNameLst>
                                      </p:cBhvr>
                                      <p:tavLst>
                                        <p:tav tm="0">
                                          <p:val>
                                            <p:strVal val="#ppt_x"/>
                                          </p:val>
                                        </p:tav>
                                        <p:tav tm="100000">
                                          <p:val>
                                            <p:strVal val="#ppt_x"/>
                                          </p:val>
                                        </p:tav>
                                      </p:tavLst>
                                    </p:anim>
                                    <p:anim calcmode="lin" valueType="num">
                                      <p:cBhvr>
                                        <p:cTn id="3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1000"/>
                                        <p:tgtEl>
                                          <p:spTgt spid="2"/>
                                        </p:tgtEl>
                                      </p:cBhvr>
                                    </p:animEffect>
                                    <p:anim calcmode="lin" valueType="num">
                                      <p:cBhvr>
                                        <p:cTn id="44" dur="1000" fill="hold"/>
                                        <p:tgtEl>
                                          <p:spTgt spid="2"/>
                                        </p:tgtEl>
                                        <p:attrNameLst>
                                          <p:attrName>ppt_x</p:attrName>
                                        </p:attrNameLst>
                                      </p:cBhvr>
                                      <p:tavLst>
                                        <p:tav tm="0">
                                          <p:val>
                                            <p:strVal val="#ppt_x"/>
                                          </p:val>
                                        </p:tav>
                                        <p:tav tm="100000">
                                          <p:val>
                                            <p:strVal val="#ppt_x"/>
                                          </p:val>
                                        </p:tav>
                                      </p:tavLst>
                                    </p:anim>
                                    <p:anim calcmode="lin" valueType="num">
                                      <p:cBhvr>
                                        <p:cTn id="4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000"/>
                                        <p:tgtEl>
                                          <p:spTgt spid="6"/>
                                        </p:tgtEl>
                                      </p:cBhvr>
                                    </p:animEffect>
                                    <p:anim calcmode="lin" valueType="num">
                                      <p:cBhvr>
                                        <p:cTn id="51" dur="1000" fill="hold"/>
                                        <p:tgtEl>
                                          <p:spTgt spid="6"/>
                                        </p:tgtEl>
                                        <p:attrNameLst>
                                          <p:attrName>ppt_x</p:attrName>
                                        </p:attrNameLst>
                                      </p:cBhvr>
                                      <p:tavLst>
                                        <p:tav tm="0">
                                          <p:val>
                                            <p:strVal val="#ppt_x"/>
                                          </p:val>
                                        </p:tav>
                                        <p:tav tm="100000">
                                          <p:val>
                                            <p:strVal val="#ppt_x"/>
                                          </p:val>
                                        </p:tav>
                                      </p:tavLst>
                                    </p:anim>
                                    <p:anim calcmode="lin" valueType="num">
                                      <p:cBhvr>
                                        <p:cTn id="5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4" grpId="0"/>
      <p:bldP spid="3" grpId="0"/>
      <p:bldP spid="2" grpId="0"/>
      <p:bldP spid="6"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F190DA-369B-855F-AD72-1BED88663DE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22BB8E1-4692-196D-74EC-190DFA94DC2A}"/>
              </a:ext>
            </a:extLst>
          </p:cNvPr>
          <p:cNvSpPr txBox="1"/>
          <p:nvPr/>
        </p:nvSpPr>
        <p:spPr>
          <a:xfrm>
            <a:off x="0" y="-112789"/>
            <a:ext cx="11305722" cy="658642"/>
          </a:xfrm>
          <a:prstGeom prst="rect">
            <a:avLst/>
          </a:prstGeom>
          <a:noFill/>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التكامل بين أنظمة الموارد البشرية والأنظمة الإدارية الأخرى</a:t>
            </a:r>
            <a:r>
              <a:rPr lang="ar-SA" sz="3200" b="1" dirty="0">
                <a:solidFill>
                  <a:schemeClr val="bg1"/>
                </a:solidFill>
                <a:latin typeface="Adobe Arabic" panose="02040503050201020203" pitchFamily="18" charset="-78"/>
                <a:cs typeface="Adobe Arabic" panose="02040503050201020203" pitchFamily="18" charset="-78"/>
              </a:rPr>
              <a:t>(</a:t>
            </a:r>
            <a:r>
              <a:rPr lang="ar-EG" sz="3200" b="1" dirty="0">
                <a:solidFill>
                  <a:schemeClr val="bg1"/>
                </a:solidFill>
                <a:latin typeface="Adobe Arabic" panose="02040503050201020203" pitchFamily="18" charset="-78"/>
                <a:cs typeface="Adobe Arabic" panose="02040503050201020203" pitchFamily="18" charset="-78"/>
              </a:rPr>
              <a:t>التكامل مع أنظمة التخطيط المؤسّسيّ</a:t>
            </a:r>
            <a:r>
              <a:rPr lang="en-US" sz="3200" b="1" dirty="0">
                <a:solidFill>
                  <a:schemeClr val="bg1"/>
                </a:solidFill>
                <a:latin typeface="Adobe Arabic" panose="02040503050201020203" pitchFamily="18" charset="-78"/>
                <a:cs typeface="Adobe Arabic" panose="02040503050201020203" pitchFamily="18" charset="-78"/>
              </a:rPr>
              <a:t> (ERP)</a:t>
            </a:r>
            <a:r>
              <a:rPr lang="ar-SA" sz="3200" b="1" dirty="0">
                <a:solidFill>
                  <a:schemeClr val="bg1"/>
                </a:solidFill>
                <a:latin typeface="Adobe Arabic" panose="02040503050201020203" pitchFamily="18" charset="-78"/>
                <a:cs typeface="Adobe Arabic" panose="02040503050201020203" pitchFamily="18" charset="-78"/>
              </a:rPr>
              <a:t>)</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670D282-45A7-A2D1-9A26-4A29041F20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7" name="Picture 6" descr="Teams ">
            <a:extLst>
              <a:ext uri="{FF2B5EF4-FFF2-40B4-BE49-F238E27FC236}">
                <a16:creationId xmlns:a16="http://schemas.microsoft.com/office/drawing/2014/main" id="{CE30AD7C-9AFD-2696-11B9-C72FA793109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2514" y="2325912"/>
            <a:ext cx="3193143" cy="3193143"/>
          </a:xfrm>
          <a:prstGeom prst="rect">
            <a:avLst/>
          </a:prstGeom>
          <a:noFill/>
          <a:ln>
            <a:noFill/>
          </a:ln>
        </p:spPr>
      </p:pic>
      <p:sp>
        <p:nvSpPr>
          <p:cNvPr id="10" name="TextBox 9">
            <a:extLst>
              <a:ext uri="{FF2B5EF4-FFF2-40B4-BE49-F238E27FC236}">
                <a16:creationId xmlns:a16="http://schemas.microsoft.com/office/drawing/2014/main" id="{3DEBBB1F-5F64-08AA-B069-C764E2A165B2}"/>
              </a:ext>
            </a:extLst>
          </p:cNvPr>
          <p:cNvSpPr txBox="1"/>
          <p:nvPr/>
        </p:nvSpPr>
        <p:spPr>
          <a:xfrm>
            <a:off x="5014452" y="1090871"/>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مفهوم أنظمة تخطيط موارد المؤسّسة</a:t>
            </a:r>
            <a:r>
              <a:rPr lang="en-US"/>
              <a:t> (ERP):</a:t>
            </a:r>
          </a:p>
        </p:txBody>
      </p:sp>
      <p:sp>
        <p:nvSpPr>
          <p:cNvPr id="11" name="TextBox 10">
            <a:extLst>
              <a:ext uri="{FF2B5EF4-FFF2-40B4-BE49-F238E27FC236}">
                <a16:creationId xmlns:a16="http://schemas.microsoft.com/office/drawing/2014/main" id="{DA7A3611-ECF5-E318-A96C-95D5632594C9}"/>
              </a:ext>
            </a:extLst>
          </p:cNvPr>
          <p:cNvSpPr txBox="1"/>
          <p:nvPr/>
        </p:nvSpPr>
        <p:spPr>
          <a:xfrm>
            <a:off x="5014452" y="1660081"/>
            <a:ext cx="6364661" cy="1384995"/>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نظام تخطيط موارد المؤسّسة</a:t>
            </a:r>
            <a:r>
              <a:rPr lang="en-US"/>
              <a:t> (Enterprise Resource Planning - ERP) </a:t>
            </a:r>
            <a:r>
              <a:rPr lang="ar-SA"/>
              <a:t>هو نظام متكامل يربط جميع العمليات والوظائف الأساسية في المنظّمة ضمن قاعدة بيانات موحّدة. يشمل عادة</a:t>
            </a:r>
            <a:r>
              <a:rPr lang="en-US"/>
              <a:t>:</a:t>
            </a:r>
          </a:p>
        </p:txBody>
      </p:sp>
      <p:sp>
        <p:nvSpPr>
          <p:cNvPr id="16" name="TextBox 15">
            <a:extLst>
              <a:ext uri="{FF2B5EF4-FFF2-40B4-BE49-F238E27FC236}">
                <a16:creationId xmlns:a16="http://schemas.microsoft.com/office/drawing/2014/main" id="{779208F7-4678-11CC-4C51-E7005B1F4E24}"/>
              </a:ext>
            </a:extLst>
          </p:cNvPr>
          <p:cNvSpPr txBox="1"/>
          <p:nvPr/>
        </p:nvSpPr>
        <p:spPr>
          <a:xfrm>
            <a:off x="5014452" y="309106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إدارة الموارد البشرية والرواتب</a:t>
            </a:r>
            <a:endParaRPr lang="en-US" b="1" dirty="0"/>
          </a:p>
        </p:txBody>
      </p:sp>
      <p:sp>
        <p:nvSpPr>
          <p:cNvPr id="17" name="TextBox 16">
            <a:extLst>
              <a:ext uri="{FF2B5EF4-FFF2-40B4-BE49-F238E27FC236}">
                <a16:creationId xmlns:a16="http://schemas.microsoft.com/office/drawing/2014/main" id="{17AEC85A-C4F0-5924-25A9-7E6AE5268C95}"/>
              </a:ext>
            </a:extLst>
          </p:cNvPr>
          <p:cNvSpPr txBox="1"/>
          <p:nvPr/>
        </p:nvSpPr>
        <p:spPr>
          <a:xfrm>
            <a:off x="5014452" y="369041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المحاسبة المالية وإدارة الميزانيات</a:t>
            </a:r>
            <a:endParaRPr lang="en-US" b="1" dirty="0"/>
          </a:p>
        </p:txBody>
      </p:sp>
      <p:sp>
        <p:nvSpPr>
          <p:cNvPr id="18" name="TextBox 17">
            <a:extLst>
              <a:ext uri="{FF2B5EF4-FFF2-40B4-BE49-F238E27FC236}">
                <a16:creationId xmlns:a16="http://schemas.microsoft.com/office/drawing/2014/main" id="{A919FEDC-A893-D307-6802-D108656714A4}"/>
              </a:ext>
            </a:extLst>
          </p:cNvPr>
          <p:cNvSpPr txBox="1"/>
          <p:nvPr/>
        </p:nvSpPr>
        <p:spPr>
          <a:xfrm>
            <a:off x="5014452" y="428976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إدارة سلسلة التوريد والمشتريات</a:t>
            </a:r>
            <a:endParaRPr lang="en-US" dirty="0"/>
          </a:p>
        </p:txBody>
      </p:sp>
      <p:sp>
        <p:nvSpPr>
          <p:cNvPr id="19" name="TextBox 18">
            <a:extLst>
              <a:ext uri="{FF2B5EF4-FFF2-40B4-BE49-F238E27FC236}">
                <a16:creationId xmlns:a16="http://schemas.microsoft.com/office/drawing/2014/main" id="{1D6A76DA-1A44-A0A4-1F78-752325403332}"/>
              </a:ext>
            </a:extLst>
          </p:cNvPr>
          <p:cNvSpPr txBox="1"/>
          <p:nvPr/>
        </p:nvSpPr>
        <p:spPr>
          <a:xfrm>
            <a:off x="5014452" y="485563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إدارة المخزون والإنتاج</a:t>
            </a:r>
            <a:endParaRPr lang="en-US" dirty="0"/>
          </a:p>
        </p:txBody>
      </p:sp>
      <p:sp>
        <p:nvSpPr>
          <p:cNvPr id="20" name="TextBox 19">
            <a:extLst>
              <a:ext uri="{FF2B5EF4-FFF2-40B4-BE49-F238E27FC236}">
                <a16:creationId xmlns:a16="http://schemas.microsoft.com/office/drawing/2014/main" id="{4D024744-80C8-2B13-23D1-9C8AC64FF15A}"/>
              </a:ext>
            </a:extLst>
          </p:cNvPr>
          <p:cNvSpPr txBox="1"/>
          <p:nvPr/>
        </p:nvSpPr>
        <p:spPr>
          <a:xfrm>
            <a:off x="5014452" y="542151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إدارة المبيعات وعلاقات العملاء</a:t>
            </a:r>
            <a:endParaRPr lang="en-US" b="1" dirty="0"/>
          </a:p>
        </p:txBody>
      </p:sp>
      <p:sp>
        <p:nvSpPr>
          <p:cNvPr id="21" name="TextBox 20">
            <a:extLst>
              <a:ext uri="{FF2B5EF4-FFF2-40B4-BE49-F238E27FC236}">
                <a16:creationId xmlns:a16="http://schemas.microsoft.com/office/drawing/2014/main" id="{AA7BC98C-7AF8-FE4F-81CC-F32FDD719BAD}"/>
              </a:ext>
            </a:extLst>
          </p:cNvPr>
          <p:cNvSpPr txBox="1"/>
          <p:nvPr/>
        </p:nvSpPr>
        <p:spPr>
          <a:xfrm>
            <a:off x="5014452" y="602085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إدارة المشاريع</a:t>
            </a:r>
            <a:endParaRPr lang="en-US" b="1" dirty="0"/>
          </a:p>
        </p:txBody>
      </p:sp>
    </p:spTree>
    <p:extLst>
      <p:ext uri="{BB962C8B-B14F-4D97-AF65-F5344CB8AC3E}">
        <p14:creationId xmlns:p14="http://schemas.microsoft.com/office/powerpoint/2010/main" val="35578626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1000"/>
                                        <p:tgtEl>
                                          <p:spTgt spid="20"/>
                                        </p:tgtEl>
                                      </p:cBhvr>
                                    </p:animEffect>
                                    <p:anim calcmode="lin" valueType="num">
                                      <p:cBhvr>
                                        <p:cTn id="51" dur="1000" fill="hold"/>
                                        <p:tgtEl>
                                          <p:spTgt spid="20"/>
                                        </p:tgtEl>
                                        <p:attrNameLst>
                                          <p:attrName>ppt_x</p:attrName>
                                        </p:attrNameLst>
                                      </p:cBhvr>
                                      <p:tavLst>
                                        <p:tav tm="0">
                                          <p:val>
                                            <p:strVal val="#ppt_x"/>
                                          </p:val>
                                        </p:tav>
                                        <p:tav tm="100000">
                                          <p:val>
                                            <p:strVal val="#ppt_x"/>
                                          </p:val>
                                        </p:tav>
                                      </p:tavLst>
                                    </p:anim>
                                    <p:anim calcmode="lin" valueType="num">
                                      <p:cBhvr>
                                        <p:cTn id="5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1000"/>
                                        <p:tgtEl>
                                          <p:spTgt spid="21"/>
                                        </p:tgtEl>
                                      </p:cBhvr>
                                    </p:animEffect>
                                    <p:anim calcmode="lin" valueType="num">
                                      <p:cBhvr>
                                        <p:cTn id="58" dur="1000" fill="hold"/>
                                        <p:tgtEl>
                                          <p:spTgt spid="21"/>
                                        </p:tgtEl>
                                        <p:attrNameLst>
                                          <p:attrName>ppt_x</p:attrName>
                                        </p:attrNameLst>
                                      </p:cBhvr>
                                      <p:tavLst>
                                        <p:tav tm="0">
                                          <p:val>
                                            <p:strVal val="#ppt_x"/>
                                          </p:val>
                                        </p:tav>
                                        <p:tav tm="100000">
                                          <p:val>
                                            <p:strVal val="#ppt_x"/>
                                          </p:val>
                                        </p:tav>
                                      </p:tavLst>
                                    </p:anim>
                                    <p:anim calcmode="lin" valueType="num">
                                      <p:cBhvr>
                                        <p:cTn id="5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p:bldP spid="17" grpId="0"/>
      <p:bldP spid="18" grpId="0"/>
      <p:bldP spid="19" grpId="0"/>
      <p:bldP spid="20" grpId="0"/>
      <p:bldP spid="21"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1A7C8C-1320-BE99-A0EC-6FBBE8FDCB6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83C6F12-1CBE-AFC4-1FE7-605C665633A2}"/>
              </a:ext>
            </a:extLst>
          </p:cNvPr>
          <p:cNvSpPr txBox="1"/>
          <p:nvPr/>
        </p:nvSpPr>
        <p:spPr>
          <a:xfrm>
            <a:off x="0" y="-112789"/>
            <a:ext cx="11305722" cy="658642"/>
          </a:xfrm>
          <a:prstGeom prst="rect">
            <a:avLst/>
          </a:prstGeom>
          <a:noFill/>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التكامل بين أنظمة الموارد البشرية والأنظمة الإدارية الأخرى</a:t>
            </a:r>
            <a:r>
              <a:rPr lang="ar-SA" sz="3200" b="1" dirty="0">
                <a:solidFill>
                  <a:schemeClr val="bg1"/>
                </a:solidFill>
                <a:latin typeface="Adobe Arabic" panose="02040503050201020203" pitchFamily="18" charset="-78"/>
                <a:cs typeface="Adobe Arabic" panose="02040503050201020203" pitchFamily="18" charset="-78"/>
              </a:rPr>
              <a:t>(</a:t>
            </a:r>
            <a:r>
              <a:rPr lang="ar-EG" sz="3200" b="1" dirty="0">
                <a:solidFill>
                  <a:schemeClr val="bg1"/>
                </a:solidFill>
                <a:latin typeface="Adobe Arabic" panose="02040503050201020203" pitchFamily="18" charset="-78"/>
                <a:cs typeface="Adobe Arabic" panose="02040503050201020203" pitchFamily="18" charset="-78"/>
              </a:rPr>
              <a:t>التكامل مع أنظمة التخطيط المؤسّسيّ</a:t>
            </a:r>
            <a:r>
              <a:rPr lang="en-US" sz="3200" b="1" dirty="0">
                <a:solidFill>
                  <a:schemeClr val="bg1"/>
                </a:solidFill>
                <a:latin typeface="Adobe Arabic" panose="02040503050201020203" pitchFamily="18" charset="-78"/>
                <a:cs typeface="Adobe Arabic" panose="02040503050201020203" pitchFamily="18" charset="-78"/>
              </a:rPr>
              <a:t> (ERP)</a:t>
            </a:r>
            <a:r>
              <a:rPr lang="ar-SA" sz="3200" b="1" dirty="0">
                <a:solidFill>
                  <a:schemeClr val="bg1"/>
                </a:solidFill>
                <a:latin typeface="Adobe Arabic" panose="02040503050201020203" pitchFamily="18" charset="-78"/>
                <a:cs typeface="Adobe Arabic" panose="02040503050201020203" pitchFamily="18" charset="-78"/>
              </a:rPr>
              <a:t>)</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B8DEEA7-E396-E483-F12B-E3F48F0791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Erp ">
            <a:extLst>
              <a:ext uri="{FF2B5EF4-FFF2-40B4-BE49-F238E27FC236}">
                <a16:creationId xmlns:a16="http://schemas.microsoft.com/office/drawing/2014/main" id="{0C234E4F-7A79-EB37-933C-CCF6E5A17CE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4114" y="2722761"/>
            <a:ext cx="2975429" cy="2975429"/>
          </a:xfrm>
          <a:prstGeom prst="rect">
            <a:avLst/>
          </a:prstGeom>
          <a:noFill/>
          <a:ln>
            <a:noFill/>
          </a:ln>
        </p:spPr>
      </p:pic>
      <p:sp>
        <p:nvSpPr>
          <p:cNvPr id="3" name="TextBox 2">
            <a:extLst>
              <a:ext uri="{FF2B5EF4-FFF2-40B4-BE49-F238E27FC236}">
                <a16:creationId xmlns:a16="http://schemas.microsoft.com/office/drawing/2014/main" id="{13EB5261-89DA-A321-F9A7-C57131F89E7F}"/>
              </a:ext>
            </a:extLst>
          </p:cNvPr>
          <p:cNvSpPr txBox="1"/>
          <p:nvPr/>
        </p:nvSpPr>
        <p:spPr>
          <a:xfrm>
            <a:off x="5014452" y="1090871"/>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فوائد التكامل بين</a:t>
            </a:r>
            <a:r>
              <a:rPr lang="en-US"/>
              <a:t> HRIS </a:t>
            </a:r>
            <a:r>
              <a:rPr lang="ar-SA"/>
              <a:t>و</a:t>
            </a:r>
            <a:r>
              <a:rPr lang="en-US"/>
              <a:t>ERP:</a:t>
            </a:r>
          </a:p>
        </p:txBody>
      </p:sp>
      <p:sp>
        <p:nvSpPr>
          <p:cNvPr id="4" name="TextBox 3">
            <a:extLst>
              <a:ext uri="{FF2B5EF4-FFF2-40B4-BE49-F238E27FC236}">
                <a16:creationId xmlns:a16="http://schemas.microsoft.com/office/drawing/2014/main" id="{F2B51939-D260-B434-D213-DCDDAB90981D}"/>
              </a:ext>
            </a:extLst>
          </p:cNvPr>
          <p:cNvSpPr txBox="1"/>
          <p:nvPr/>
        </p:nvSpPr>
        <p:spPr>
          <a:xfrm>
            <a:off x="5014452" y="1731340"/>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b="1"/>
              <a:t>وحدة البيانات والحقيقة الواحدة</a:t>
            </a:r>
            <a:r>
              <a:rPr lang="en-US"/>
              <a:t> (Single Source of Truth):</a:t>
            </a:r>
            <a:endParaRPr lang="en-US" b="1"/>
          </a:p>
        </p:txBody>
      </p:sp>
      <p:sp>
        <p:nvSpPr>
          <p:cNvPr id="22" name="TextBox 21">
            <a:extLst>
              <a:ext uri="{FF2B5EF4-FFF2-40B4-BE49-F238E27FC236}">
                <a16:creationId xmlns:a16="http://schemas.microsoft.com/office/drawing/2014/main" id="{C6012393-5A1E-FA55-6578-C14E89251224}"/>
              </a:ext>
            </a:extLst>
          </p:cNvPr>
          <p:cNvSpPr txBox="1"/>
          <p:nvPr/>
        </p:nvSpPr>
        <p:spPr>
          <a:xfrm>
            <a:off x="5014452" y="2371809"/>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عندما يكون نظام الموارد البشرية جزءاً من</a:t>
            </a:r>
            <a:r>
              <a:rPr lang="en-US"/>
              <a:t> ERP</a:t>
            </a:r>
            <a:r>
              <a:rPr lang="ar-SA"/>
              <a:t>، تُخزّن جميع البيانات في قاعدة بيانات موحّدة. هذا يعني</a:t>
            </a:r>
            <a:r>
              <a:rPr lang="en-US"/>
              <a:t>:</a:t>
            </a:r>
          </a:p>
        </p:txBody>
      </p:sp>
      <p:sp>
        <p:nvSpPr>
          <p:cNvPr id="23" name="TextBox 22">
            <a:extLst>
              <a:ext uri="{FF2B5EF4-FFF2-40B4-BE49-F238E27FC236}">
                <a16:creationId xmlns:a16="http://schemas.microsoft.com/office/drawing/2014/main" id="{2EFEC4EF-568F-49FF-4E1E-D41F7B0E822F}"/>
              </a:ext>
            </a:extLst>
          </p:cNvPr>
          <p:cNvSpPr txBox="1"/>
          <p:nvPr/>
        </p:nvSpPr>
        <p:spPr>
          <a:xfrm>
            <a:off x="5014452" y="344316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عدم تكرار البيانات في أنظمة منفصلة</a:t>
            </a:r>
            <a:endParaRPr lang="en-US" b="1" dirty="0"/>
          </a:p>
        </p:txBody>
      </p:sp>
      <p:sp>
        <p:nvSpPr>
          <p:cNvPr id="24" name="TextBox 23">
            <a:extLst>
              <a:ext uri="{FF2B5EF4-FFF2-40B4-BE49-F238E27FC236}">
                <a16:creationId xmlns:a16="http://schemas.microsoft.com/office/drawing/2014/main" id="{D59E85A7-9BB9-F4E0-20C5-A91853B87F00}"/>
              </a:ext>
            </a:extLst>
          </p:cNvPr>
          <p:cNvSpPr txBox="1"/>
          <p:nvPr/>
        </p:nvSpPr>
        <p:spPr>
          <a:xfrm>
            <a:off x="5014452" y="411377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عدم وجود تضاربات أو اختلافات بين الأنظمة</a:t>
            </a:r>
            <a:endParaRPr lang="en-US" b="1" dirty="0"/>
          </a:p>
        </p:txBody>
      </p:sp>
      <p:sp>
        <p:nvSpPr>
          <p:cNvPr id="25" name="TextBox 24">
            <a:extLst>
              <a:ext uri="{FF2B5EF4-FFF2-40B4-BE49-F238E27FC236}">
                <a16:creationId xmlns:a16="http://schemas.microsoft.com/office/drawing/2014/main" id="{0DD05764-46A0-7E9C-7586-F1958D332616}"/>
              </a:ext>
            </a:extLst>
          </p:cNvPr>
          <p:cNvSpPr txBox="1"/>
          <p:nvPr/>
        </p:nvSpPr>
        <p:spPr>
          <a:xfrm>
            <a:off x="5014452" y="4784377"/>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سهولة التحديث المركزيّ للبيانات</a:t>
            </a:r>
            <a:endParaRPr lang="en-US" dirty="0"/>
          </a:p>
        </p:txBody>
      </p:sp>
      <p:sp>
        <p:nvSpPr>
          <p:cNvPr id="27" name="TextBox 26">
            <a:extLst>
              <a:ext uri="{FF2B5EF4-FFF2-40B4-BE49-F238E27FC236}">
                <a16:creationId xmlns:a16="http://schemas.microsoft.com/office/drawing/2014/main" id="{2EFD882A-72C5-4E0D-5AF0-8A6F47A0B6B6}"/>
              </a:ext>
            </a:extLst>
          </p:cNvPr>
          <p:cNvSpPr txBox="1"/>
          <p:nvPr/>
        </p:nvSpPr>
        <p:spPr>
          <a:xfrm>
            <a:off x="5014452" y="542151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ضمان اتّساق البيانات عبر جميع الوظائف</a:t>
            </a:r>
            <a:endParaRPr lang="en-US" b="1" dirty="0"/>
          </a:p>
        </p:txBody>
      </p:sp>
    </p:spTree>
    <p:extLst>
      <p:ext uri="{BB962C8B-B14F-4D97-AF65-F5344CB8AC3E}">
        <p14:creationId xmlns:p14="http://schemas.microsoft.com/office/powerpoint/2010/main" val="16989112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1000"/>
                                        <p:tgtEl>
                                          <p:spTgt spid="27"/>
                                        </p:tgtEl>
                                      </p:cBhvr>
                                    </p:animEffect>
                                    <p:anim calcmode="lin" valueType="num">
                                      <p:cBhvr>
                                        <p:cTn id="49" dur="1000" fill="hold"/>
                                        <p:tgtEl>
                                          <p:spTgt spid="27"/>
                                        </p:tgtEl>
                                        <p:attrNameLst>
                                          <p:attrName>ppt_x</p:attrName>
                                        </p:attrNameLst>
                                      </p:cBhvr>
                                      <p:tavLst>
                                        <p:tav tm="0">
                                          <p:val>
                                            <p:strVal val="#ppt_x"/>
                                          </p:val>
                                        </p:tav>
                                        <p:tav tm="100000">
                                          <p:val>
                                            <p:strVal val="#ppt_x"/>
                                          </p:val>
                                        </p:tav>
                                      </p:tavLst>
                                    </p:anim>
                                    <p:anim calcmode="lin" valueType="num">
                                      <p:cBhvr>
                                        <p:cTn id="5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2" grpId="0"/>
      <p:bldP spid="23" grpId="0"/>
      <p:bldP spid="24" grpId="0"/>
      <p:bldP spid="25" grpId="0"/>
      <p:bldP spid="27"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9F2CE-ABB0-F9BD-F0AF-09188D44CDB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60FE66A-DEA5-B70C-B09A-BBC130775DD2}"/>
              </a:ext>
            </a:extLst>
          </p:cNvPr>
          <p:cNvSpPr txBox="1"/>
          <p:nvPr/>
        </p:nvSpPr>
        <p:spPr>
          <a:xfrm>
            <a:off x="0" y="-112789"/>
            <a:ext cx="11305722" cy="658642"/>
          </a:xfrm>
          <a:prstGeom prst="rect">
            <a:avLst/>
          </a:prstGeom>
          <a:noFill/>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التكامل بين أنظمة الموارد البشرية والأنظمة الإدارية الأخرى</a:t>
            </a:r>
            <a:r>
              <a:rPr lang="ar-SA" sz="3200" b="1" dirty="0">
                <a:solidFill>
                  <a:schemeClr val="bg1"/>
                </a:solidFill>
                <a:latin typeface="Adobe Arabic" panose="02040503050201020203" pitchFamily="18" charset="-78"/>
                <a:cs typeface="Adobe Arabic" panose="02040503050201020203" pitchFamily="18" charset="-78"/>
              </a:rPr>
              <a:t>(</a:t>
            </a:r>
            <a:r>
              <a:rPr lang="ar-EG" sz="3200" b="1" dirty="0">
                <a:solidFill>
                  <a:schemeClr val="bg1"/>
                </a:solidFill>
                <a:latin typeface="Adobe Arabic" panose="02040503050201020203" pitchFamily="18" charset="-78"/>
                <a:cs typeface="Adobe Arabic" panose="02040503050201020203" pitchFamily="18" charset="-78"/>
              </a:rPr>
              <a:t>التكامل مع أنظمة التخطيط المؤسّسيّ</a:t>
            </a:r>
            <a:r>
              <a:rPr lang="en-US" sz="3200" b="1" dirty="0">
                <a:solidFill>
                  <a:schemeClr val="bg1"/>
                </a:solidFill>
                <a:latin typeface="Adobe Arabic" panose="02040503050201020203" pitchFamily="18" charset="-78"/>
                <a:cs typeface="Adobe Arabic" panose="02040503050201020203" pitchFamily="18" charset="-78"/>
              </a:rPr>
              <a:t> (ERP)</a:t>
            </a:r>
            <a:r>
              <a:rPr lang="ar-SA" sz="3200" b="1" dirty="0">
                <a:solidFill>
                  <a:schemeClr val="bg1"/>
                </a:solidFill>
                <a:latin typeface="Adobe Arabic" panose="02040503050201020203" pitchFamily="18" charset="-78"/>
                <a:cs typeface="Adobe Arabic" panose="02040503050201020203" pitchFamily="18" charset="-78"/>
              </a:rPr>
              <a:t>)</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3EB9B8F-B6FF-9FA3-E9BF-45CC13B4BF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5" name="Picture 4" descr="Project management ">
            <a:extLst>
              <a:ext uri="{FF2B5EF4-FFF2-40B4-BE49-F238E27FC236}">
                <a16:creationId xmlns:a16="http://schemas.microsoft.com/office/drawing/2014/main" id="{832C21C1-2740-BD54-8F2D-8E834E14CDA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03086" y="2358906"/>
            <a:ext cx="3381829" cy="3381829"/>
          </a:xfrm>
          <a:prstGeom prst="rect">
            <a:avLst/>
          </a:prstGeom>
          <a:noFill/>
          <a:ln>
            <a:noFill/>
          </a:ln>
        </p:spPr>
      </p:pic>
      <p:sp>
        <p:nvSpPr>
          <p:cNvPr id="6" name="TextBox 5">
            <a:extLst>
              <a:ext uri="{FF2B5EF4-FFF2-40B4-BE49-F238E27FC236}">
                <a16:creationId xmlns:a16="http://schemas.microsoft.com/office/drawing/2014/main" id="{BC1ACE65-8E56-E8F9-6C01-D43CB6947557}"/>
              </a:ext>
            </a:extLst>
          </p:cNvPr>
          <p:cNvSpPr txBox="1"/>
          <p:nvPr/>
        </p:nvSpPr>
        <p:spPr>
          <a:xfrm>
            <a:off x="5014452" y="1090871"/>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فوائد التكامل بين</a:t>
            </a:r>
            <a:r>
              <a:rPr lang="en-US"/>
              <a:t> HRIS </a:t>
            </a:r>
            <a:r>
              <a:rPr lang="ar-SA"/>
              <a:t>و</a:t>
            </a:r>
            <a:r>
              <a:rPr lang="en-US"/>
              <a:t>ERP:</a:t>
            </a:r>
          </a:p>
        </p:txBody>
      </p:sp>
      <p:sp>
        <p:nvSpPr>
          <p:cNvPr id="7" name="TextBox 6">
            <a:extLst>
              <a:ext uri="{FF2B5EF4-FFF2-40B4-BE49-F238E27FC236}">
                <a16:creationId xmlns:a16="http://schemas.microsoft.com/office/drawing/2014/main" id="{30B076C4-333C-4BB6-D275-A98A23E3B1D6}"/>
              </a:ext>
            </a:extLst>
          </p:cNvPr>
          <p:cNvSpPr txBox="1"/>
          <p:nvPr/>
        </p:nvSpPr>
        <p:spPr>
          <a:xfrm>
            <a:off x="5014452" y="1835686"/>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b="1"/>
              <a:t>التدفّق الآليّ للمعلومات</a:t>
            </a:r>
            <a:r>
              <a:rPr lang="en-US"/>
              <a:t>:</a:t>
            </a:r>
            <a:endParaRPr lang="en-US" b="1"/>
          </a:p>
        </p:txBody>
      </p:sp>
      <p:sp>
        <p:nvSpPr>
          <p:cNvPr id="10" name="TextBox 9">
            <a:extLst>
              <a:ext uri="{FF2B5EF4-FFF2-40B4-BE49-F238E27FC236}">
                <a16:creationId xmlns:a16="http://schemas.microsoft.com/office/drawing/2014/main" id="{F0603FA8-DF4C-B428-3636-5E0A49F74DC2}"/>
              </a:ext>
            </a:extLst>
          </p:cNvPr>
          <p:cNvSpPr txBox="1"/>
          <p:nvPr/>
        </p:nvSpPr>
        <p:spPr>
          <a:xfrm>
            <a:off x="5014452" y="2580501"/>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التكامل يُتيح تدفّقاً آلياً للبيانات بين الوظائف المختلفة</a:t>
            </a:r>
            <a:r>
              <a:rPr lang="en-US"/>
              <a:t>:</a:t>
            </a:r>
          </a:p>
          <a:p>
            <a:r>
              <a:rPr lang="ar-SA" b="1"/>
              <a:t>من الموارد البشرية إلى المحاسبة</a:t>
            </a:r>
            <a:r>
              <a:rPr lang="en-US"/>
              <a:t>:</a:t>
            </a:r>
            <a:r>
              <a:rPr lang="en-US" b="1"/>
              <a:t> </a:t>
            </a:r>
          </a:p>
        </p:txBody>
      </p:sp>
      <p:sp>
        <p:nvSpPr>
          <p:cNvPr id="11" name="TextBox 10">
            <a:extLst>
              <a:ext uri="{FF2B5EF4-FFF2-40B4-BE49-F238E27FC236}">
                <a16:creationId xmlns:a16="http://schemas.microsoft.com/office/drawing/2014/main" id="{8E9E2544-DDEC-0DDC-5CE6-D6657128C4F5}"/>
              </a:ext>
            </a:extLst>
          </p:cNvPr>
          <p:cNvSpPr txBox="1"/>
          <p:nvPr/>
        </p:nvSpPr>
        <p:spPr>
          <a:xfrm>
            <a:off x="5014452" y="375620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بيانات الرواتب، الحسومات، الحوافز تنتقل تلقائياً لإنشاء القيود المحاسبية</a:t>
            </a:r>
            <a:endParaRPr lang="en-US" b="1" dirty="0"/>
          </a:p>
        </p:txBody>
      </p:sp>
      <p:sp>
        <p:nvSpPr>
          <p:cNvPr id="12" name="TextBox 11">
            <a:extLst>
              <a:ext uri="{FF2B5EF4-FFF2-40B4-BE49-F238E27FC236}">
                <a16:creationId xmlns:a16="http://schemas.microsoft.com/office/drawing/2014/main" id="{CEB90E7C-524D-BDA5-2E77-E84D4E4108B9}"/>
              </a:ext>
            </a:extLst>
          </p:cNvPr>
          <p:cNvSpPr txBox="1"/>
          <p:nvPr/>
        </p:nvSpPr>
        <p:spPr>
          <a:xfrm>
            <a:off x="5014452" y="499217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تُوزّع تكاليف الرواتب على مراكز التكلفة المناسبة</a:t>
            </a:r>
            <a:endParaRPr lang="en-US" b="1" dirty="0"/>
          </a:p>
        </p:txBody>
      </p:sp>
      <p:sp>
        <p:nvSpPr>
          <p:cNvPr id="14" name="TextBox 13">
            <a:extLst>
              <a:ext uri="{FF2B5EF4-FFF2-40B4-BE49-F238E27FC236}">
                <a16:creationId xmlns:a16="http://schemas.microsoft.com/office/drawing/2014/main" id="{F64E4B96-8026-A077-BB8C-5459082271FD}"/>
              </a:ext>
            </a:extLst>
          </p:cNvPr>
          <p:cNvSpPr txBox="1"/>
          <p:nvPr/>
        </p:nvSpPr>
        <p:spPr>
          <a:xfrm>
            <a:off x="5014452" y="576712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تُحدَّث الميزانيات تلقائياً</a:t>
            </a:r>
            <a:endParaRPr lang="en-US" b="1" dirty="0"/>
          </a:p>
        </p:txBody>
      </p:sp>
    </p:spTree>
    <p:extLst>
      <p:ext uri="{BB962C8B-B14F-4D97-AF65-F5344CB8AC3E}">
        <p14:creationId xmlns:p14="http://schemas.microsoft.com/office/powerpoint/2010/main" val="10104642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2" grpId="0"/>
      <p:bldP spid="14"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27FFCF-CF3C-AEEB-DF35-AAB75D7FA98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1F62EFE-0EED-2086-F401-6D33F2E7F673}"/>
              </a:ext>
            </a:extLst>
          </p:cNvPr>
          <p:cNvSpPr txBox="1"/>
          <p:nvPr/>
        </p:nvSpPr>
        <p:spPr>
          <a:xfrm>
            <a:off x="0" y="-112789"/>
            <a:ext cx="11305722" cy="658642"/>
          </a:xfrm>
          <a:prstGeom prst="rect">
            <a:avLst/>
          </a:prstGeom>
          <a:noFill/>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التكامل بين أنظمة الموارد البشرية والأنظمة الإدارية الأخرى</a:t>
            </a:r>
            <a:r>
              <a:rPr lang="ar-SA" sz="3200" b="1" dirty="0">
                <a:solidFill>
                  <a:schemeClr val="bg1"/>
                </a:solidFill>
                <a:latin typeface="Adobe Arabic" panose="02040503050201020203" pitchFamily="18" charset="-78"/>
                <a:cs typeface="Adobe Arabic" panose="02040503050201020203" pitchFamily="18" charset="-78"/>
              </a:rPr>
              <a:t>(</a:t>
            </a:r>
            <a:r>
              <a:rPr lang="ar-EG" sz="3200" b="1" dirty="0">
                <a:solidFill>
                  <a:schemeClr val="bg1"/>
                </a:solidFill>
                <a:latin typeface="Adobe Arabic" panose="02040503050201020203" pitchFamily="18" charset="-78"/>
                <a:cs typeface="Adobe Arabic" panose="02040503050201020203" pitchFamily="18" charset="-78"/>
              </a:rPr>
              <a:t>التكامل مع أنظمة التخطيط المؤسّسيّ</a:t>
            </a:r>
            <a:r>
              <a:rPr lang="en-US" sz="3200" b="1" dirty="0">
                <a:solidFill>
                  <a:schemeClr val="bg1"/>
                </a:solidFill>
                <a:latin typeface="Adobe Arabic" panose="02040503050201020203" pitchFamily="18" charset="-78"/>
                <a:cs typeface="Adobe Arabic" panose="02040503050201020203" pitchFamily="18" charset="-78"/>
              </a:rPr>
              <a:t> (ERP)</a:t>
            </a:r>
            <a:r>
              <a:rPr lang="ar-SA" sz="3200" b="1" dirty="0">
                <a:solidFill>
                  <a:schemeClr val="bg1"/>
                </a:solidFill>
                <a:latin typeface="Adobe Arabic" panose="02040503050201020203" pitchFamily="18" charset="-78"/>
                <a:cs typeface="Adobe Arabic" panose="02040503050201020203" pitchFamily="18" charset="-78"/>
              </a:rPr>
              <a:t>)</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C7C4672-DE7F-E3FA-6694-C81A5CA63A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3" name="Picture 22" descr="Business strategy ">
            <a:extLst>
              <a:ext uri="{FF2B5EF4-FFF2-40B4-BE49-F238E27FC236}">
                <a16:creationId xmlns:a16="http://schemas.microsoft.com/office/drawing/2014/main" id="{94827CB2-A572-4360-BA7F-DEDD80FA2F0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8629" y="2543119"/>
            <a:ext cx="3526971" cy="3526971"/>
          </a:xfrm>
          <a:prstGeom prst="rect">
            <a:avLst/>
          </a:prstGeom>
          <a:noFill/>
          <a:ln>
            <a:noFill/>
          </a:ln>
        </p:spPr>
      </p:pic>
      <p:sp>
        <p:nvSpPr>
          <p:cNvPr id="24" name="TextBox 23">
            <a:extLst>
              <a:ext uri="{FF2B5EF4-FFF2-40B4-BE49-F238E27FC236}">
                <a16:creationId xmlns:a16="http://schemas.microsoft.com/office/drawing/2014/main" id="{B48F33E7-ADDF-B5E3-74EA-640B41A0B33E}"/>
              </a:ext>
            </a:extLst>
          </p:cNvPr>
          <p:cNvSpPr txBox="1"/>
          <p:nvPr/>
        </p:nvSpPr>
        <p:spPr>
          <a:xfrm>
            <a:off x="5014452" y="909727"/>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فوائد التكامل بين</a:t>
            </a:r>
            <a:r>
              <a:rPr lang="en-US"/>
              <a:t> HRIS </a:t>
            </a:r>
            <a:r>
              <a:rPr lang="ar-SA"/>
              <a:t>و</a:t>
            </a:r>
            <a:r>
              <a:rPr lang="en-US"/>
              <a:t>ERP:</a:t>
            </a:r>
            <a:endParaRPr lang="en-US" dirty="0"/>
          </a:p>
        </p:txBody>
      </p:sp>
      <p:sp>
        <p:nvSpPr>
          <p:cNvPr id="25" name="TextBox 24">
            <a:extLst>
              <a:ext uri="{FF2B5EF4-FFF2-40B4-BE49-F238E27FC236}">
                <a16:creationId xmlns:a16="http://schemas.microsoft.com/office/drawing/2014/main" id="{1C53AB32-548E-BF37-2CA9-76B56FE28A9D}"/>
              </a:ext>
            </a:extLst>
          </p:cNvPr>
          <p:cNvSpPr txBox="1"/>
          <p:nvPr/>
        </p:nvSpPr>
        <p:spPr>
          <a:xfrm>
            <a:off x="5014452" y="1454191"/>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b="1"/>
              <a:t>تحسين التخطيط والتحليل</a:t>
            </a:r>
            <a:r>
              <a:rPr lang="en-US"/>
              <a:t>:</a:t>
            </a:r>
            <a:endParaRPr lang="en-US" b="1"/>
          </a:p>
        </p:txBody>
      </p:sp>
      <p:sp>
        <p:nvSpPr>
          <p:cNvPr id="26" name="TextBox 25">
            <a:extLst>
              <a:ext uri="{FF2B5EF4-FFF2-40B4-BE49-F238E27FC236}">
                <a16:creationId xmlns:a16="http://schemas.microsoft.com/office/drawing/2014/main" id="{9137A463-C42A-7AF1-21C9-7004F98AB61F}"/>
              </a:ext>
            </a:extLst>
          </p:cNvPr>
          <p:cNvSpPr txBox="1"/>
          <p:nvPr/>
        </p:nvSpPr>
        <p:spPr>
          <a:xfrm>
            <a:off x="5014452" y="2320590"/>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التكامل يُمكّن من تحليلات متقاطعة قوية</a:t>
            </a:r>
            <a:r>
              <a:rPr lang="en-US"/>
              <a:t>:</a:t>
            </a:r>
          </a:p>
        </p:txBody>
      </p:sp>
      <p:sp>
        <p:nvSpPr>
          <p:cNvPr id="27" name="TextBox 26">
            <a:extLst>
              <a:ext uri="{FF2B5EF4-FFF2-40B4-BE49-F238E27FC236}">
                <a16:creationId xmlns:a16="http://schemas.microsoft.com/office/drawing/2014/main" id="{8F6A0891-1742-89B1-96F6-03BDFBDAE21F}"/>
              </a:ext>
            </a:extLst>
          </p:cNvPr>
          <p:cNvSpPr txBox="1"/>
          <p:nvPr/>
        </p:nvSpPr>
        <p:spPr>
          <a:xfrm>
            <a:off x="5014452" y="318698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ربط تكاليف الموارد البشرية بإيرادات المبيعات لحساب إنتاجية الموظفين</a:t>
            </a:r>
            <a:endParaRPr lang="en-US" b="1"/>
          </a:p>
        </p:txBody>
      </p:sp>
      <p:sp>
        <p:nvSpPr>
          <p:cNvPr id="28" name="TextBox 27">
            <a:extLst>
              <a:ext uri="{FF2B5EF4-FFF2-40B4-BE49-F238E27FC236}">
                <a16:creationId xmlns:a16="http://schemas.microsoft.com/office/drawing/2014/main" id="{296B7E52-0F06-DD40-515D-3CF10A9967A0}"/>
              </a:ext>
            </a:extLst>
          </p:cNvPr>
          <p:cNvSpPr txBox="1"/>
          <p:nvPr/>
        </p:nvSpPr>
        <p:spPr>
          <a:xfrm>
            <a:off x="5014452" y="454454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تحليل أثر الاستثمار في التدريب على جودة الإنتاج أو رضا العملاء</a:t>
            </a:r>
            <a:endParaRPr lang="en-US" b="1" dirty="0"/>
          </a:p>
        </p:txBody>
      </p:sp>
      <p:sp>
        <p:nvSpPr>
          <p:cNvPr id="31" name="TextBox 30">
            <a:extLst>
              <a:ext uri="{FF2B5EF4-FFF2-40B4-BE49-F238E27FC236}">
                <a16:creationId xmlns:a16="http://schemas.microsoft.com/office/drawing/2014/main" id="{BD4A3E59-EA94-4BA0-5207-D3B322F95B18}"/>
              </a:ext>
            </a:extLst>
          </p:cNvPr>
          <p:cNvSpPr txBox="1"/>
          <p:nvPr/>
        </p:nvSpPr>
        <p:spPr>
          <a:xfrm>
            <a:off x="5014452" y="544108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التنبّؤ باحتياجات التوظيف بناءً على خطط التوسّع أو المشاريع الجديدة</a:t>
            </a:r>
            <a:endParaRPr lang="en-US" b="1" dirty="0"/>
          </a:p>
        </p:txBody>
      </p:sp>
    </p:spTree>
    <p:extLst>
      <p:ext uri="{BB962C8B-B14F-4D97-AF65-F5344CB8AC3E}">
        <p14:creationId xmlns:p14="http://schemas.microsoft.com/office/powerpoint/2010/main" val="28388825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1000"/>
                                        <p:tgtEl>
                                          <p:spTgt spid="24"/>
                                        </p:tgtEl>
                                      </p:cBhvr>
                                    </p:animEffect>
                                    <p:anim calcmode="lin" valueType="num">
                                      <p:cBhvr>
                                        <p:cTn id="11" dur="1000" fill="hold"/>
                                        <p:tgtEl>
                                          <p:spTgt spid="24"/>
                                        </p:tgtEl>
                                        <p:attrNameLst>
                                          <p:attrName>ppt_x</p:attrName>
                                        </p:attrNameLst>
                                      </p:cBhvr>
                                      <p:tavLst>
                                        <p:tav tm="0">
                                          <p:val>
                                            <p:strVal val="#ppt_x"/>
                                          </p:val>
                                        </p:tav>
                                        <p:tav tm="100000">
                                          <p:val>
                                            <p:strVal val="#ppt_x"/>
                                          </p:val>
                                        </p:tav>
                                      </p:tavLst>
                                    </p:anim>
                                    <p:anim calcmode="lin" valueType="num">
                                      <p:cBhvr>
                                        <p:cTn id="12" dur="1000" fill="hold"/>
                                        <p:tgtEl>
                                          <p:spTgt spid="24"/>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1000"/>
                                        <p:tgtEl>
                                          <p:spTgt spid="25"/>
                                        </p:tgtEl>
                                      </p:cBhvr>
                                    </p:animEffect>
                                    <p:anim calcmode="lin" valueType="num">
                                      <p:cBhvr>
                                        <p:cTn id="16" dur="1000" fill="hold"/>
                                        <p:tgtEl>
                                          <p:spTgt spid="25"/>
                                        </p:tgtEl>
                                        <p:attrNameLst>
                                          <p:attrName>ppt_x</p:attrName>
                                        </p:attrNameLst>
                                      </p:cBhvr>
                                      <p:tavLst>
                                        <p:tav tm="0">
                                          <p:val>
                                            <p:strVal val="#ppt_x"/>
                                          </p:val>
                                        </p:tav>
                                        <p:tav tm="100000">
                                          <p:val>
                                            <p:strVal val="#ppt_x"/>
                                          </p:val>
                                        </p:tav>
                                      </p:tavLst>
                                    </p:anim>
                                    <p:anim calcmode="lin" valueType="num">
                                      <p:cBhvr>
                                        <p:cTn id="17" dur="1000" fill="hold"/>
                                        <p:tgtEl>
                                          <p:spTgt spid="2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1000"/>
                                        <p:tgtEl>
                                          <p:spTgt spid="28"/>
                                        </p:tgtEl>
                                      </p:cBhvr>
                                    </p:animEffect>
                                    <p:anim calcmode="lin" valueType="num">
                                      <p:cBhvr>
                                        <p:cTn id="35" dur="1000" fill="hold"/>
                                        <p:tgtEl>
                                          <p:spTgt spid="28"/>
                                        </p:tgtEl>
                                        <p:attrNameLst>
                                          <p:attrName>ppt_x</p:attrName>
                                        </p:attrNameLst>
                                      </p:cBhvr>
                                      <p:tavLst>
                                        <p:tav tm="0">
                                          <p:val>
                                            <p:strVal val="#ppt_x"/>
                                          </p:val>
                                        </p:tav>
                                        <p:tav tm="100000">
                                          <p:val>
                                            <p:strVal val="#ppt_x"/>
                                          </p:val>
                                        </p:tav>
                                      </p:tavLst>
                                    </p:anim>
                                    <p:anim calcmode="lin" valueType="num">
                                      <p:cBhvr>
                                        <p:cTn id="3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000"/>
                                        <p:tgtEl>
                                          <p:spTgt spid="31"/>
                                        </p:tgtEl>
                                      </p:cBhvr>
                                    </p:animEffect>
                                    <p:anim calcmode="lin" valueType="num">
                                      <p:cBhvr>
                                        <p:cTn id="42" dur="1000" fill="hold"/>
                                        <p:tgtEl>
                                          <p:spTgt spid="31"/>
                                        </p:tgtEl>
                                        <p:attrNameLst>
                                          <p:attrName>ppt_x</p:attrName>
                                        </p:attrNameLst>
                                      </p:cBhvr>
                                      <p:tavLst>
                                        <p:tav tm="0">
                                          <p:val>
                                            <p:strVal val="#ppt_x"/>
                                          </p:val>
                                        </p:tav>
                                        <p:tav tm="100000">
                                          <p:val>
                                            <p:strVal val="#ppt_x"/>
                                          </p:val>
                                        </p:tav>
                                      </p:tavLst>
                                    </p:anim>
                                    <p:anim calcmode="lin" valueType="num">
                                      <p:cBhvr>
                                        <p:cTn id="4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31" grpId="0"/>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D3D96-3644-0727-9AC0-EA1222733B8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848957F-31B9-FFD1-5C9C-6CBCFE73A699}"/>
              </a:ext>
            </a:extLst>
          </p:cNvPr>
          <p:cNvSpPr txBox="1"/>
          <p:nvPr/>
        </p:nvSpPr>
        <p:spPr>
          <a:xfrm>
            <a:off x="0" y="-112789"/>
            <a:ext cx="11305722" cy="658642"/>
          </a:xfrm>
          <a:prstGeom prst="rect">
            <a:avLst/>
          </a:prstGeom>
          <a:noFill/>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التكامل بين أنظمة الموارد البشرية والأنظمة الإدارية الأخرى</a:t>
            </a:r>
            <a:r>
              <a:rPr lang="ar-SA" sz="3200" b="1" dirty="0">
                <a:solidFill>
                  <a:schemeClr val="bg1"/>
                </a:solidFill>
                <a:latin typeface="Adobe Arabic" panose="02040503050201020203" pitchFamily="18" charset="-78"/>
                <a:cs typeface="Adobe Arabic" panose="02040503050201020203" pitchFamily="18" charset="-78"/>
              </a:rPr>
              <a:t>(</a:t>
            </a:r>
            <a:r>
              <a:rPr lang="ar-EG" sz="3200" b="1" dirty="0">
                <a:solidFill>
                  <a:schemeClr val="bg1"/>
                </a:solidFill>
                <a:latin typeface="Adobe Arabic" panose="02040503050201020203" pitchFamily="18" charset="-78"/>
                <a:cs typeface="Adobe Arabic" panose="02040503050201020203" pitchFamily="18" charset="-78"/>
              </a:rPr>
              <a:t>التكامل مع أنظمة التخطيط المؤسّسيّ</a:t>
            </a:r>
            <a:r>
              <a:rPr lang="en-US" sz="3200" b="1" dirty="0">
                <a:solidFill>
                  <a:schemeClr val="bg1"/>
                </a:solidFill>
                <a:latin typeface="Adobe Arabic" panose="02040503050201020203" pitchFamily="18" charset="-78"/>
                <a:cs typeface="Adobe Arabic" panose="02040503050201020203" pitchFamily="18" charset="-78"/>
              </a:rPr>
              <a:t> (ERP)</a:t>
            </a:r>
            <a:r>
              <a:rPr lang="ar-SA" sz="3200" b="1" dirty="0">
                <a:solidFill>
                  <a:schemeClr val="bg1"/>
                </a:solidFill>
                <a:latin typeface="Adobe Arabic" panose="02040503050201020203" pitchFamily="18" charset="-78"/>
                <a:cs typeface="Adobe Arabic" panose="02040503050201020203" pitchFamily="18" charset="-78"/>
              </a:rPr>
              <a:t>)</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5E379CB-843C-E513-CD06-F26D827ADB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usiness strategy ">
            <a:extLst>
              <a:ext uri="{FF2B5EF4-FFF2-40B4-BE49-F238E27FC236}">
                <a16:creationId xmlns:a16="http://schemas.microsoft.com/office/drawing/2014/main" id="{B877816C-7A71-1298-55A8-1CC54AD07A8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5086" y="2561254"/>
            <a:ext cx="3280229" cy="3280229"/>
          </a:xfrm>
          <a:prstGeom prst="rect">
            <a:avLst/>
          </a:prstGeom>
          <a:noFill/>
          <a:ln>
            <a:noFill/>
          </a:ln>
        </p:spPr>
      </p:pic>
      <p:sp>
        <p:nvSpPr>
          <p:cNvPr id="3" name="TextBox 2">
            <a:extLst>
              <a:ext uri="{FF2B5EF4-FFF2-40B4-BE49-F238E27FC236}">
                <a16:creationId xmlns:a16="http://schemas.microsoft.com/office/drawing/2014/main" id="{5234B933-8B74-E0FD-CC13-537AF70BDC1F}"/>
              </a:ext>
            </a:extLst>
          </p:cNvPr>
          <p:cNvSpPr txBox="1"/>
          <p:nvPr/>
        </p:nvSpPr>
        <p:spPr>
          <a:xfrm>
            <a:off x="5014452" y="909727"/>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تحدّيات التكامل</a:t>
            </a:r>
            <a:r>
              <a:rPr lang="en-US"/>
              <a:t>:</a:t>
            </a:r>
            <a:endParaRPr lang="en-US" dirty="0"/>
          </a:p>
        </p:txBody>
      </p:sp>
      <p:sp>
        <p:nvSpPr>
          <p:cNvPr id="4" name="TextBox 3">
            <a:extLst>
              <a:ext uri="{FF2B5EF4-FFF2-40B4-BE49-F238E27FC236}">
                <a16:creationId xmlns:a16="http://schemas.microsoft.com/office/drawing/2014/main" id="{8B1929BF-A2FD-6165-E60F-3E2A0663C99A}"/>
              </a:ext>
            </a:extLst>
          </p:cNvPr>
          <p:cNvSpPr txBox="1"/>
          <p:nvPr/>
        </p:nvSpPr>
        <p:spPr>
          <a:xfrm>
            <a:off x="5014452" y="1454191"/>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b="1"/>
              <a:t>التعقيد التقنيّ</a:t>
            </a:r>
            <a:r>
              <a:rPr lang="en-US"/>
              <a:t>:</a:t>
            </a:r>
            <a:endParaRPr lang="en-US" b="1"/>
          </a:p>
        </p:txBody>
      </p:sp>
      <p:sp>
        <p:nvSpPr>
          <p:cNvPr id="5" name="TextBox 4">
            <a:extLst>
              <a:ext uri="{FF2B5EF4-FFF2-40B4-BE49-F238E27FC236}">
                <a16:creationId xmlns:a16="http://schemas.microsoft.com/office/drawing/2014/main" id="{FC7F757F-BFAC-4461-299C-9093288DA161}"/>
              </a:ext>
            </a:extLst>
          </p:cNvPr>
          <p:cNvSpPr txBox="1"/>
          <p:nvPr/>
        </p:nvSpPr>
        <p:spPr>
          <a:xfrm>
            <a:off x="5014452" y="2397606"/>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أنظمة</a:t>
            </a:r>
            <a:r>
              <a:rPr lang="en-US"/>
              <a:t> ERP </a:t>
            </a:r>
            <a:r>
              <a:rPr lang="ar-SA"/>
              <a:t>ضخمة ومعقّدة، وتتطلّب</a:t>
            </a:r>
            <a:r>
              <a:rPr lang="en-US"/>
              <a:t>: </a:t>
            </a:r>
          </a:p>
        </p:txBody>
      </p:sp>
      <p:sp>
        <p:nvSpPr>
          <p:cNvPr id="6" name="TextBox 5">
            <a:extLst>
              <a:ext uri="{FF2B5EF4-FFF2-40B4-BE49-F238E27FC236}">
                <a16:creationId xmlns:a16="http://schemas.microsoft.com/office/drawing/2014/main" id="{561AE10E-A2A7-5BFF-2D0E-05C008E3FD77}"/>
              </a:ext>
            </a:extLst>
          </p:cNvPr>
          <p:cNvSpPr txBox="1"/>
          <p:nvPr/>
        </p:nvSpPr>
        <p:spPr>
          <a:xfrm>
            <a:off x="5014452" y="334102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فرق تقنية متخصّصة للتطبيق والتخصيص</a:t>
            </a:r>
            <a:endParaRPr lang="en-US" b="1" dirty="0"/>
          </a:p>
        </p:txBody>
      </p:sp>
      <p:sp>
        <p:nvSpPr>
          <p:cNvPr id="7" name="TextBox 6">
            <a:extLst>
              <a:ext uri="{FF2B5EF4-FFF2-40B4-BE49-F238E27FC236}">
                <a16:creationId xmlns:a16="http://schemas.microsoft.com/office/drawing/2014/main" id="{1E7BB818-9F78-C343-E98F-E53AE75D123B}"/>
              </a:ext>
            </a:extLst>
          </p:cNvPr>
          <p:cNvSpPr txBox="1"/>
          <p:nvPr/>
        </p:nvSpPr>
        <p:spPr>
          <a:xfrm>
            <a:off x="5014452" y="431457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تدريباً مكثّفاً للمستخدمين</a:t>
            </a:r>
            <a:endParaRPr lang="en-US" b="1" dirty="0"/>
          </a:p>
        </p:txBody>
      </p:sp>
      <p:sp>
        <p:nvSpPr>
          <p:cNvPr id="10" name="TextBox 9">
            <a:extLst>
              <a:ext uri="{FF2B5EF4-FFF2-40B4-BE49-F238E27FC236}">
                <a16:creationId xmlns:a16="http://schemas.microsoft.com/office/drawing/2014/main" id="{0AF688C3-9053-30E4-419B-BE1BA4BA105E}"/>
              </a:ext>
            </a:extLst>
          </p:cNvPr>
          <p:cNvSpPr txBox="1"/>
          <p:nvPr/>
        </p:nvSpPr>
        <p:spPr>
          <a:xfrm>
            <a:off x="5014452" y="528812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وقتاً طويلاً للتطبيق </a:t>
            </a:r>
            <a:endParaRPr lang="en-US" b="1" dirty="0"/>
          </a:p>
        </p:txBody>
      </p:sp>
    </p:spTree>
    <p:extLst>
      <p:ext uri="{BB962C8B-B14F-4D97-AF65-F5344CB8AC3E}">
        <p14:creationId xmlns:p14="http://schemas.microsoft.com/office/powerpoint/2010/main" val="8516410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0"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C50F3-FD96-8BB8-9332-432B25CDA24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83B4EA4-1395-C156-1BD4-9B14A1124C15}"/>
              </a:ext>
            </a:extLst>
          </p:cNvPr>
          <p:cNvSpPr txBox="1"/>
          <p:nvPr/>
        </p:nvSpPr>
        <p:spPr>
          <a:xfrm>
            <a:off x="0" y="-112789"/>
            <a:ext cx="11305722" cy="658642"/>
          </a:xfrm>
          <a:prstGeom prst="rect">
            <a:avLst/>
          </a:prstGeom>
          <a:noFill/>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التكامل بين أنظمة الموارد البشرية والأنظمة الإدارية الأخرى</a:t>
            </a:r>
            <a:r>
              <a:rPr lang="ar-SA" sz="3200" b="1" dirty="0">
                <a:solidFill>
                  <a:schemeClr val="bg1"/>
                </a:solidFill>
                <a:latin typeface="Adobe Arabic" panose="02040503050201020203" pitchFamily="18" charset="-78"/>
                <a:cs typeface="Adobe Arabic" panose="02040503050201020203" pitchFamily="18" charset="-78"/>
              </a:rPr>
              <a:t>(</a:t>
            </a:r>
            <a:r>
              <a:rPr lang="ar-EG" sz="3200" b="1" dirty="0">
                <a:solidFill>
                  <a:schemeClr val="bg1"/>
                </a:solidFill>
                <a:latin typeface="Adobe Arabic" panose="02040503050201020203" pitchFamily="18" charset="-78"/>
                <a:cs typeface="Adobe Arabic" panose="02040503050201020203" pitchFamily="18" charset="-78"/>
              </a:rPr>
              <a:t>التكامل مع أنظمة التخطيط المؤسّسيّ</a:t>
            </a:r>
            <a:r>
              <a:rPr lang="en-US" sz="3200" b="1" dirty="0">
                <a:solidFill>
                  <a:schemeClr val="bg1"/>
                </a:solidFill>
                <a:latin typeface="Adobe Arabic" panose="02040503050201020203" pitchFamily="18" charset="-78"/>
                <a:cs typeface="Adobe Arabic" panose="02040503050201020203" pitchFamily="18" charset="-78"/>
              </a:rPr>
              <a:t> (ERP)</a:t>
            </a:r>
            <a:r>
              <a:rPr lang="ar-SA" sz="3200" b="1" dirty="0">
                <a:solidFill>
                  <a:schemeClr val="bg1"/>
                </a:solidFill>
                <a:latin typeface="Adobe Arabic" panose="02040503050201020203" pitchFamily="18" charset="-78"/>
                <a:cs typeface="Adobe Arabic" panose="02040503050201020203" pitchFamily="18" charset="-78"/>
              </a:rPr>
              <a:t>)</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09D056C-CCC7-CE2E-23A1-797E079C94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usiness strategy ">
            <a:extLst>
              <a:ext uri="{FF2B5EF4-FFF2-40B4-BE49-F238E27FC236}">
                <a16:creationId xmlns:a16="http://schemas.microsoft.com/office/drawing/2014/main" id="{9C5C81A8-455A-5DBC-210E-5680677D3DD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5086" y="2561254"/>
            <a:ext cx="3280229" cy="3280229"/>
          </a:xfrm>
          <a:prstGeom prst="rect">
            <a:avLst/>
          </a:prstGeom>
          <a:noFill/>
          <a:ln>
            <a:noFill/>
          </a:ln>
        </p:spPr>
      </p:pic>
      <p:sp>
        <p:nvSpPr>
          <p:cNvPr id="3" name="TextBox 2">
            <a:extLst>
              <a:ext uri="{FF2B5EF4-FFF2-40B4-BE49-F238E27FC236}">
                <a16:creationId xmlns:a16="http://schemas.microsoft.com/office/drawing/2014/main" id="{BA69D21B-1CDA-DDFE-34BC-790ED961D03D}"/>
              </a:ext>
            </a:extLst>
          </p:cNvPr>
          <p:cNvSpPr txBox="1"/>
          <p:nvPr/>
        </p:nvSpPr>
        <p:spPr>
          <a:xfrm>
            <a:off x="5014452" y="909727"/>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تحدّيات التكامل</a:t>
            </a:r>
            <a:r>
              <a:rPr lang="en-US"/>
              <a:t>:</a:t>
            </a:r>
            <a:endParaRPr lang="en-US" dirty="0"/>
          </a:p>
        </p:txBody>
      </p:sp>
      <p:sp>
        <p:nvSpPr>
          <p:cNvPr id="4" name="TextBox 3">
            <a:extLst>
              <a:ext uri="{FF2B5EF4-FFF2-40B4-BE49-F238E27FC236}">
                <a16:creationId xmlns:a16="http://schemas.microsoft.com/office/drawing/2014/main" id="{29B61C32-8A10-D3C8-0B00-B13065F5E3C6}"/>
              </a:ext>
            </a:extLst>
          </p:cNvPr>
          <p:cNvSpPr txBox="1"/>
          <p:nvPr/>
        </p:nvSpPr>
        <p:spPr>
          <a:xfrm>
            <a:off x="5014452" y="1829354"/>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b="1"/>
              <a:t>التكلفة العالية</a:t>
            </a:r>
            <a:r>
              <a:rPr lang="en-US"/>
              <a:t>:</a:t>
            </a:r>
            <a:endParaRPr lang="en-US" b="1"/>
          </a:p>
        </p:txBody>
      </p:sp>
      <p:sp>
        <p:nvSpPr>
          <p:cNvPr id="5" name="TextBox 4">
            <a:extLst>
              <a:ext uri="{FF2B5EF4-FFF2-40B4-BE49-F238E27FC236}">
                <a16:creationId xmlns:a16="http://schemas.microsoft.com/office/drawing/2014/main" id="{B96285C4-4DF3-F550-E837-9B9EE8F20D2C}"/>
              </a:ext>
            </a:extLst>
          </p:cNvPr>
          <p:cNvSpPr txBox="1"/>
          <p:nvPr/>
        </p:nvSpPr>
        <p:spPr>
          <a:xfrm>
            <a:off x="5014452" y="2748981"/>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تراخيص البرامج باهظة (قد تصل لملايين الريالات)</a:t>
            </a:r>
            <a:r>
              <a:rPr lang="en-US"/>
              <a:t>.</a:t>
            </a:r>
          </a:p>
        </p:txBody>
      </p:sp>
      <p:sp>
        <p:nvSpPr>
          <p:cNvPr id="6" name="TextBox 5">
            <a:extLst>
              <a:ext uri="{FF2B5EF4-FFF2-40B4-BE49-F238E27FC236}">
                <a16:creationId xmlns:a16="http://schemas.microsoft.com/office/drawing/2014/main" id="{B19A2059-30A7-1A7F-72BB-AAAD9D453070}"/>
              </a:ext>
            </a:extLst>
          </p:cNvPr>
          <p:cNvSpPr txBox="1"/>
          <p:nvPr/>
        </p:nvSpPr>
        <p:spPr>
          <a:xfrm>
            <a:off x="5014452" y="366527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تكاليف التطبيق والتخصيص</a:t>
            </a:r>
            <a:endParaRPr lang="en-US" b="1" dirty="0"/>
          </a:p>
        </p:txBody>
      </p:sp>
      <p:sp>
        <p:nvSpPr>
          <p:cNvPr id="7" name="TextBox 6">
            <a:extLst>
              <a:ext uri="{FF2B5EF4-FFF2-40B4-BE49-F238E27FC236}">
                <a16:creationId xmlns:a16="http://schemas.microsoft.com/office/drawing/2014/main" id="{10298FCF-056A-6AAC-CBD0-ABC03520DD46}"/>
              </a:ext>
            </a:extLst>
          </p:cNvPr>
          <p:cNvSpPr txBox="1"/>
          <p:nvPr/>
        </p:nvSpPr>
        <p:spPr>
          <a:xfrm>
            <a:off x="5014452" y="461503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تكاليف الصيانة والدعم المستمرّ</a:t>
            </a:r>
            <a:endParaRPr lang="en-US" b="1" dirty="0"/>
          </a:p>
        </p:txBody>
      </p:sp>
      <p:sp>
        <p:nvSpPr>
          <p:cNvPr id="10" name="TextBox 9">
            <a:extLst>
              <a:ext uri="{FF2B5EF4-FFF2-40B4-BE49-F238E27FC236}">
                <a16:creationId xmlns:a16="http://schemas.microsoft.com/office/drawing/2014/main" id="{6B9E57D4-9DA5-0A13-DF99-C1286BC14030}"/>
              </a:ext>
            </a:extLst>
          </p:cNvPr>
          <p:cNvSpPr txBox="1"/>
          <p:nvPr/>
        </p:nvSpPr>
        <p:spPr>
          <a:xfrm>
            <a:off x="5014452" y="556480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تكاليف الترقيات الدورية</a:t>
            </a:r>
            <a:endParaRPr lang="en-US" b="1" dirty="0"/>
          </a:p>
        </p:txBody>
      </p:sp>
    </p:spTree>
    <p:extLst>
      <p:ext uri="{BB962C8B-B14F-4D97-AF65-F5344CB8AC3E}">
        <p14:creationId xmlns:p14="http://schemas.microsoft.com/office/powerpoint/2010/main" val="23202832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0"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FC42C-7518-1539-4583-766399795F5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4EAC717-6B07-17DF-160F-8059054E4E15}"/>
              </a:ext>
            </a:extLst>
          </p:cNvPr>
          <p:cNvSpPr txBox="1"/>
          <p:nvPr/>
        </p:nvSpPr>
        <p:spPr>
          <a:xfrm>
            <a:off x="0" y="-112789"/>
            <a:ext cx="11305722" cy="658642"/>
          </a:xfrm>
          <a:prstGeom prst="rect">
            <a:avLst/>
          </a:prstGeom>
          <a:noFill/>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التكامل بين أنظمة الموارد البشرية والأنظمة الإدارية الأخرى</a:t>
            </a:r>
            <a:r>
              <a:rPr lang="ar-SA" sz="3200" b="1" dirty="0">
                <a:solidFill>
                  <a:schemeClr val="bg1"/>
                </a:solidFill>
                <a:latin typeface="Adobe Arabic" panose="02040503050201020203" pitchFamily="18" charset="-78"/>
                <a:cs typeface="Adobe Arabic" panose="02040503050201020203" pitchFamily="18" charset="-78"/>
              </a:rPr>
              <a:t>(</a:t>
            </a:r>
            <a:r>
              <a:rPr lang="ar-EG" sz="3200" b="1" dirty="0">
                <a:solidFill>
                  <a:schemeClr val="bg1"/>
                </a:solidFill>
                <a:latin typeface="Adobe Arabic" panose="02040503050201020203" pitchFamily="18" charset="-78"/>
                <a:cs typeface="Adobe Arabic" panose="02040503050201020203" pitchFamily="18" charset="-78"/>
              </a:rPr>
              <a:t>التكامل مع أنظمة التخطيط المؤسّسيّ</a:t>
            </a:r>
            <a:r>
              <a:rPr lang="en-US" sz="3200" b="1" dirty="0">
                <a:solidFill>
                  <a:schemeClr val="bg1"/>
                </a:solidFill>
                <a:latin typeface="Adobe Arabic" panose="02040503050201020203" pitchFamily="18" charset="-78"/>
                <a:cs typeface="Adobe Arabic" panose="02040503050201020203" pitchFamily="18" charset="-78"/>
              </a:rPr>
              <a:t> (ERP)</a:t>
            </a:r>
            <a:r>
              <a:rPr lang="ar-SA" sz="3200" b="1" dirty="0">
                <a:solidFill>
                  <a:schemeClr val="bg1"/>
                </a:solidFill>
                <a:latin typeface="Adobe Arabic" panose="02040503050201020203" pitchFamily="18" charset="-78"/>
                <a:cs typeface="Adobe Arabic" panose="02040503050201020203" pitchFamily="18" charset="-78"/>
              </a:rPr>
              <a:t>)</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1FE1E17-A50E-384D-8D75-DA27EBE7E9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11" name="Picture 10" descr="Business ">
            <a:extLst>
              <a:ext uri="{FF2B5EF4-FFF2-40B4-BE49-F238E27FC236}">
                <a16:creationId xmlns:a16="http://schemas.microsoft.com/office/drawing/2014/main" id="{3C7123A7-896F-1C24-17F4-57CF2CF4CA0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0644" y="2352574"/>
            <a:ext cx="3298761" cy="3298761"/>
          </a:xfrm>
          <a:prstGeom prst="rect">
            <a:avLst/>
          </a:prstGeom>
          <a:noFill/>
          <a:ln>
            <a:noFill/>
          </a:ln>
        </p:spPr>
      </p:pic>
      <p:sp>
        <p:nvSpPr>
          <p:cNvPr id="12" name="TextBox 11">
            <a:extLst>
              <a:ext uri="{FF2B5EF4-FFF2-40B4-BE49-F238E27FC236}">
                <a16:creationId xmlns:a16="http://schemas.microsoft.com/office/drawing/2014/main" id="{8ED9E2E4-9839-29A8-75BA-888EC1CDCA91}"/>
              </a:ext>
            </a:extLst>
          </p:cNvPr>
          <p:cNvSpPr txBox="1"/>
          <p:nvPr/>
        </p:nvSpPr>
        <p:spPr>
          <a:xfrm>
            <a:off x="5014452" y="909727"/>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تحدّيات التكامل</a:t>
            </a:r>
            <a:r>
              <a:rPr lang="en-US"/>
              <a:t>:</a:t>
            </a:r>
            <a:endParaRPr lang="en-US" dirty="0"/>
          </a:p>
        </p:txBody>
      </p:sp>
      <p:sp>
        <p:nvSpPr>
          <p:cNvPr id="13" name="TextBox 12">
            <a:extLst>
              <a:ext uri="{FF2B5EF4-FFF2-40B4-BE49-F238E27FC236}">
                <a16:creationId xmlns:a16="http://schemas.microsoft.com/office/drawing/2014/main" id="{2CCF5AA3-EF69-3D02-45F6-AD956A771326}"/>
              </a:ext>
            </a:extLst>
          </p:cNvPr>
          <p:cNvSpPr txBox="1"/>
          <p:nvPr/>
        </p:nvSpPr>
        <p:spPr>
          <a:xfrm>
            <a:off x="5014452" y="1829354"/>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b="1" dirty="0"/>
              <a:t>مقاومة التغيير التنظيميّ</a:t>
            </a:r>
            <a:r>
              <a:rPr lang="en-US" dirty="0"/>
              <a:t>:</a:t>
            </a:r>
            <a:endParaRPr lang="en-US" b="1" dirty="0"/>
          </a:p>
        </p:txBody>
      </p:sp>
      <p:sp>
        <p:nvSpPr>
          <p:cNvPr id="14" name="TextBox 13">
            <a:extLst>
              <a:ext uri="{FF2B5EF4-FFF2-40B4-BE49-F238E27FC236}">
                <a16:creationId xmlns:a16="http://schemas.microsoft.com/office/drawing/2014/main" id="{F0E8A1C0-7B1C-14A9-EE4A-33A273E00F65}"/>
              </a:ext>
            </a:extLst>
          </p:cNvPr>
          <p:cNvSpPr txBox="1"/>
          <p:nvPr/>
        </p:nvSpPr>
        <p:spPr>
          <a:xfrm>
            <a:off x="5014452" y="2748981"/>
            <a:ext cx="6364661" cy="1441933"/>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a:t>التحوّل إلى نظام</a:t>
            </a:r>
            <a:r>
              <a:rPr lang="en-US"/>
              <a:t> ERP </a:t>
            </a:r>
            <a:r>
              <a:rPr lang="ar-SA"/>
              <a:t>غالباً ما يتطلّب إعادة هندسة العمليات</a:t>
            </a:r>
            <a:r>
              <a:rPr lang="en-US"/>
              <a:t> (Business Process Reengineering)</a:t>
            </a:r>
            <a:r>
              <a:rPr lang="ar-SA"/>
              <a:t>، ممّا قد يُواجَه بمقاومة من الموظفين والإدارات المختلفة</a:t>
            </a:r>
            <a:endParaRPr lang="en-US"/>
          </a:p>
        </p:txBody>
      </p:sp>
      <p:sp>
        <p:nvSpPr>
          <p:cNvPr id="16" name="TextBox 15">
            <a:extLst>
              <a:ext uri="{FF2B5EF4-FFF2-40B4-BE49-F238E27FC236}">
                <a16:creationId xmlns:a16="http://schemas.microsoft.com/office/drawing/2014/main" id="{CB805F95-E997-1DD4-0965-D276DFDBAFB0}"/>
              </a:ext>
            </a:extLst>
          </p:cNvPr>
          <p:cNvSpPr txBox="1"/>
          <p:nvPr/>
        </p:nvSpPr>
        <p:spPr>
          <a:xfrm>
            <a:off x="5014452" y="4615038"/>
            <a:ext cx="6364661" cy="553357"/>
          </a:xfrm>
          <a:prstGeom prst="rect">
            <a:avLst/>
          </a:prstGeom>
          <a:noFill/>
        </p:spPr>
        <p:txBody>
          <a:bodyPr wrap="square">
            <a:spAutoFit/>
          </a:bodyPr>
          <a:lstStyle>
            <a:defPPr>
              <a:defRPr lang="en-US"/>
            </a:defPPr>
            <a:lvl1pPr algn="just" rtl="1">
              <a:defRPr sz="2800" b="1">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الاعتماد على المورّد</a:t>
            </a:r>
            <a:r>
              <a:rPr lang="en-US"/>
              <a:t>:</a:t>
            </a:r>
          </a:p>
        </p:txBody>
      </p:sp>
      <p:sp>
        <p:nvSpPr>
          <p:cNvPr id="17" name="TextBox 16">
            <a:extLst>
              <a:ext uri="{FF2B5EF4-FFF2-40B4-BE49-F238E27FC236}">
                <a16:creationId xmlns:a16="http://schemas.microsoft.com/office/drawing/2014/main" id="{F2CFEB2F-BC9D-A166-EEED-1D43BBB5376F}"/>
              </a:ext>
            </a:extLst>
          </p:cNvPr>
          <p:cNvSpPr txBox="1"/>
          <p:nvPr/>
        </p:nvSpPr>
        <p:spPr>
          <a:xfrm>
            <a:off x="5014452" y="5564804"/>
            <a:ext cx="6364661" cy="101438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الارتباط بمورّد واحد</a:t>
            </a:r>
            <a:r>
              <a:rPr lang="en-US"/>
              <a:t> (SAP, Oracle) </a:t>
            </a:r>
            <a:r>
              <a:rPr lang="ar-SA"/>
              <a:t>قد يُحدّ من المرونة ويزيد من تكاليف التبديل مستقبلاً</a:t>
            </a:r>
            <a:endParaRPr lang="en-US" dirty="0"/>
          </a:p>
        </p:txBody>
      </p:sp>
    </p:spTree>
    <p:extLst>
      <p:ext uri="{BB962C8B-B14F-4D97-AF65-F5344CB8AC3E}">
        <p14:creationId xmlns:p14="http://schemas.microsoft.com/office/powerpoint/2010/main" val="42260260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anim calcmode="lin" valueType="num">
                                      <p:cBhvr>
                                        <p:cTn id="11" dur="1000" fill="hold"/>
                                        <p:tgtEl>
                                          <p:spTgt spid="12"/>
                                        </p:tgtEl>
                                        <p:attrNameLst>
                                          <p:attrName>ppt_x</p:attrName>
                                        </p:attrNameLst>
                                      </p:cBhvr>
                                      <p:tavLst>
                                        <p:tav tm="0">
                                          <p:val>
                                            <p:strVal val="#ppt_x"/>
                                          </p:val>
                                        </p:tav>
                                        <p:tav tm="100000">
                                          <p:val>
                                            <p:strVal val="#ppt_x"/>
                                          </p:val>
                                        </p:tav>
                                      </p:tavLst>
                                    </p:anim>
                                    <p:anim calcmode="lin" valueType="num">
                                      <p:cBhvr>
                                        <p:cTn id="12" dur="1000" fill="hold"/>
                                        <p:tgtEl>
                                          <p:spTgt spid="12"/>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P spid="17" grpId="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65B6B1-3260-EE5B-8544-6BA1DE46B87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C08D384-1FBF-AA58-A013-25A9891BB4C8}"/>
              </a:ext>
            </a:extLst>
          </p:cNvPr>
          <p:cNvSpPr txBox="1"/>
          <p:nvPr/>
        </p:nvSpPr>
        <p:spPr>
          <a:xfrm>
            <a:off x="-72570" y="-112789"/>
            <a:ext cx="11582400" cy="658642"/>
          </a:xfrm>
          <a:prstGeom prst="rect">
            <a:avLst/>
          </a:prstGeom>
          <a:noFill/>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التكامل بين أنظمة الموارد البشرية والأنظمة الإدارية الأخرى</a:t>
            </a:r>
            <a:r>
              <a:rPr lang="ar-SA" sz="3200" b="1" dirty="0">
                <a:solidFill>
                  <a:schemeClr val="bg1"/>
                </a:solidFill>
                <a:latin typeface="Adobe Arabic" panose="02040503050201020203" pitchFamily="18" charset="-78"/>
                <a:cs typeface="Adobe Arabic" panose="02040503050201020203" pitchFamily="18" charset="-78"/>
              </a:rPr>
              <a:t>(</a:t>
            </a:r>
            <a:r>
              <a:rPr lang="ar-EG" sz="3200" b="1" dirty="0">
                <a:solidFill>
                  <a:schemeClr val="bg1"/>
                </a:solidFill>
                <a:latin typeface="Adobe Arabic" panose="02040503050201020203" pitchFamily="18" charset="-78"/>
                <a:cs typeface="Adobe Arabic" panose="02040503050201020203" pitchFamily="18" charset="-78"/>
              </a:rPr>
              <a:t>التكامل مع أنظمة إدارة علاقات العملاء</a:t>
            </a:r>
            <a:r>
              <a:rPr lang="en-US" sz="3200" b="1" dirty="0">
                <a:solidFill>
                  <a:schemeClr val="bg1"/>
                </a:solidFill>
                <a:latin typeface="Adobe Arabic" panose="02040503050201020203" pitchFamily="18" charset="-78"/>
                <a:cs typeface="Adobe Arabic" panose="02040503050201020203" pitchFamily="18" charset="-78"/>
              </a:rPr>
              <a:t> (CRM)</a:t>
            </a:r>
            <a:r>
              <a:rPr lang="ar-SA" sz="3200" b="1" dirty="0">
                <a:solidFill>
                  <a:schemeClr val="bg1"/>
                </a:solidFill>
                <a:latin typeface="Adobe Arabic" panose="02040503050201020203" pitchFamily="18" charset="-78"/>
                <a:cs typeface="Adobe Arabic" panose="02040503050201020203" pitchFamily="18" charset="-78"/>
              </a:rPr>
              <a:t>)</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923E294-6361-9E87-4B88-066E7462C2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CRM ">
            <a:extLst>
              <a:ext uri="{FF2B5EF4-FFF2-40B4-BE49-F238E27FC236}">
                <a16:creationId xmlns:a16="http://schemas.microsoft.com/office/drawing/2014/main" id="{2AF08AC3-0B68-6568-5177-9CCC86334F8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7944" y="2352578"/>
            <a:ext cx="3470786" cy="3470786"/>
          </a:xfrm>
          <a:prstGeom prst="rect">
            <a:avLst/>
          </a:prstGeom>
          <a:noFill/>
          <a:ln>
            <a:noFill/>
          </a:ln>
        </p:spPr>
      </p:pic>
      <p:sp>
        <p:nvSpPr>
          <p:cNvPr id="3" name="TextBox 2">
            <a:extLst>
              <a:ext uri="{FF2B5EF4-FFF2-40B4-BE49-F238E27FC236}">
                <a16:creationId xmlns:a16="http://schemas.microsoft.com/office/drawing/2014/main" id="{291B47F3-A54E-5440-9D4B-BFE06B32B270}"/>
              </a:ext>
            </a:extLst>
          </p:cNvPr>
          <p:cNvSpPr txBox="1"/>
          <p:nvPr/>
        </p:nvSpPr>
        <p:spPr>
          <a:xfrm>
            <a:off x="5014452" y="1002492"/>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أهمّية التكامل بين</a:t>
            </a:r>
            <a:r>
              <a:rPr lang="en-US"/>
              <a:t> HRIS </a:t>
            </a:r>
            <a:r>
              <a:rPr lang="ar-SA"/>
              <a:t>و</a:t>
            </a:r>
            <a:r>
              <a:rPr lang="en-US"/>
              <a:t>CRM:</a:t>
            </a:r>
          </a:p>
        </p:txBody>
      </p:sp>
      <p:sp>
        <p:nvSpPr>
          <p:cNvPr id="4" name="TextBox 3">
            <a:extLst>
              <a:ext uri="{FF2B5EF4-FFF2-40B4-BE49-F238E27FC236}">
                <a16:creationId xmlns:a16="http://schemas.microsoft.com/office/drawing/2014/main" id="{956A7F57-40C4-2F45-A3AF-D4BFEFD45239}"/>
              </a:ext>
            </a:extLst>
          </p:cNvPr>
          <p:cNvSpPr txBox="1"/>
          <p:nvPr/>
        </p:nvSpPr>
        <p:spPr>
          <a:xfrm>
            <a:off x="5014452" y="1532648"/>
            <a:ext cx="6364661" cy="1384995"/>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على الرغم من أنّ نظام إدارة علاقات العملاء</a:t>
            </a:r>
            <a:r>
              <a:rPr lang="en-US"/>
              <a:t> (Customer Relationship Management - CRM) </a:t>
            </a:r>
            <a:r>
              <a:rPr lang="ar-SA"/>
              <a:t>يُركّز على العملاء بينما</a:t>
            </a:r>
            <a:r>
              <a:rPr lang="en-US"/>
              <a:t> HRIS </a:t>
            </a:r>
            <a:r>
              <a:rPr lang="ar-SA"/>
              <a:t>يُركّز على الموظفين، إلّا أنّ التكامل بينهما يُحقّق فوائد كبيرة</a:t>
            </a:r>
            <a:r>
              <a:rPr lang="en-US"/>
              <a:t>:</a:t>
            </a:r>
          </a:p>
        </p:txBody>
      </p:sp>
      <p:sp>
        <p:nvSpPr>
          <p:cNvPr id="5" name="TextBox 4">
            <a:extLst>
              <a:ext uri="{FF2B5EF4-FFF2-40B4-BE49-F238E27FC236}">
                <a16:creationId xmlns:a16="http://schemas.microsoft.com/office/drawing/2014/main" id="{9A7D6887-2FAC-DF36-D748-8FC365E87DCA}"/>
              </a:ext>
            </a:extLst>
          </p:cNvPr>
          <p:cNvSpPr txBox="1"/>
          <p:nvPr/>
        </p:nvSpPr>
        <p:spPr>
          <a:xfrm>
            <a:off x="5014452" y="292457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a:t>ربط أداء الموظفين برضا العملاء</a:t>
            </a:r>
            <a:r>
              <a:rPr lang="en-US"/>
              <a:t>:</a:t>
            </a:r>
            <a:r>
              <a:rPr lang="en-US" b="1"/>
              <a:t> </a:t>
            </a:r>
            <a:endParaRPr lang="en-US" b="1" dirty="0"/>
          </a:p>
        </p:txBody>
      </p:sp>
      <p:sp>
        <p:nvSpPr>
          <p:cNvPr id="6" name="TextBox 5">
            <a:extLst>
              <a:ext uri="{FF2B5EF4-FFF2-40B4-BE49-F238E27FC236}">
                <a16:creationId xmlns:a16="http://schemas.microsoft.com/office/drawing/2014/main" id="{EA862046-A1AB-3A86-0A07-CCC91FA1B61E}"/>
              </a:ext>
            </a:extLst>
          </p:cNvPr>
          <p:cNvSpPr txBox="1"/>
          <p:nvPr/>
        </p:nvSpPr>
        <p:spPr>
          <a:xfrm>
            <a:off x="5014452" y="348487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a:t>في وظائف مثل المبيعات وخدمة العملاء، يُمكن للتكامل</a:t>
            </a:r>
            <a:r>
              <a:rPr lang="en-US"/>
              <a:t>:</a:t>
            </a:r>
          </a:p>
        </p:txBody>
      </p:sp>
      <p:sp>
        <p:nvSpPr>
          <p:cNvPr id="7" name="TextBox 6">
            <a:extLst>
              <a:ext uri="{FF2B5EF4-FFF2-40B4-BE49-F238E27FC236}">
                <a16:creationId xmlns:a16="http://schemas.microsoft.com/office/drawing/2014/main" id="{28C78452-AA34-79B7-8217-53478221430C}"/>
              </a:ext>
            </a:extLst>
          </p:cNvPr>
          <p:cNvSpPr txBox="1"/>
          <p:nvPr/>
        </p:nvSpPr>
        <p:spPr>
          <a:xfrm>
            <a:off x="5014452" y="4011694"/>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ربط مؤشّرات أداء الموظف (عدد العملاء المخدومين، سرعة الاستجابة) بتقييمات العملاء لهم</a:t>
            </a:r>
            <a:endParaRPr lang="en-US" dirty="0"/>
          </a:p>
        </p:txBody>
      </p:sp>
      <p:sp>
        <p:nvSpPr>
          <p:cNvPr id="15" name="TextBox 14">
            <a:extLst>
              <a:ext uri="{FF2B5EF4-FFF2-40B4-BE49-F238E27FC236}">
                <a16:creationId xmlns:a16="http://schemas.microsoft.com/office/drawing/2014/main" id="{2AE65E2F-845E-E345-BA40-FD78360B3223}"/>
              </a:ext>
            </a:extLst>
          </p:cNvPr>
          <p:cNvSpPr txBox="1"/>
          <p:nvPr/>
        </p:nvSpPr>
        <p:spPr>
          <a:xfrm>
            <a:off x="5014452" y="499954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تحديد الموظفين الأكثر تميّزاً في خدمة العملاء لمكافأتهم أو الترويج لهم كقدوة</a:t>
            </a:r>
            <a:endParaRPr lang="en-US" b="1" dirty="0"/>
          </a:p>
        </p:txBody>
      </p:sp>
      <p:sp>
        <p:nvSpPr>
          <p:cNvPr id="18" name="TextBox 17">
            <a:extLst>
              <a:ext uri="{FF2B5EF4-FFF2-40B4-BE49-F238E27FC236}">
                <a16:creationId xmlns:a16="http://schemas.microsoft.com/office/drawing/2014/main" id="{14D585D3-ACEC-B8A7-289D-A53425B44436}"/>
              </a:ext>
            </a:extLst>
          </p:cNvPr>
          <p:cNvSpPr txBox="1"/>
          <p:nvPr/>
        </p:nvSpPr>
        <p:spPr>
          <a:xfrm>
            <a:off x="5014452" y="602085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تحديد احتياجات تدريبية بناءً على شكاوى العملاء المتكرّرة</a:t>
            </a:r>
            <a:endParaRPr lang="en-US" b="1" dirty="0"/>
          </a:p>
        </p:txBody>
      </p:sp>
    </p:spTree>
    <p:extLst>
      <p:ext uri="{BB962C8B-B14F-4D97-AF65-F5344CB8AC3E}">
        <p14:creationId xmlns:p14="http://schemas.microsoft.com/office/powerpoint/2010/main" val="29001776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anim calcmode="lin" valueType="num">
                                      <p:cBhvr>
                                        <p:cTn id="51" dur="1000" fill="hold"/>
                                        <p:tgtEl>
                                          <p:spTgt spid="18"/>
                                        </p:tgtEl>
                                        <p:attrNameLst>
                                          <p:attrName>ppt_x</p:attrName>
                                        </p:attrNameLst>
                                      </p:cBhvr>
                                      <p:tavLst>
                                        <p:tav tm="0">
                                          <p:val>
                                            <p:strVal val="#ppt_x"/>
                                          </p:val>
                                        </p:tav>
                                        <p:tav tm="100000">
                                          <p:val>
                                            <p:strVal val="#ppt_x"/>
                                          </p:val>
                                        </p:tav>
                                      </p:tavLst>
                                    </p:anim>
                                    <p:anim calcmode="lin" valueType="num">
                                      <p:cBhvr>
                                        <p:cTn id="5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5" grpId="0"/>
      <p:bldP spid="18"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6C30DC-3E6D-1A53-B7CA-D4ACCDFA880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06CC5C9-8A86-D2B1-9DD3-43FFE26FF358}"/>
              </a:ext>
            </a:extLst>
          </p:cNvPr>
          <p:cNvSpPr txBox="1"/>
          <p:nvPr/>
        </p:nvSpPr>
        <p:spPr>
          <a:xfrm>
            <a:off x="-72570" y="-112789"/>
            <a:ext cx="11582400" cy="658642"/>
          </a:xfrm>
          <a:prstGeom prst="rect">
            <a:avLst/>
          </a:prstGeom>
          <a:noFill/>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التكامل بين أنظمة الموارد البشرية والأنظمة الإدارية الأخرى</a:t>
            </a:r>
            <a:r>
              <a:rPr lang="ar-SA" sz="3200" b="1" dirty="0">
                <a:solidFill>
                  <a:schemeClr val="bg1"/>
                </a:solidFill>
                <a:latin typeface="Adobe Arabic" panose="02040503050201020203" pitchFamily="18" charset="-78"/>
                <a:cs typeface="Adobe Arabic" panose="02040503050201020203" pitchFamily="18" charset="-78"/>
              </a:rPr>
              <a:t>(</a:t>
            </a:r>
            <a:r>
              <a:rPr lang="ar-EG" sz="3200" b="1" dirty="0">
                <a:solidFill>
                  <a:schemeClr val="bg1"/>
                </a:solidFill>
                <a:latin typeface="Adobe Arabic" panose="02040503050201020203" pitchFamily="18" charset="-78"/>
                <a:cs typeface="Adobe Arabic" panose="02040503050201020203" pitchFamily="18" charset="-78"/>
              </a:rPr>
              <a:t>التكامل مع أنظمة إدارة علاقات العملاء</a:t>
            </a:r>
            <a:r>
              <a:rPr lang="en-US" sz="3200" b="1" dirty="0">
                <a:solidFill>
                  <a:schemeClr val="bg1"/>
                </a:solidFill>
                <a:latin typeface="Adobe Arabic" panose="02040503050201020203" pitchFamily="18" charset="-78"/>
                <a:cs typeface="Adobe Arabic" panose="02040503050201020203" pitchFamily="18" charset="-78"/>
              </a:rPr>
              <a:t> (CRM)</a:t>
            </a:r>
            <a:r>
              <a:rPr lang="ar-SA" sz="3200" b="1" dirty="0">
                <a:solidFill>
                  <a:schemeClr val="bg1"/>
                </a:solidFill>
                <a:latin typeface="Adobe Arabic" panose="02040503050201020203" pitchFamily="18" charset="-78"/>
                <a:cs typeface="Adobe Arabic" panose="02040503050201020203" pitchFamily="18" charset="-78"/>
              </a:rPr>
              <a:t>)</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DB1A18B-ADD7-B234-A238-E0AE225A6D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10" name="Picture 9" descr="Management ">
            <a:extLst>
              <a:ext uri="{FF2B5EF4-FFF2-40B4-BE49-F238E27FC236}">
                <a16:creationId xmlns:a16="http://schemas.microsoft.com/office/drawing/2014/main" id="{87BD7346-18F5-0BCF-32BE-B900A4FB639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368068"/>
            <a:ext cx="3287252" cy="3287252"/>
          </a:xfrm>
          <a:prstGeom prst="rect">
            <a:avLst/>
          </a:prstGeom>
          <a:noFill/>
          <a:ln>
            <a:noFill/>
          </a:ln>
        </p:spPr>
      </p:pic>
      <p:sp>
        <p:nvSpPr>
          <p:cNvPr id="11" name="TextBox 10">
            <a:extLst>
              <a:ext uri="{FF2B5EF4-FFF2-40B4-BE49-F238E27FC236}">
                <a16:creationId xmlns:a16="http://schemas.microsoft.com/office/drawing/2014/main" id="{A77EA44F-B658-FE4E-5A3E-06E715D1F84D}"/>
              </a:ext>
            </a:extLst>
          </p:cNvPr>
          <p:cNvSpPr txBox="1"/>
          <p:nvPr/>
        </p:nvSpPr>
        <p:spPr>
          <a:xfrm>
            <a:off x="5014452" y="1002492"/>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أهمّية التكامل بين</a:t>
            </a:r>
            <a:r>
              <a:rPr lang="en-US"/>
              <a:t> HRIS </a:t>
            </a:r>
            <a:r>
              <a:rPr lang="ar-SA"/>
              <a:t>و</a:t>
            </a:r>
            <a:r>
              <a:rPr lang="en-US"/>
              <a:t>CRM:</a:t>
            </a:r>
          </a:p>
        </p:txBody>
      </p:sp>
      <p:sp>
        <p:nvSpPr>
          <p:cNvPr id="13" name="TextBox 12">
            <a:extLst>
              <a:ext uri="{FF2B5EF4-FFF2-40B4-BE49-F238E27FC236}">
                <a16:creationId xmlns:a16="http://schemas.microsoft.com/office/drawing/2014/main" id="{875494B5-0031-E8C6-3D81-4A9F21E54D08}"/>
              </a:ext>
            </a:extLst>
          </p:cNvPr>
          <p:cNvSpPr txBox="1"/>
          <p:nvPr/>
        </p:nvSpPr>
        <p:spPr>
          <a:xfrm>
            <a:off x="5014452" y="196405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تخصيص الحوافز بناءً على النتائج</a:t>
            </a:r>
            <a:r>
              <a:rPr lang="en-US"/>
              <a:t>:</a:t>
            </a:r>
          </a:p>
        </p:txBody>
      </p:sp>
      <p:sp>
        <p:nvSpPr>
          <p:cNvPr id="20" name="TextBox 19">
            <a:extLst>
              <a:ext uri="{FF2B5EF4-FFF2-40B4-BE49-F238E27FC236}">
                <a16:creationId xmlns:a16="http://schemas.microsoft.com/office/drawing/2014/main" id="{ACD1C4D1-AE37-3947-6BAF-CA3F472FCA85}"/>
              </a:ext>
            </a:extLst>
          </p:cNvPr>
          <p:cNvSpPr txBox="1"/>
          <p:nvPr/>
        </p:nvSpPr>
        <p:spPr>
          <a:xfrm>
            <a:off x="5014452" y="2955747"/>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في فرق المبيعات، يُمكن</a:t>
            </a:r>
            <a:r>
              <a:rPr lang="en-US"/>
              <a:t>:</a:t>
            </a:r>
          </a:p>
        </p:txBody>
      </p:sp>
      <p:sp>
        <p:nvSpPr>
          <p:cNvPr id="21" name="TextBox 20">
            <a:extLst>
              <a:ext uri="{FF2B5EF4-FFF2-40B4-BE49-F238E27FC236}">
                <a16:creationId xmlns:a16="http://schemas.microsoft.com/office/drawing/2014/main" id="{C1079F73-1EE5-21A7-5A39-F22566726438}"/>
              </a:ext>
            </a:extLst>
          </p:cNvPr>
          <p:cNvSpPr txBox="1"/>
          <p:nvPr/>
        </p:nvSpPr>
        <p:spPr>
          <a:xfrm>
            <a:off x="5014452" y="391397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حساب العمولات والحوافز تلقائياً من بيانات المبيعات في</a:t>
            </a:r>
            <a:r>
              <a:rPr lang="en-US" b="1" dirty="0"/>
              <a:t> CRM.</a:t>
            </a:r>
          </a:p>
        </p:txBody>
      </p:sp>
      <p:sp>
        <p:nvSpPr>
          <p:cNvPr id="22" name="TextBox 21">
            <a:extLst>
              <a:ext uri="{FF2B5EF4-FFF2-40B4-BE49-F238E27FC236}">
                <a16:creationId xmlns:a16="http://schemas.microsoft.com/office/drawing/2014/main" id="{63089195-6188-07BA-15C5-42BBA2CA895D}"/>
              </a:ext>
            </a:extLst>
          </p:cNvPr>
          <p:cNvSpPr txBox="1"/>
          <p:nvPr/>
        </p:nvSpPr>
        <p:spPr>
          <a:xfrm>
            <a:off x="5014452" y="490566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ربط أهداف المبيعات الفردية بأهداف الشركة الإجمالية</a:t>
            </a:r>
            <a:endParaRPr lang="en-US" b="1" dirty="0"/>
          </a:p>
        </p:txBody>
      </p:sp>
      <p:sp>
        <p:nvSpPr>
          <p:cNvPr id="23" name="TextBox 22">
            <a:extLst>
              <a:ext uri="{FF2B5EF4-FFF2-40B4-BE49-F238E27FC236}">
                <a16:creationId xmlns:a16="http://schemas.microsoft.com/office/drawing/2014/main" id="{8A0CC177-F1C1-B2FA-B048-8533BD81AEA7}"/>
              </a:ext>
            </a:extLst>
          </p:cNvPr>
          <p:cNvSpPr txBox="1"/>
          <p:nvPr/>
        </p:nvSpPr>
        <p:spPr>
          <a:xfrm>
            <a:off x="5014452" y="589736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إنشاء منافسات داخلية بين فرق المبيعات بناءً على بيانات حيّة</a:t>
            </a:r>
            <a:endParaRPr lang="en-US" b="1" dirty="0"/>
          </a:p>
        </p:txBody>
      </p:sp>
    </p:spTree>
    <p:extLst>
      <p:ext uri="{BB962C8B-B14F-4D97-AF65-F5344CB8AC3E}">
        <p14:creationId xmlns:p14="http://schemas.microsoft.com/office/powerpoint/2010/main" val="37027389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9EBD59-CD6A-A90A-4C10-14F8FD9DEAA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D41F389-8DE9-DEE9-6DEC-6566B411B529}"/>
              </a:ext>
            </a:extLst>
          </p:cNvPr>
          <p:cNvSpPr txBox="1"/>
          <p:nvPr/>
        </p:nvSpPr>
        <p:spPr>
          <a:xfrm>
            <a:off x="1930400" y="-65699"/>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أهمية تطبيق أنظمة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BBAC90D-F770-8FF8-6B7C-AD83C519FF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CA1C8796-6B5D-C969-1F20-951ED10DD5B7}"/>
              </a:ext>
            </a:extLst>
          </p:cNvPr>
          <p:cNvSpPr txBox="1"/>
          <p:nvPr/>
        </p:nvSpPr>
        <p:spPr>
          <a:xfrm>
            <a:off x="2467430" y="1075371"/>
            <a:ext cx="8911684"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defRPr>
            </a:lvl1pPr>
          </a:lstStyle>
          <a:p>
            <a:r>
              <a:rPr lang="ar-EG"/>
              <a:t>دور النظم الآلية في تحقيق التوافق مع التشريعات العمّالية السعودية</a:t>
            </a:r>
            <a:endParaRPr lang="en-US"/>
          </a:p>
        </p:txBody>
      </p:sp>
      <p:grpSp>
        <p:nvGrpSpPr>
          <p:cNvPr id="4" name="Group 3">
            <a:extLst>
              <a:ext uri="{FF2B5EF4-FFF2-40B4-BE49-F238E27FC236}">
                <a16:creationId xmlns:a16="http://schemas.microsoft.com/office/drawing/2014/main" id="{E8A2AC11-0908-06F3-0233-DE411DE3C225}"/>
              </a:ext>
            </a:extLst>
          </p:cNvPr>
          <p:cNvGrpSpPr/>
          <p:nvPr/>
        </p:nvGrpSpPr>
        <p:grpSpPr>
          <a:xfrm>
            <a:off x="377223" y="2774043"/>
            <a:ext cx="2767727" cy="2767354"/>
            <a:chOff x="0" y="0"/>
            <a:chExt cx="1722784" cy="1722784"/>
          </a:xfrm>
        </p:grpSpPr>
        <p:sp>
          <p:nvSpPr>
            <p:cNvPr id="38" name="Oval 37">
              <a:extLst>
                <a:ext uri="{FF2B5EF4-FFF2-40B4-BE49-F238E27FC236}">
                  <a16:creationId xmlns:a16="http://schemas.microsoft.com/office/drawing/2014/main" id="{A3DD6408-051D-B38E-F075-3F83E9749B7F}"/>
                </a:ext>
              </a:extLst>
            </p:cNvPr>
            <p:cNvSpPr/>
            <p:nvPr/>
          </p:nvSpPr>
          <p:spPr>
            <a:xfrm>
              <a:off x="0" y="0"/>
              <a:ext cx="1722784" cy="1722784"/>
            </a:xfrm>
            <a:prstGeom prst="ellipse">
              <a:avLst/>
            </a:prstGeom>
            <a:noFill/>
            <a:ln>
              <a:solidFill>
                <a:srgbClr val="2E75B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9" name="Oval 38">
              <a:extLst>
                <a:ext uri="{FF2B5EF4-FFF2-40B4-BE49-F238E27FC236}">
                  <a16:creationId xmlns:a16="http://schemas.microsoft.com/office/drawing/2014/main" id="{3A479D39-DD30-4904-73B5-36338B778FD6}"/>
                </a:ext>
              </a:extLst>
            </p:cNvPr>
            <p:cNvSpPr/>
            <p:nvPr/>
          </p:nvSpPr>
          <p:spPr>
            <a:xfrm>
              <a:off x="92766" y="92766"/>
              <a:ext cx="1537252" cy="1537252"/>
            </a:xfrm>
            <a:prstGeom prst="ellipse">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0" name="Oval 39">
              <a:extLst>
                <a:ext uri="{FF2B5EF4-FFF2-40B4-BE49-F238E27FC236}">
                  <a16:creationId xmlns:a16="http://schemas.microsoft.com/office/drawing/2014/main" id="{ACF0E6AF-20E4-DA68-D919-8952E7FE2163}"/>
                </a:ext>
              </a:extLst>
            </p:cNvPr>
            <p:cNvSpPr/>
            <p:nvPr/>
          </p:nvSpPr>
          <p:spPr>
            <a:xfrm>
              <a:off x="172553" y="172553"/>
              <a:ext cx="1377676" cy="1377675"/>
            </a:xfrm>
            <a:prstGeom prst="ellipse">
              <a:avLst/>
            </a:prstGeom>
            <a:solidFill>
              <a:schemeClr val="bg1"/>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TextBox 9237">
              <a:extLst>
                <a:ext uri="{FF2B5EF4-FFF2-40B4-BE49-F238E27FC236}">
                  <a16:creationId xmlns:a16="http://schemas.microsoft.com/office/drawing/2014/main" id="{3E6AFB37-8E16-6A43-8FCD-0D74344DC627}"/>
                </a:ext>
              </a:extLst>
            </p:cNvPr>
            <p:cNvSpPr txBox="1">
              <a:spLocks noChangeArrowheads="1"/>
            </p:cNvSpPr>
            <p:nvPr/>
          </p:nvSpPr>
          <p:spPr bwMode="auto">
            <a:xfrm flipV="1">
              <a:off x="257978" y="210988"/>
              <a:ext cx="1206830" cy="1026903"/>
            </a:xfrm>
            <a:prstGeom prst="rect">
              <a:avLst/>
            </a:prstGeom>
          </p:spPr>
          <p:txBody>
            <a:bodyPr rot="0" vert="horz" wrap="square" lIns="0" tIns="45720" rIns="0" bIns="45720" anchor="b" anchorCtr="0" upright="1">
              <a:noAutofit/>
            </a:bodyPr>
            <a:lstStyle/>
            <a:p>
              <a:pPr algn="ctr">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إعداد التقارير النظامية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9" name="Group 18">
            <a:extLst>
              <a:ext uri="{FF2B5EF4-FFF2-40B4-BE49-F238E27FC236}">
                <a16:creationId xmlns:a16="http://schemas.microsoft.com/office/drawing/2014/main" id="{BB0BBB7E-2139-5C8D-33AD-37FBEDF20CF6}"/>
              </a:ext>
            </a:extLst>
          </p:cNvPr>
          <p:cNvGrpSpPr/>
          <p:nvPr/>
        </p:nvGrpSpPr>
        <p:grpSpPr>
          <a:xfrm>
            <a:off x="3293982" y="2815203"/>
            <a:ext cx="2767728" cy="2767354"/>
            <a:chOff x="1465411" y="20682"/>
            <a:chExt cx="1722784" cy="1722784"/>
          </a:xfrm>
        </p:grpSpPr>
        <p:sp>
          <p:nvSpPr>
            <p:cNvPr id="34" name="Oval 33">
              <a:extLst>
                <a:ext uri="{FF2B5EF4-FFF2-40B4-BE49-F238E27FC236}">
                  <a16:creationId xmlns:a16="http://schemas.microsoft.com/office/drawing/2014/main" id="{C50FB30D-30F0-0C50-E2A4-CB733BB0DDB4}"/>
                </a:ext>
              </a:extLst>
            </p:cNvPr>
            <p:cNvSpPr/>
            <p:nvPr/>
          </p:nvSpPr>
          <p:spPr>
            <a:xfrm>
              <a:off x="1465411" y="20682"/>
              <a:ext cx="1722784" cy="1722784"/>
            </a:xfrm>
            <a:prstGeom prst="ellipse">
              <a:avLst/>
            </a:prstGeom>
            <a:noFill/>
            <a:ln>
              <a:solidFill>
                <a:srgbClr val="FFD36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Oval 34">
              <a:extLst>
                <a:ext uri="{FF2B5EF4-FFF2-40B4-BE49-F238E27FC236}">
                  <a16:creationId xmlns:a16="http://schemas.microsoft.com/office/drawing/2014/main" id="{BDFE94C9-5EFF-7658-1759-DC44BE7A9A7E}"/>
                </a:ext>
              </a:extLst>
            </p:cNvPr>
            <p:cNvSpPr/>
            <p:nvPr/>
          </p:nvSpPr>
          <p:spPr>
            <a:xfrm>
              <a:off x="1558177" y="113448"/>
              <a:ext cx="1537252" cy="1537252"/>
            </a:xfrm>
            <a:prstGeom prst="ellipse">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Oval 35">
              <a:extLst>
                <a:ext uri="{FF2B5EF4-FFF2-40B4-BE49-F238E27FC236}">
                  <a16:creationId xmlns:a16="http://schemas.microsoft.com/office/drawing/2014/main" id="{7440154B-5B10-4D7E-283B-8C7DE2B2F25D}"/>
                </a:ext>
              </a:extLst>
            </p:cNvPr>
            <p:cNvSpPr/>
            <p:nvPr/>
          </p:nvSpPr>
          <p:spPr>
            <a:xfrm>
              <a:off x="1637965" y="193236"/>
              <a:ext cx="1377676" cy="137767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TextBox 9233">
              <a:extLst>
                <a:ext uri="{FF2B5EF4-FFF2-40B4-BE49-F238E27FC236}">
                  <a16:creationId xmlns:a16="http://schemas.microsoft.com/office/drawing/2014/main" id="{FE0DDAC4-E3A8-3C98-06D0-DF6AA151176E}"/>
                </a:ext>
              </a:extLst>
            </p:cNvPr>
            <p:cNvSpPr txBox="1">
              <a:spLocks noChangeArrowheads="1"/>
            </p:cNvSpPr>
            <p:nvPr/>
          </p:nvSpPr>
          <p:spPr bwMode="auto">
            <a:xfrm flipV="1">
              <a:off x="1742731" y="236761"/>
              <a:ext cx="1158012" cy="1234444"/>
            </a:xfrm>
            <a:prstGeom prst="rect">
              <a:avLst/>
            </a:prstGeom>
          </p:spPr>
          <p:txBody>
            <a:bodyPr rot="0" vert="horz" wrap="square" lIns="0" tIns="45720" rIns="0" bIns="45720" anchor="b" anchorCtr="0" upright="1">
              <a:noAutofit/>
            </a:bodyPr>
            <a:lstStyle/>
            <a:p>
              <a:pPr algn="ctr">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التكامل مع أنظمة الجهات الحكومية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0" name="Group 19">
            <a:extLst>
              <a:ext uri="{FF2B5EF4-FFF2-40B4-BE49-F238E27FC236}">
                <a16:creationId xmlns:a16="http://schemas.microsoft.com/office/drawing/2014/main" id="{7FADB13F-8A34-E884-E52B-F397E51B0D7E}"/>
              </a:ext>
            </a:extLst>
          </p:cNvPr>
          <p:cNvGrpSpPr/>
          <p:nvPr/>
        </p:nvGrpSpPr>
        <p:grpSpPr>
          <a:xfrm>
            <a:off x="6162674" y="2815203"/>
            <a:ext cx="2767728" cy="2767354"/>
            <a:chOff x="2616305" y="20682"/>
            <a:chExt cx="1722784" cy="1722784"/>
          </a:xfrm>
        </p:grpSpPr>
        <p:sp>
          <p:nvSpPr>
            <p:cNvPr id="30" name="Oval 29">
              <a:extLst>
                <a:ext uri="{FF2B5EF4-FFF2-40B4-BE49-F238E27FC236}">
                  <a16:creationId xmlns:a16="http://schemas.microsoft.com/office/drawing/2014/main" id="{EF46E63B-F526-9E9E-D88E-D5EA94D8E0C8}"/>
                </a:ext>
              </a:extLst>
            </p:cNvPr>
            <p:cNvSpPr/>
            <p:nvPr/>
          </p:nvSpPr>
          <p:spPr>
            <a:xfrm>
              <a:off x="2616305" y="20682"/>
              <a:ext cx="1722784" cy="1722784"/>
            </a:xfrm>
            <a:prstGeom prst="ellipse">
              <a:avLst/>
            </a:pr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Oval 30">
              <a:extLst>
                <a:ext uri="{FF2B5EF4-FFF2-40B4-BE49-F238E27FC236}">
                  <a16:creationId xmlns:a16="http://schemas.microsoft.com/office/drawing/2014/main" id="{49DC65ED-2054-1574-9889-C5F7A462B84A}"/>
                </a:ext>
              </a:extLst>
            </p:cNvPr>
            <p:cNvSpPr/>
            <p:nvPr/>
          </p:nvSpPr>
          <p:spPr>
            <a:xfrm>
              <a:off x="2709071" y="113448"/>
              <a:ext cx="1537252" cy="1537252"/>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Oval 31">
              <a:extLst>
                <a:ext uri="{FF2B5EF4-FFF2-40B4-BE49-F238E27FC236}">
                  <a16:creationId xmlns:a16="http://schemas.microsoft.com/office/drawing/2014/main" id="{3490F1DE-E4D5-1032-A72C-FA4BBCFD59B5}"/>
                </a:ext>
              </a:extLst>
            </p:cNvPr>
            <p:cNvSpPr/>
            <p:nvPr/>
          </p:nvSpPr>
          <p:spPr>
            <a:xfrm>
              <a:off x="2788859" y="193236"/>
              <a:ext cx="1377676" cy="1377676"/>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3" name="TextBox 9229">
              <a:extLst>
                <a:ext uri="{FF2B5EF4-FFF2-40B4-BE49-F238E27FC236}">
                  <a16:creationId xmlns:a16="http://schemas.microsoft.com/office/drawing/2014/main" id="{90FE25C1-8357-F3E6-EE09-C244ECFBE2E2}"/>
                </a:ext>
              </a:extLst>
            </p:cNvPr>
            <p:cNvSpPr txBox="1">
              <a:spLocks noChangeArrowheads="1"/>
            </p:cNvSpPr>
            <p:nvPr/>
          </p:nvSpPr>
          <p:spPr bwMode="auto">
            <a:xfrm flipV="1">
              <a:off x="2709072" y="102276"/>
              <a:ext cx="1537252" cy="1234444"/>
            </a:xfrm>
            <a:prstGeom prst="rect">
              <a:avLst/>
            </a:prstGeom>
          </p:spPr>
          <p:txBody>
            <a:bodyPr rot="0" vert="horz" wrap="square" lIns="0" tIns="45720" rIns="0" bIns="45720" anchor="b" anchorCtr="0" upright="1">
              <a:noAutofit/>
            </a:bodyPr>
            <a:lstStyle/>
            <a:p>
              <a:pPr algn="ctr">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الامتثال لمتطلّبات السعودة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2" name="Group 21">
            <a:extLst>
              <a:ext uri="{FF2B5EF4-FFF2-40B4-BE49-F238E27FC236}">
                <a16:creationId xmlns:a16="http://schemas.microsoft.com/office/drawing/2014/main" id="{AB9BFADF-2F4A-A973-F224-405C9322F0F5}"/>
              </a:ext>
            </a:extLst>
          </p:cNvPr>
          <p:cNvGrpSpPr/>
          <p:nvPr/>
        </p:nvGrpSpPr>
        <p:grpSpPr>
          <a:xfrm>
            <a:off x="9047047" y="2815203"/>
            <a:ext cx="2767728" cy="2767354"/>
            <a:chOff x="3773490" y="20682"/>
            <a:chExt cx="1722784" cy="1722784"/>
          </a:xfrm>
        </p:grpSpPr>
        <p:sp>
          <p:nvSpPr>
            <p:cNvPr id="23" name="Oval 22">
              <a:extLst>
                <a:ext uri="{FF2B5EF4-FFF2-40B4-BE49-F238E27FC236}">
                  <a16:creationId xmlns:a16="http://schemas.microsoft.com/office/drawing/2014/main" id="{E4C6C3F0-C23C-40A3-8B52-262B924603A6}"/>
                </a:ext>
              </a:extLst>
            </p:cNvPr>
            <p:cNvSpPr/>
            <p:nvPr/>
          </p:nvSpPr>
          <p:spPr>
            <a:xfrm>
              <a:off x="3773490" y="20682"/>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Oval 26">
              <a:extLst>
                <a:ext uri="{FF2B5EF4-FFF2-40B4-BE49-F238E27FC236}">
                  <a16:creationId xmlns:a16="http://schemas.microsoft.com/office/drawing/2014/main" id="{B845522E-C610-737E-E747-BA0B1A44383F}"/>
                </a:ext>
              </a:extLst>
            </p:cNvPr>
            <p:cNvSpPr/>
            <p:nvPr/>
          </p:nvSpPr>
          <p:spPr>
            <a:xfrm>
              <a:off x="3866256" y="113448"/>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Oval 27">
              <a:extLst>
                <a:ext uri="{FF2B5EF4-FFF2-40B4-BE49-F238E27FC236}">
                  <a16:creationId xmlns:a16="http://schemas.microsoft.com/office/drawing/2014/main" id="{B1192A45-DD15-A056-5E8C-E3E67ACFA320}"/>
                </a:ext>
              </a:extLst>
            </p:cNvPr>
            <p:cNvSpPr/>
            <p:nvPr/>
          </p:nvSpPr>
          <p:spPr>
            <a:xfrm>
              <a:off x="3946044" y="193236"/>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TextBox 9225">
              <a:extLst>
                <a:ext uri="{FF2B5EF4-FFF2-40B4-BE49-F238E27FC236}">
                  <a16:creationId xmlns:a16="http://schemas.microsoft.com/office/drawing/2014/main" id="{C5380700-50BB-E347-D528-B774BB32CBF4}"/>
                </a:ext>
              </a:extLst>
            </p:cNvPr>
            <p:cNvSpPr txBox="1">
              <a:spLocks noChangeArrowheads="1"/>
            </p:cNvSpPr>
            <p:nvPr/>
          </p:nvSpPr>
          <p:spPr bwMode="auto">
            <a:xfrm flipV="1">
              <a:off x="4065346" y="134882"/>
              <a:ext cx="1172951" cy="1154653"/>
            </a:xfrm>
            <a:prstGeom prst="rect">
              <a:avLst/>
            </a:prstGeom>
          </p:spPr>
          <p:txBody>
            <a:bodyPr rot="0" vert="horz" wrap="square" lIns="0" tIns="45720" rIns="0" bIns="45720" anchor="b" anchorCtr="0" upright="1">
              <a:noAutofit/>
            </a:bodyPr>
            <a:lstStyle/>
            <a:p>
              <a:pPr algn="ctr">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التوافق مع نظام العمل السعودي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4050346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 presetClass="entr" presetSubtype="4"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500" fill="hold"/>
                                        <p:tgtEl>
                                          <p:spTgt spid="22"/>
                                        </p:tgtEl>
                                        <p:attrNameLst>
                                          <p:attrName>ppt_x</p:attrName>
                                        </p:attrNameLst>
                                      </p:cBhvr>
                                      <p:tavLst>
                                        <p:tav tm="0">
                                          <p:val>
                                            <p:strVal val="#ppt_x"/>
                                          </p:val>
                                        </p:tav>
                                        <p:tav tm="100000">
                                          <p:val>
                                            <p:strVal val="#ppt_x"/>
                                          </p:val>
                                        </p:tav>
                                      </p:tavLst>
                                    </p:anim>
                                    <p:anim calcmode="lin" valueType="num">
                                      <p:cBhvr additive="base">
                                        <p:cTn id="1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ppt_x"/>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36E97-C008-7985-839D-B52D3314B84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CBA5E74-30AD-5533-B945-8FACD861FCAE}"/>
              </a:ext>
            </a:extLst>
          </p:cNvPr>
          <p:cNvSpPr txBox="1"/>
          <p:nvPr/>
        </p:nvSpPr>
        <p:spPr>
          <a:xfrm>
            <a:off x="-72570" y="-112789"/>
            <a:ext cx="11582400" cy="658642"/>
          </a:xfrm>
          <a:prstGeom prst="rect">
            <a:avLst/>
          </a:prstGeom>
          <a:noFill/>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التكامل بين أنظمة الموارد البشرية والأنظمة الإدارية الأخرى</a:t>
            </a:r>
            <a:r>
              <a:rPr lang="ar-SA" sz="3200" b="1" dirty="0">
                <a:solidFill>
                  <a:schemeClr val="bg1"/>
                </a:solidFill>
                <a:latin typeface="Adobe Arabic" panose="02040503050201020203" pitchFamily="18" charset="-78"/>
                <a:cs typeface="Adobe Arabic" panose="02040503050201020203" pitchFamily="18" charset="-78"/>
              </a:rPr>
              <a:t>(</a:t>
            </a:r>
            <a:r>
              <a:rPr lang="ar-EG" sz="3200" b="1" dirty="0">
                <a:solidFill>
                  <a:schemeClr val="bg1"/>
                </a:solidFill>
                <a:latin typeface="Adobe Arabic" panose="02040503050201020203" pitchFamily="18" charset="-78"/>
                <a:cs typeface="Adobe Arabic" panose="02040503050201020203" pitchFamily="18" charset="-78"/>
              </a:rPr>
              <a:t>التكامل مع أنظمة إدارة علاقات العملاء</a:t>
            </a:r>
            <a:r>
              <a:rPr lang="en-US" sz="3200" b="1" dirty="0">
                <a:solidFill>
                  <a:schemeClr val="bg1"/>
                </a:solidFill>
                <a:latin typeface="Adobe Arabic" panose="02040503050201020203" pitchFamily="18" charset="-78"/>
                <a:cs typeface="Adobe Arabic" panose="02040503050201020203" pitchFamily="18" charset="-78"/>
              </a:rPr>
              <a:t> (CRM)</a:t>
            </a:r>
            <a:r>
              <a:rPr lang="ar-SA" sz="3200" b="1" dirty="0">
                <a:solidFill>
                  <a:schemeClr val="bg1"/>
                </a:solidFill>
                <a:latin typeface="Adobe Arabic" panose="02040503050201020203" pitchFamily="18" charset="-78"/>
                <a:cs typeface="Adobe Arabic" panose="02040503050201020203" pitchFamily="18" charset="-78"/>
              </a:rPr>
              <a:t>)</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0039C0B-D87E-2055-8260-CFDD140420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CRM ">
            <a:extLst>
              <a:ext uri="{FF2B5EF4-FFF2-40B4-BE49-F238E27FC236}">
                <a16:creationId xmlns:a16="http://schemas.microsoft.com/office/drawing/2014/main" id="{288F1271-D840-BE7E-06D3-725AEDF916A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32779" y="2819400"/>
            <a:ext cx="3077964" cy="3077964"/>
          </a:xfrm>
          <a:prstGeom prst="rect">
            <a:avLst/>
          </a:prstGeom>
          <a:noFill/>
          <a:ln>
            <a:noFill/>
          </a:ln>
        </p:spPr>
      </p:pic>
      <p:sp>
        <p:nvSpPr>
          <p:cNvPr id="3" name="TextBox 2">
            <a:extLst>
              <a:ext uri="{FF2B5EF4-FFF2-40B4-BE49-F238E27FC236}">
                <a16:creationId xmlns:a16="http://schemas.microsoft.com/office/drawing/2014/main" id="{5611D961-5B1B-8FE9-06AC-3A49E5A74450}"/>
              </a:ext>
            </a:extLst>
          </p:cNvPr>
          <p:cNvSpPr txBox="1"/>
          <p:nvPr/>
        </p:nvSpPr>
        <p:spPr>
          <a:xfrm>
            <a:off x="5014452" y="1002492"/>
            <a:ext cx="6364661"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أهمّية التكامل بين</a:t>
            </a:r>
            <a:r>
              <a:rPr lang="en-US"/>
              <a:t> HRIS </a:t>
            </a:r>
            <a:r>
              <a:rPr lang="ar-SA"/>
              <a:t>و</a:t>
            </a:r>
            <a:r>
              <a:rPr lang="en-US"/>
              <a:t>CRM:</a:t>
            </a:r>
          </a:p>
        </p:txBody>
      </p:sp>
      <p:sp>
        <p:nvSpPr>
          <p:cNvPr id="4" name="TextBox 3">
            <a:extLst>
              <a:ext uri="{FF2B5EF4-FFF2-40B4-BE49-F238E27FC236}">
                <a16:creationId xmlns:a16="http://schemas.microsoft.com/office/drawing/2014/main" id="{B7D3FA10-F4D0-A604-E5D7-3D742B1F96D2}"/>
              </a:ext>
            </a:extLst>
          </p:cNvPr>
          <p:cNvSpPr txBox="1"/>
          <p:nvPr/>
        </p:nvSpPr>
        <p:spPr>
          <a:xfrm>
            <a:off x="5014452" y="186515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تحسين تخصيص الموارد</a:t>
            </a:r>
            <a:r>
              <a:rPr lang="en-US" b="0"/>
              <a:t>:</a:t>
            </a:r>
            <a:endParaRPr lang="en-US"/>
          </a:p>
        </p:txBody>
      </p:sp>
      <p:sp>
        <p:nvSpPr>
          <p:cNvPr id="5" name="TextBox 4">
            <a:extLst>
              <a:ext uri="{FF2B5EF4-FFF2-40B4-BE49-F238E27FC236}">
                <a16:creationId xmlns:a16="http://schemas.microsoft.com/office/drawing/2014/main" id="{7B904709-2D2B-ECAF-5DCF-33AE583EB0BC}"/>
              </a:ext>
            </a:extLst>
          </p:cNvPr>
          <p:cNvSpPr txBox="1"/>
          <p:nvPr/>
        </p:nvSpPr>
        <p:spPr>
          <a:xfrm>
            <a:off x="5014452" y="275794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التكامل يُساعد في</a:t>
            </a:r>
            <a:r>
              <a:rPr lang="en-US" b="1"/>
              <a:t>:</a:t>
            </a:r>
          </a:p>
        </p:txBody>
      </p:sp>
      <p:sp>
        <p:nvSpPr>
          <p:cNvPr id="6" name="TextBox 5">
            <a:extLst>
              <a:ext uri="{FF2B5EF4-FFF2-40B4-BE49-F238E27FC236}">
                <a16:creationId xmlns:a16="http://schemas.microsoft.com/office/drawing/2014/main" id="{AACD1A31-B546-1D45-77F9-89EF3E0E7231}"/>
              </a:ext>
            </a:extLst>
          </p:cNvPr>
          <p:cNvSpPr txBox="1"/>
          <p:nvPr/>
        </p:nvSpPr>
        <p:spPr>
          <a:xfrm>
            <a:off x="5014452" y="365074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تحليل حجم العمل وتوزيع الموظفين بناءً على تدفّق الطلبات في</a:t>
            </a:r>
            <a:r>
              <a:rPr lang="en-US"/>
              <a:t> CRM</a:t>
            </a:r>
            <a:endParaRPr lang="en-US" b="1" dirty="0"/>
          </a:p>
        </p:txBody>
      </p:sp>
      <p:sp>
        <p:nvSpPr>
          <p:cNvPr id="7" name="TextBox 6">
            <a:extLst>
              <a:ext uri="{FF2B5EF4-FFF2-40B4-BE49-F238E27FC236}">
                <a16:creationId xmlns:a16="http://schemas.microsoft.com/office/drawing/2014/main" id="{A295D6EC-8C59-026D-EB22-6DBADFFEE703}"/>
              </a:ext>
            </a:extLst>
          </p:cNvPr>
          <p:cNvSpPr txBox="1"/>
          <p:nvPr/>
        </p:nvSpPr>
        <p:spPr>
          <a:xfrm>
            <a:off x="5014452" y="500456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التنبّؤ باحتياجات التوظيف بناءً على نموّ قاعدة العملاء</a:t>
            </a:r>
            <a:endParaRPr lang="en-US" b="1" dirty="0"/>
          </a:p>
        </p:txBody>
      </p:sp>
      <p:sp>
        <p:nvSpPr>
          <p:cNvPr id="12" name="TextBox 11">
            <a:extLst>
              <a:ext uri="{FF2B5EF4-FFF2-40B4-BE49-F238E27FC236}">
                <a16:creationId xmlns:a16="http://schemas.microsoft.com/office/drawing/2014/main" id="{CC6B1BFF-B365-195E-B5D0-D83D10EFE651}"/>
              </a:ext>
            </a:extLst>
          </p:cNvPr>
          <p:cNvSpPr txBox="1"/>
          <p:nvPr/>
        </p:nvSpPr>
        <p:spPr>
          <a:xfrm>
            <a:off x="5014452" y="589736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تدوير الموظفين بين المناطق الجغرافية بناءً على كثافة العملاء</a:t>
            </a:r>
            <a:endParaRPr lang="en-US" b="1" dirty="0"/>
          </a:p>
        </p:txBody>
      </p:sp>
    </p:spTree>
    <p:extLst>
      <p:ext uri="{BB962C8B-B14F-4D97-AF65-F5344CB8AC3E}">
        <p14:creationId xmlns:p14="http://schemas.microsoft.com/office/powerpoint/2010/main" val="5122860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2"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59FFA-2809-E651-3C5C-33F461E30C0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3D7CBA0-072C-672F-A487-F2EAE83F2F89}"/>
              </a:ext>
            </a:extLst>
          </p:cNvPr>
          <p:cNvSpPr txBox="1"/>
          <p:nvPr/>
        </p:nvSpPr>
        <p:spPr>
          <a:xfrm>
            <a:off x="-72570" y="-112789"/>
            <a:ext cx="11582400" cy="658642"/>
          </a:xfrm>
          <a:prstGeom prst="rect">
            <a:avLst/>
          </a:prstGeom>
          <a:noFill/>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التكامل بين أنظمة الموارد البشرية والأنظمة الإدارية الأخرى</a:t>
            </a:r>
            <a:r>
              <a:rPr lang="ar-SA" sz="3200" b="1" dirty="0">
                <a:solidFill>
                  <a:schemeClr val="bg1"/>
                </a:solidFill>
                <a:latin typeface="Adobe Arabic" panose="02040503050201020203" pitchFamily="18" charset="-78"/>
                <a:cs typeface="Adobe Arabic" panose="02040503050201020203" pitchFamily="18" charset="-78"/>
              </a:rPr>
              <a:t>(</a:t>
            </a:r>
            <a:r>
              <a:rPr lang="ar-EG" sz="3200" b="1" dirty="0">
                <a:solidFill>
                  <a:schemeClr val="bg1"/>
                </a:solidFill>
                <a:latin typeface="Adobe Arabic" panose="02040503050201020203" pitchFamily="18" charset="-78"/>
                <a:cs typeface="Adobe Arabic" panose="02040503050201020203" pitchFamily="18" charset="-78"/>
              </a:rPr>
              <a:t>التكامل مع أنظمة إدارة المعرفة وإدارة المحتوى</a:t>
            </a:r>
            <a:r>
              <a:rPr lang="ar-SA" sz="3200" b="1" dirty="0">
                <a:solidFill>
                  <a:schemeClr val="bg1"/>
                </a:solidFill>
                <a:latin typeface="Adobe Arabic" panose="02040503050201020203" pitchFamily="18" charset="-78"/>
                <a:cs typeface="Adobe Arabic" panose="02040503050201020203" pitchFamily="18" charset="-78"/>
              </a:rPr>
              <a:t>)</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2DDD891-C657-424C-94B1-C27432CB0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14" name="Picture 13" descr="Content marketing ">
            <a:extLst>
              <a:ext uri="{FF2B5EF4-FFF2-40B4-BE49-F238E27FC236}">
                <a16:creationId xmlns:a16="http://schemas.microsoft.com/office/drawing/2014/main" id="{F0CC23C7-313A-1E2E-DF13-8AF7866E159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43429" y="2497245"/>
            <a:ext cx="3585029" cy="3585029"/>
          </a:xfrm>
          <a:prstGeom prst="rect">
            <a:avLst/>
          </a:prstGeom>
          <a:noFill/>
          <a:ln>
            <a:noFill/>
          </a:ln>
        </p:spPr>
      </p:pic>
      <p:sp>
        <p:nvSpPr>
          <p:cNvPr id="15" name="TextBox 14">
            <a:extLst>
              <a:ext uri="{FF2B5EF4-FFF2-40B4-BE49-F238E27FC236}">
                <a16:creationId xmlns:a16="http://schemas.microsoft.com/office/drawing/2014/main" id="{A536DCB0-1207-F7B0-89AE-7F5F7F9A3B86}"/>
              </a:ext>
            </a:extLst>
          </p:cNvPr>
          <p:cNvSpPr txBox="1"/>
          <p:nvPr/>
        </p:nvSpPr>
        <p:spPr>
          <a:xfrm>
            <a:off x="4281714" y="1033629"/>
            <a:ext cx="7097399"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أنظمة إدارة المعرفة</a:t>
            </a:r>
            <a:r>
              <a:rPr lang="en-US" b="0"/>
              <a:t> (Knowledge Management Systems - KMS):</a:t>
            </a:r>
            <a:endParaRPr lang="en-US"/>
          </a:p>
        </p:txBody>
      </p:sp>
      <p:sp>
        <p:nvSpPr>
          <p:cNvPr id="16" name="TextBox 15">
            <a:extLst>
              <a:ext uri="{FF2B5EF4-FFF2-40B4-BE49-F238E27FC236}">
                <a16:creationId xmlns:a16="http://schemas.microsoft.com/office/drawing/2014/main" id="{E2BB4197-3396-F0CC-04F3-4FE36ACB0569}"/>
              </a:ext>
            </a:extLst>
          </p:cNvPr>
          <p:cNvSpPr txBox="1"/>
          <p:nvPr/>
        </p:nvSpPr>
        <p:spPr>
          <a:xfrm>
            <a:off x="5014452" y="1777298"/>
            <a:ext cx="6364661" cy="954107"/>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هي أنظمة تُركّز على جمع، تنظيم، مشاركة، واستخدام المعرفة المؤسّسية. في سياق الموارد البشرية</a:t>
            </a:r>
            <a:r>
              <a:rPr lang="en-US"/>
              <a:t>:</a:t>
            </a:r>
          </a:p>
        </p:txBody>
      </p:sp>
      <p:sp>
        <p:nvSpPr>
          <p:cNvPr id="17" name="TextBox 16">
            <a:extLst>
              <a:ext uri="{FF2B5EF4-FFF2-40B4-BE49-F238E27FC236}">
                <a16:creationId xmlns:a16="http://schemas.microsoft.com/office/drawing/2014/main" id="{13CB2BFB-7D5F-E182-3F4B-4EB3DC6D5BD8}"/>
              </a:ext>
            </a:extLst>
          </p:cNvPr>
          <p:cNvSpPr txBox="1"/>
          <p:nvPr/>
        </p:nvSpPr>
        <p:spPr>
          <a:xfrm>
            <a:off x="5014452" y="295185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t>توثيق الخبرات والمهارات</a:t>
            </a:r>
            <a:r>
              <a:rPr lang="en-US" dirty="0"/>
              <a:t>:</a:t>
            </a:r>
            <a:endParaRPr lang="en-US" b="1" dirty="0"/>
          </a:p>
        </p:txBody>
      </p:sp>
      <p:sp>
        <p:nvSpPr>
          <p:cNvPr id="18" name="TextBox 17">
            <a:extLst>
              <a:ext uri="{FF2B5EF4-FFF2-40B4-BE49-F238E27FC236}">
                <a16:creationId xmlns:a16="http://schemas.microsoft.com/office/drawing/2014/main" id="{1CD4FDEA-BCE1-5C72-3891-59B43F65C72C}"/>
              </a:ext>
            </a:extLst>
          </p:cNvPr>
          <p:cNvSpPr txBox="1"/>
          <p:nvPr/>
        </p:nvSpPr>
        <p:spPr>
          <a:xfrm>
            <a:off x="5014452" y="3725660"/>
            <a:ext cx="6364661"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إنشاء ملفّات تعريف شاملة للموظفين تتضمّن ليس فقط المؤهّلات الرسمية، بل أيضاً المعارف الضمنية (الخبرات غير الموثّقة، الدروس المستفادة من المشاريع)</a:t>
            </a:r>
            <a:r>
              <a:rPr lang="en-US"/>
              <a:t>.</a:t>
            </a:r>
            <a:endParaRPr lang="en-US" b="1" dirty="0"/>
          </a:p>
        </p:txBody>
      </p:sp>
      <p:sp>
        <p:nvSpPr>
          <p:cNvPr id="25" name="TextBox 24">
            <a:extLst>
              <a:ext uri="{FF2B5EF4-FFF2-40B4-BE49-F238E27FC236}">
                <a16:creationId xmlns:a16="http://schemas.microsoft.com/office/drawing/2014/main" id="{FC8AD8F0-5696-7F72-5F73-C1D1589A97F2}"/>
              </a:ext>
            </a:extLst>
          </p:cNvPr>
          <p:cNvSpPr txBox="1"/>
          <p:nvPr/>
        </p:nvSpPr>
        <p:spPr>
          <a:xfrm>
            <a:off x="5014452" y="542151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تسهيل العثور على الخبير المناسب داخل المنظّمة لأيّ موضوع معيّن</a:t>
            </a:r>
            <a:endParaRPr lang="en-US" b="1" dirty="0"/>
          </a:p>
        </p:txBody>
      </p:sp>
    </p:spTree>
    <p:extLst>
      <p:ext uri="{BB962C8B-B14F-4D97-AF65-F5344CB8AC3E}">
        <p14:creationId xmlns:p14="http://schemas.microsoft.com/office/powerpoint/2010/main" val="7797546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5"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04D1A-D37F-B74B-66EF-1FA4646056A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9663338-5EC8-708F-4AF2-7450A18493F0}"/>
              </a:ext>
            </a:extLst>
          </p:cNvPr>
          <p:cNvSpPr txBox="1"/>
          <p:nvPr/>
        </p:nvSpPr>
        <p:spPr>
          <a:xfrm>
            <a:off x="-72570" y="-112789"/>
            <a:ext cx="11582400" cy="658642"/>
          </a:xfrm>
          <a:prstGeom prst="rect">
            <a:avLst/>
          </a:prstGeom>
          <a:noFill/>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التكامل بين أنظمة الموارد البشرية والأنظمة الإدارية الأخرى</a:t>
            </a:r>
            <a:r>
              <a:rPr lang="ar-SA" sz="3200" b="1" dirty="0">
                <a:solidFill>
                  <a:schemeClr val="bg1"/>
                </a:solidFill>
                <a:latin typeface="Adobe Arabic" panose="02040503050201020203" pitchFamily="18" charset="-78"/>
                <a:cs typeface="Adobe Arabic" panose="02040503050201020203" pitchFamily="18" charset="-78"/>
              </a:rPr>
              <a:t>(</a:t>
            </a:r>
            <a:r>
              <a:rPr lang="ar-EG" sz="3200" b="1" dirty="0">
                <a:solidFill>
                  <a:schemeClr val="bg1"/>
                </a:solidFill>
                <a:latin typeface="Adobe Arabic" panose="02040503050201020203" pitchFamily="18" charset="-78"/>
                <a:cs typeface="Adobe Arabic" panose="02040503050201020203" pitchFamily="18" charset="-78"/>
              </a:rPr>
              <a:t>التكامل مع أنظمة إدارة المعرفة وإدارة المحتوى</a:t>
            </a:r>
            <a:r>
              <a:rPr lang="ar-SA" sz="3200" b="1" dirty="0">
                <a:solidFill>
                  <a:schemeClr val="bg1"/>
                </a:solidFill>
                <a:latin typeface="Adobe Arabic" panose="02040503050201020203" pitchFamily="18" charset="-78"/>
                <a:cs typeface="Adobe Arabic" panose="02040503050201020203" pitchFamily="18" charset="-78"/>
              </a:rPr>
              <a:t>)</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B1D1C34-648C-54DD-BDB5-6026843AD4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Sheet ">
            <a:extLst>
              <a:ext uri="{FF2B5EF4-FFF2-40B4-BE49-F238E27FC236}">
                <a16:creationId xmlns:a16="http://schemas.microsoft.com/office/drawing/2014/main" id="{8B7A8287-A428-AEE7-5016-78DEB8975C4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6430" y="2572657"/>
            <a:ext cx="3193143" cy="3193143"/>
          </a:xfrm>
          <a:prstGeom prst="rect">
            <a:avLst/>
          </a:prstGeom>
          <a:noFill/>
          <a:ln>
            <a:noFill/>
          </a:ln>
        </p:spPr>
      </p:pic>
      <p:sp>
        <p:nvSpPr>
          <p:cNvPr id="3" name="TextBox 2">
            <a:extLst>
              <a:ext uri="{FF2B5EF4-FFF2-40B4-BE49-F238E27FC236}">
                <a16:creationId xmlns:a16="http://schemas.microsoft.com/office/drawing/2014/main" id="{5FEB0D51-9221-65D2-3849-03E6E11D1906}"/>
              </a:ext>
            </a:extLst>
          </p:cNvPr>
          <p:cNvSpPr txBox="1"/>
          <p:nvPr/>
        </p:nvSpPr>
        <p:spPr>
          <a:xfrm>
            <a:off x="4281714" y="1033629"/>
            <a:ext cx="7097399"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أنظمة إدارة المعرفة</a:t>
            </a:r>
            <a:r>
              <a:rPr lang="en-US" b="0"/>
              <a:t> (Knowledge Management Systems - KMS):</a:t>
            </a:r>
            <a:endParaRPr lang="en-US"/>
          </a:p>
        </p:txBody>
      </p:sp>
      <p:sp>
        <p:nvSpPr>
          <p:cNvPr id="4" name="TextBox 3">
            <a:extLst>
              <a:ext uri="{FF2B5EF4-FFF2-40B4-BE49-F238E27FC236}">
                <a16:creationId xmlns:a16="http://schemas.microsoft.com/office/drawing/2014/main" id="{BAAEF28D-37C1-2554-0336-EBEB6D871267}"/>
              </a:ext>
            </a:extLst>
          </p:cNvPr>
          <p:cNvSpPr txBox="1"/>
          <p:nvPr/>
        </p:nvSpPr>
        <p:spPr>
          <a:xfrm>
            <a:off x="5014452" y="1740180"/>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b="1"/>
              <a:t>التعلّم من التجارب</a:t>
            </a:r>
            <a:r>
              <a:rPr lang="en-US"/>
              <a:t>:</a:t>
            </a:r>
            <a:r>
              <a:rPr lang="en-US" b="1"/>
              <a:t> </a:t>
            </a:r>
          </a:p>
        </p:txBody>
      </p:sp>
      <p:sp>
        <p:nvSpPr>
          <p:cNvPr id="6" name="TextBox 5">
            <a:extLst>
              <a:ext uri="{FF2B5EF4-FFF2-40B4-BE49-F238E27FC236}">
                <a16:creationId xmlns:a16="http://schemas.microsoft.com/office/drawing/2014/main" id="{C7A906F2-2852-4E11-3816-A4BA79000434}"/>
              </a:ext>
            </a:extLst>
          </p:cNvPr>
          <p:cNvSpPr txBox="1"/>
          <p:nvPr/>
        </p:nvSpPr>
        <p:spPr>
          <a:xfrm>
            <a:off x="5014452" y="244673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ربط دروس مستفادة من المشاريع بملفّات الموظفين المشاركين</a:t>
            </a:r>
            <a:endParaRPr lang="en-US" b="1" dirty="0"/>
          </a:p>
        </p:txBody>
      </p:sp>
      <p:sp>
        <p:nvSpPr>
          <p:cNvPr id="7" name="TextBox 6">
            <a:extLst>
              <a:ext uri="{FF2B5EF4-FFF2-40B4-BE49-F238E27FC236}">
                <a16:creationId xmlns:a16="http://schemas.microsoft.com/office/drawing/2014/main" id="{1A3B05AB-07DE-A0DA-9B6A-E1F430FF7D33}"/>
              </a:ext>
            </a:extLst>
          </p:cNvPr>
          <p:cNvSpPr txBox="1"/>
          <p:nvPr/>
        </p:nvSpPr>
        <p:spPr>
          <a:xfrm>
            <a:off x="5014452" y="318341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إنشاء قاعدة معرفية متراكمة يستفيد منها الموظفون الجدد</a:t>
            </a:r>
            <a:endParaRPr lang="en-US" b="1" dirty="0"/>
          </a:p>
        </p:txBody>
      </p:sp>
      <p:sp>
        <p:nvSpPr>
          <p:cNvPr id="10" name="TextBox 9">
            <a:extLst>
              <a:ext uri="{FF2B5EF4-FFF2-40B4-BE49-F238E27FC236}">
                <a16:creationId xmlns:a16="http://schemas.microsoft.com/office/drawing/2014/main" id="{40D956D5-3E3C-0171-5C03-0D3EBD285B68}"/>
              </a:ext>
            </a:extLst>
          </p:cNvPr>
          <p:cNvSpPr txBox="1"/>
          <p:nvPr/>
        </p:nvSpPr>
        <p:spPr>
          <a:xfrm>
            <a:off x="5014452" y="3920107"/>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b="1"/>
              <a:t>تسهيل انتقال المعرفة عند مغادرة الموظفين</a:t>
            </a:r>
            <a:r>
              <a:rPr lang="en-US"/>
              <a:t>:</a:t>
            </a:r>
            <a:endParaRPr lang="en-US" b="1"/>
          </a:p>
        </p:txBody>
      </p:sp>
      <p:sp>
        <p:nvSpPr>
          <p:cNvPr id="11" name="TextBox 10">
            <a:extLst>
              <a:ext uri="{FF2B5EF4-FFF2-40B4-BE49-F238E27FC236}">
                <a16:creationId xmlns:a16="http://schemas.microsoft.com/office/drawing/2014/main" id="{4AA3A1AC-4A6F-A8BC-432C-F302D0769530}"/>
              </a:ext>
            </a:extLst>
          </p:cNvPr>
          <p:cNvSpPr txBox="1"/>
          <p:nvPr/>
        </p:nvSpPr>
        <p:spPr>
          <a:xfrm>
            <a:off x="5014452" y="462665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برامج "نقل المعرفة" الإلزامية قبل تقاعد أو استقالة الموظفين الرئيسيين</a:t>
            </a:r>
            <a:endParaRPr lang="en-US" b="1" dirty="0"/>
          </a:p>
        </p:txBody>
      </p:sp>
      <p:sp>
        <p:nvSpPr>
          <p:cNvPr id="12" name="TextBox 11">
            <a:extLst>
              <a:ext uri="{FF2B5EF4-FFF2-40B4-BE49-F238E27FC236}">
                <a16:creationId xmlns:a16="http://schemas.microsoft.com/office/drawing/2014/main" id="{0ADCE9F4-D8DF-0C5C-B3C0-7881946D11B1}"/>
              </a:ext>
            </a:extLst>
          </p:cNvPr>
          <p:cNvSpPr txBox="1"/>
          <p:nvPr/>
        </p:nvSpPr>
        <p:spPr>
          <a:xfrm>
            <a:off x="5014452" y="582437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توثيق المعرفة الحرجة وربطها بالوظائف لا بالأشخاص</a:t>
            </a:r>
            <a:endParaRPr lang="en-US" b="1" dirty="0"/>
          </a:p>
        </p:txBody>
      </p:sp>
    </p:spTree>
    <p:extLst>
      <p:ext uri="{BB962C8B-B14F-4D97-AF65-F5344CB8AC3E}">
        <p14:creationId xmlns:p14="http://schemas.microsoft.com/office/powerpoint/2010/main" val="37760801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10" grpId="0"/>
      <p:bldP spid="11" grpId="0"/>
      <p:bldP spid="12"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88064A-4413-8112-7701-F83E7129285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0FFFEA2-6933-85E3-0131-281AFF141591}"/>
              </a:ext>
            </a:extLst>
          </p:cNvPr>
          <p:cNvSpPr txBox="1"/>
          <p:nvPr/>
        </p:nvSpPr>
        <p:spPr>
          <a:xfrm>
            <a:off x="-72570" y="-112789"/>
            <a:ext cx="11582400" cy="658642"/>
          </a:xfrm>
          <a:prstGeom prst="rect">
            <a:avLst/>
          </a:prstGeom>
          <a:noFill/>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التكامل بين أنظمة الموارد البشرية والأنظمة الإدارية الأخرى</a:t>
            </a:r>
            <a:r>
              <a:rPr lang="ar-SA" sz="3200" b="1" dirty="0">
                <a:solidFill>
                  <a:schemeClr val="bg1"/>
                </a:solidFill>
                <a:latin typeface="Adobe Arabic" panose="02040503050201020203" pitchFamily="18" charset="-78"/>
                <a:cs typeface="Adobe Arabic" panose="02040503050201020203" pitchFamily="18" charset="-78"/>
              </a:rPr>
              <a:t>(</a:t>
            </a:r>
            <a:r>
              <a:rPr lang="ar-EG" sz="3200" b="1" dirty="0">
                <a:solidFill>
                  <a:schemeClr val="bg1"/>
                </a:solidFill>
                <a:latin typeface="Adobe Arabic" panose="02040503050201020203" pitchFamily="18" charset="-78"/>
                <a:cs typeface="Adobe Arabic" panose="02040503050201020203" pitchFamily="18" charset="-78"/>
              </a:rPr>
              <a:t>التكامل مع أنظمة إدارة المعرفة وإدارة المحتوى</a:t>
            </a:r>
            <a:r>
              <a:rPr lang="ar-SA" sz="3200" b="1" dirty="0">
                <a:solidFill>
                  <a:schemeClr val="bg1"/>
                </a:solidFill>
                <a:latin typeface="Adobe Arabic" panose="02040503050201020203" pitchFamily="18" charset="-78"/>
                <a:cs typeface="Adobe Arabic" panose="02040503050201020203" pitchFamily="18" charset="-78"/>
              </a:rPr>
              <a:t>)</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BC5AE69-14E2-A13D-EC92-212ACDA107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5" name="Picture 4" descr="Software ">
            <a:extLst>
              <a:ext uri="{FF2B5EF4-FFF2-40B4-BE49-F238E27FC236}">
                <a16:creationId xmlns:a16="http://schemas.microsoft.com/office/drawing/2014/main" id="{2962907B-8D31-CFBF-1232-3E8F9E91F9E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253857"/>
            <a:ext cx="3570514" cy="3570514"/>
          </a:xfrm>
          <a:prstGeom prst="rect">
            <a:avLst/>
          </a:prstGeom>
          <a:noFill/>
          <a:ln>
            <a:noFill/>
          </a:ln>
        </p:spPr>
      </p:pic>
      <p:sp>
        <p:nvSpPr>
          <p:cNvPr id="13" name="TextBox 12">
            <a:extLst>
              <a:ext uri="{FF2B5EF4-FFF2-40B4-BE49-F238E27FC236}">
                <a16:creationId xmlns:a16="http://schemas.microsoft.com/office/drawing/2014/main" id="{C2D83135-D74B-BE24-5AD3-B4FCE2A85C90}"/>
              </a:ext>
            </a:extLst>
          </p:cNvPr>
          <p:cNvSpPr txBox="1"/>
          <p:nvPr/>
        </p:nvSpPr>
        <p:spPr>
          <a:xfrm>
            <a:off x="4281714" y="1033629"/>
            <a:ext cx="7097399"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أنظمة إدارة المحتوى</a:t>
            </a:r>
            <a:r>
              <a:rPr lang="en-US" dirty="0"/>
              <a:t> (Content Management Systems - CMS):</a:t>
            </a:r>
          </a:p>
        </p:txBody>
      </p:sp>
      <p:sp>
        <p:nvSpPr>
          <p:cNvPr id="14" name="TextBox 13">
            <a:extLst>
              <a:ext uri="{FF2B5EF4-FFF2-40B4-BE49-F238E27FC236}">
                <a16:creationId xmlns:a16="http://schemas.microsoft.com/office/drawing/2014/main" id="{5796732E-CB7F-BA41-E8D4-FEDF87E495FA}"/>
              </a:ext>
            </a:extLst>
          </p:cNvPr>
          <p:cNvSpPr txBox="1"/>
          <p:nvPr/>
        </p:nvSpPr>
        <p:spPr>
          <a:xfrm>
            <a:off x="5014452" y="1586700"/>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تُستخدم لإدارة وثائق وملفّات المنظّمة. التكامل مع</a:t>
            </a:r>
            <a:r>
              <a:rPr lang="en-US"/>
              <a:t> HRIS </a:t>
            </a:r>
            <a:r>
              <a:rPr lang="ar-SA"/>
              <a:t>يُحقّق</a:t>
            </a:r>
            <a:r>
              <a:rPr lang="en-US"/>
              <a:t>:</a:t>
            </a:r>
          </a:p>
        </p:txBody>
      </p:sp>
      <p:sp>
        <p:nvSpPr>
          <p:cNvPr id="20" name="TextBox 19">
            <a:extLst>
              <a:ext uri="{FF2B5EF4-FFF2-40B4-BE49-F238E27FC236}">
                <a16:creationId xmlns:a16="http://schemas.microsoft.com/office/drawing/2014/main" id="{4264FB5D-2D14-CF2E-37A9-F7162D2028C9}"/>
              </a:ext>
            </a:extLst>
          </p:cNvPr>
          <p:cNvSpPr txBox="1"/>
          <p:nvPr/>
        </p:nvSpPr>
        <p:spPr>
          <a:xfrm>
            <a:off x="5014452" y="2139771"/>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b="1"/>
              <a:t>الوصول المركزيّ للوثائق</a:t>
            </a:r>
            <a:r>
              <a:rPr lang="en-US"/>
              <a:t>:</a:t>
            </a:r>
            <a:endParaRPr lang="en-US" b="1"/>
          </a:p>
        </p:txBody>
      </p:sp>
      <p:sp>
        <p:nvSpPr>
          <p:cNvPr id="21" name="TextBox 20">
            <a:extLst>
              <a:ext uri="{FF2B5EF4-FFF2-40B4-BE49-F238E27FC236}">
                <a16:creationId xmlns:a16="http://schemas.microsoft.com/office/drawing/2014/main" id="{11845144-A011-1605-4E48-BF52FD7C9296}"/>
              </a:ext>
            </a:extLst>
          </p:cNvPr>
          <p:cNvSpPr txBox="1"/>
          <p:nvPr/>
        </p:nvSpPr>
        <p:spPr>
          <a:xfrm>
            <a:off x="5014452" y="269284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ربط جميع وثائق الموظف (عقود، شهادات، تقييمات، مراسلات) بملفّه في</a:t>
            </a:r>
            <a:r>
              <a:rPr lang="en-US" dirty="0"/>
              <a:t> HRIS</a:t>
            </a:r>
            <a:endParaRPr lang="en-US" b="1" dirty="0"/>
          </a:p>
        </p:txBody>
      </p:sp>
      <p:sp>
        <p:nvSpPr>
          <p:cNvPr id="22" name="TextBox 21">
            <a:extLst>
              <a:ext uri="{FF2B5EF4-FFF2-40B4-BE49-F238E27FC236}">
                <a16:creationId xmlns:a16="http://schemas.microsoft.com/office/drawing/2014/main" id="{A26EAF38-A558-7006-2F64-3E3325E55455}"/>
              </a:ext>
            </a:extLst>
          </p:cNvPr>
          <p:cNvSpPr txBox="1"/>
          <p:nvPr/>
        </p:nvSpPr>
        <p:spPr>
          <a:xfrm>
            <a:off x="5014452" y="373707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إمكانية الوصول السريع لأيّ وثيقة دون البحث في ملفّات منفصلة</a:t>
            </a:r>
            <a:endParaRPr lang="en-US" b="1" dirty="0"/>
          </a:p>
        </p:txBody>
      </p:sp>
      <p:sp>
        <p:nvSpPr>
          <p:cNvPr id="23" name="TextBox 22">
            <a:extLst>
              <a:ext uri="{FF2B5EF4-FFF2-40B4-BE49-F238E27FC236}">
                <a16:creationId xmlns:a16="http://schemas.microsoft.com/office/drawing/2014/main" id="{E1080B64-BEB4-A4F0-0334-BA5E62A3B170}"/>
              </a:ext>
            </a:extLst>
          </p:cNvPr>
          <p:cNvSpPr txBox="1"/>
          <p:nvPr/>
        </p:nvSpPr>
        <p:spPr>
          <a:xfrm>
            <a:off x="5014452" y="4320281"/>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b="1"/>
              <a:t>إدارة دورة حياة المستندات</a:t>
            </a:r>
            <a:r>
              <a:rPr lang="en-US"/>
              <a:t>:</a:t>
            </a:r>
            <a:endParaRPr lang="en-US" b="1"/>
          </a:p>
        </p:txBody>
      </p:sp>
      <p:sp>
        <p:nvSpPr>
          <p:cNvPr id="24" name="TextBox 23">
            <a:extLst>
              <a:ext uri="{FF2B5EF4-FFF2-40B4-BE49-F238E27FC236}">
                <a16:creationId xmlns:a16="http://schemas.microsoft.com/office/drawing/2014/main" id="{601827BF-B782-C570-A57D-7D716915C671}"/>
              </a:ext>
            </a:extLst>
          </p:cNvPr>
          <p:cNvSpPr txBox="1"/>
          <p:nvPr/>
        </p:nvSpPr>
        <p:spPr>
          <a:xfrm>
            <a:off x="5014452" y="487335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تنبيهات تلقائية عند انتهاء صلاحية المستندات (رخص، شهادات)</a:t>
            </a:r>
            <a:endParaRPr lang="en-US" b="1" dirty="0"/>
          </a:p>
        </p:txBody>
      </p:sp>
      <p:sp>
        <p:nvSpPr>
          <p:cNvPr id="25" name="TextBox 24">
            <a:extLst>
              <a:ext uri="{FF2B5EF4-FFF2-40B4-BE49-F238E27FC236}">
                <a16:creationId xmlns:a16="http://schemas.microsoft.com/office/drawing/2014/main" id="{9183973F-FDB7-1F34-9F1C-674D004EE174}"/>
              </a:ext>
            </a:extLst>
          </p:cNvPr>
          <p:cNvSpPr txBox="1"/>
          <p:nvPr/>
        </p:nvSpPr>
        <p:spPr>
          <a:xfrm>
            <a:off x="5014452" y="545656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أرشفة آلية للمستندات القديمة حسب سياسات الاحتفاظ</a:t>
            </a:r>
            <a:endParaRPr lang="en-US" b="1" dirty="0"/>
          </a:p>
        </p:txBody>
      </p:sp>
      <p:sp>
        <p:nvSpPr>
          <p:cNvPr id="26" name="TextBox 25">
            <a:extLst>
              <a:ext uri="{FF2B5EF4-FFF2-40B4-BE49-F238E27FC236}">
                <a16:creationId xmlns:a16="http://schemas.microsoft.com/office/drawing/2014/main" id="{F29B8537-5CE9-382F-258E-7CC25119731C}"/>
              </a:ext>
            </a:extLst>
          </p:cNvPr>
          <p:cNvSpPr txBox="1"/>
          <p:nvPr/>
        </p:nvSpPr>
        <p:spPr>
          <a:xfrm>
            <a:off x="5014452" y="603977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حذف آمن للمستندات بعد انتهاء فترة الاحتفاظ القانونية</a:t>
            </a:r>
            <a:endParaRPr lang="en-US" b="1" dirty="0"/>
          </a:p>
        </p:txBody>
      </p:sp>
    </p:spTree>
    <p:extLst>
      <p:ext uri="{BB962C8B-B14F-4D97-AF65-F5344CB8AC3E}">
        <p14:creationId xmlns:p14="http://schemas.microsoft.com/office/powerpoint/2010/main" val="7549388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1000"/>
                                        <p:tgtEl>
                                          <p:spTgt spid="25"/>
                                        </p:tgtEl>
                                      </p:cBhvr>
                                    </p:animEffect>
                                    <p:anim calcmode="lin" valueType="num">
                                      <p:cBhvr>
                                        <p:cTn id="54" dur="1000" fill="hold"/>
                                        <p:tgtEl>
                                          <p:spTgt spid="25"/>
                                        </p:tgtEl>
                                        <p:attrNameLst>
                                          <p:attrName>ppt_x</p:attrName>
                                        </p:attrNameLst>
                                      </p:cBhvr>
                                      <p:tavLst>
                                        <p:tav tm="0">
                                          <p:val>
                                            <p:strVal val="#ppt_x"/>
                                          </p:val>
                                        </p:tav>
                                        <p:tav tm="100000">
                                          <p:val>
                                            <p:strVal val="#ppt_x"/>
                                          </p:val>
                                        </p:tav>
                                      </p:tavLst>
                                    </p:anim>
                                    <p:anim calcmode="lin" valueType="num">
                                      <p:cBhvr>
                                        <p:cTn id="5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1000"/>
                                        <p:tgtEl>
                                          <p:spTgt spid="26"/>
                                        </p:tgtEl>
                                      </p:cBhvr>
                                    </p:animEffect>
                                    <p:anim calcmode="lin" valueType="num">
                                      <p:cBhvr>
                                        <p:cTn id="61" dur="1000" fill="hold"/>
                                        <p:tgtEl>
                                          <p:spTgt spid="26"/>
                                        </p:tgtEl>
                                        <p:attrNameLst>
                                          <p:attrName>ppt_x</p:attrName>
                                        </p:attrNameLst>
                                      </p:cBhvr>
                                      <p:tavLst>
                                        <p:tav tm="0">
                                          <p:val>
                                            <p:strVal val="#ppt_x"/>
                                          </p:val>
                                        </p:tav>
                                        <p:tav tm="100000">
                                          <p:val>
                                            <p:strVal val="#ppt_x"/>
                                          </p:val>
                                        </p:tav>
                                      </p:tavLst>
                                    </p:anim>
                                    <p:anim calcmode="lin" valueType="num">
                                      <p:cBhvr>
                                        <p:cTn id="6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0" grpId="0"/>
      <p:bldP spid="21" grpId="0"/>
      <p:bldP spid="22" grpId="0"/>
      <p:bldP spid="23" grpId="0"/>
      <p:bldP spid="24" grpId="0"/>
      <p:bldP spid="25" grpId="0"/>
      <p:bldP spid="26"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FC1C8-314F-9A4C-AFAD-2A5C0F3A6F8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3EC75C5-30C4-FAB4-FBC0-E51368B21468}"/>
              </a:ext>
            </a:extLst>
          </p:cNvPr>
          <p:cNvSpPr txBox="1"/>
          <p:nvPr/>
        </p:nvSpPr>
        <p:spPr>
          <a:xfrm>
            <a:off x="-72570" y="-112789"/>
            <a:ext cx="11582400" cy="658642"/>
          </a:xfrm>
          <a:prstGeom prst="rect">
            <a:avLst/>
          </a:prstGeom>
          <a:noFill/>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التكامل بين أنظمة الموارد البشرية والأنظمة الإدارية الأخرى</a:t>
            </a:r>
            <a:r>
              <a:rPr lang="ar-SA" sz="3200" b="1" dirty="0">
                <a:solidFill>
                  <a:schemeClr val="bg1"/>
                </a:solidFill>
                <a:latin typeface="Adobe Arabic" panose="02040503050201020203" pitchFamily="18" charset="-78"/>
                <a:cs typeface="Adobe Arabic" panose="02040503050201020203" pitchFamily="18" charset="-78"/>
              </a:rPr>
              <a:t>(</a:t>
            </a:r>
            <a:r>
              <a:rPr lang="ar-EG" sz="3200" b="1" dirty="0">
                <a:solidFill>
                  <a:schemeClr val="bg1"/>
                </a:solidFill>
                <a:latin typeface="Adobe Arabic" panose="02040503050201020203" pitchFamily="18" charset="-78"/>
                <a:cs typeface="Adobe Arabic" panose="02040503050201020203" pitchFamily="18" charset="-78"/>
              </a:rPr>
              <a:t>التكامل مع أنظمة إدارة المعرفة وإدارة المحتوى</a:t>
            </a:r>
            <a:r>
              <a:rPr lang="ar-SA" sz="3200" b="1" dirty="0">
                <a:solidFill>
                  <a:schemeClr val="bg1"/>
                </a:solidFill>
                <a:latin typeface="Adobe Arabic" panose="02040503050201020203" pitchFamily="18" charset="-78"/>
                <a:cs typeface="Adobe Arabic" panose="02040503050201020203" pitchFamily="18" charset="-78"/>
              </a:rPr>
              <a:t>)</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7BF7FFE-344D-7E4D-AE51-FAF18402B6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Cms ">
            <a:extLst>
              <a:ext uri="{FF2B5EF4-FFF2-40B4-BE49-F238E27FC236}">
                <a16:creationId xmlns:a16="http://schemas.microsoft.com/office/drawing/2014/main" id="{77FC8BF8-302D-11CD-E8DC-D7FD626418B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6773" y="2108714"/>
            <a:ext cx="3715657" cy="3715657"/>
          </a:xfrm>
          <a:prstGeom prst="rect">
            <a:avLst/>
          </a:prstGeom>
          <a:noFill/>
          <a:ln>
            <a:noFill/>
          </a:ln>
        </p:spPr>
      </p:pic>
      <p:sp>
        <p:nvSpPr>
          <p:cNvPr id="3" name="TextBox 2">
            <a:extLst>
              <a:ext uri="{FF2B5EF4-FFF2-40B4-BE49-F238E27FC236}">
                <a16:creationId xmlns:a16="http://schemas.microsoft.com/office/drawing/2014/main" id="{4FB05274-C106-400C-088D-201A65955A7E}"/>
              </a:ext>
            </a:extLst>
          </p:cNvPr>
          <p:cNvSpPr txBox="1"/>
          <p:nvPr/>
        </p:nvSpPr>
        <p:spPr>
          <a:xfrm>
            <a:off x="4281714" y="1164255"/>
            <a:ext cx="7097399"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أنظمة إدارة المحتوى</a:t>
            </a:r>
            <a:r>
              <a:rPr lang="en-US"/>
              <a:t> (Content Management Systems - CMS):</a:t>
            </a:r>
          </a:p>
        </p:txBody>
      </p:sp>
      <p:sp>
        <p:nvSpPr>
          <p:cNvPr id="4" name="TextBox 3">
            <a:extLst>
              <a:ext uri="{FF2B5EF4-FFF2-40B4-BE49-F238E27FC236}">
                <a16:creationId xmlns:a16="http://schemas.microsoft.com/office/drawing/2014/main" id="{09498CF3-D64F-A9F4-1B51-C8667D358CB9}"/>
              </a:ext>
            </a:extLst>
          </p:cNvPr>
          <p:cNvSpPr txBox="1"/>
          <p:nvPr/>
        </p:nvSpPr>
        <p:spPr>
          <a:xfrm>
            <a:off x="5014452" y="2093277"/>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b="1"/>
              <a:t>التعاون في الوثائق</a:t>
            </a:r>
            <a:r>
              <a:rPr lang="en-US"/>
              <a:t>:</a:t>
            </a:r>
            <a:endParaRPr lang="en-US" b="1"/>
          </a:p>
        </p:txBody>
      </p:sp>
      <p:sp>
        <p:nvSpPr>
          <p:cNvPr id="6" name="TextBox 5">
            <a:extLst>
              <a:ext uri="{FF2B5EF4-FFF2-40B4-BE49-F238E27FC236}">
                <a16:creationId xmlns:a16="http://schemas.microsoft.com/office/drawing/2014/main" id="{9275C7F8-2940-2BDB-5E1C-8607A287262C}"/>
              </a:ext>
            </a:extLst>
          </p:cNvPr>
          <p:cNvSpPr txBox="1"/>
          <p:nvPr/>
        </p:nvSpPr>
        <p:spPr>
          <a:xfrm>
            <a:off x="5014452" y="302229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عدّة مستخدمين يمكنهم العمل على نفس الوثيقة (مثل تقرير تقييم الأداء)</a:t>
            </a:r>
            <a:endParaRPr lang="en-US" b="1" dirty="0"/>
          </a:p>
        </p:txBody>
      </p:sp>
      <p:sp>
        <p:nvSpPr>
          <p:cNvPr id="7" name="TextBox 6">
            <a:extLst>
              <a:ext uri="{FF2B5EF4-FFF2-40B4-BE49-F238E27FC236}">
                <a16:creationId xmlns:a16="http://schemas.microsoft.com/office/drawing/2014/main" id="{96339014-D58B-315B-761A-D5CFDD763E81}"/>
              </a:ext>
            </a:extLst>
          </p:cNvPr>
          <p:cNvSpPr txBox="1"/>
          <p:nvPr/>
        </p:nvSpPr>
        <p:spPr>
          <a:xfrm>
            <a:off x="5014452" y="444248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تتبّع التغييرات والموافقات</a:t>
            </a:r>
            <a:endParaRPr lang="en-US" b="1" dirty="0"/>
          </a:p>
        </p:txBody>
      </p:sp>
      <p:sp>
        <p:nvSpPr>
          <p:cNvPr id="11" name="TextBox 10">
            <a:extLst>
              <a:ext uri="{FF2B5EF4-FFF2-40B4-BE49-F238E27FC236}">
                <a16:creationId xmlns:a16="http://schemas.microsoft.com/office/drawing/2014/main" id="{588D542B-0DF7-A653-A63D-02EF48C54FA8}"/>
              </a:ext>
            </a:extLst>
          </p:cNvPr>
          <p:cNvSpPr txBox="1"/>
          <p:nvPr/>
        </p:nvSpPr>
        <p:spPr>
          <a:xfrm>
            <a:off x="5014452" y="540164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التحكّم في الإصدارات</a:t>
            </a:r>
            <a:endParaRPr lang="en-US" b="1" dirty="0"/>
          </a:p>
        </p:txBody>
      </p:sp>
    </p:spTree>
    <p:extLst>
      <p:ext uri="{BB962C8B-B14F-4D97-AF65-F5344CB8AC3E}">
        <p14:creationId xmlns:p14="http://schemas.microsoft.com/office/powerpoint/2010/main" val="9242836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11"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53422-B154-B19A-BE58-B606D2A56A9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DD5F1AC-486C-FC09-B807-D842F632A585}"/>
              </a:ext>
            </a:extLst>
          </p:cNvPr>
          <p:cNvSpPr txBox="1"/>
          <p:nvPr/>
        </p:nvSpPr>
        <p:spPr>
          <a:xfrm>
            <a:off x="-72570" y="-112789"/>
            <a:ext cx="11582400" cy="658642"/>
          </a:xfrm>
          <a:prstGeom prst="rect">
            <a:avLst/>
          </a:prstGeom>
          <a:noFill/>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تحليلات الموارد البشرية والبيانات الضخمة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668987A-FD79-3F6C-898B-F859B0066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5" name="Picture 4" descr="Group ">
            <a:extLst>
              <a:ext uri="{FF2B5EF4-FFF2-40B4-BE49-F238E27FC236}">
                <a16:creationId xmlns:a16="http://schemas.microsoft.com/office/drawing/2014/main" id="{49E7991B-9234-06F1-6D7D-00AC6F7BE38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4399" y="2253343"/>
            <a:ext cx="3643086" cy="3643086"/>
          </a:xfrm>
          <a:prstGeom prst="rect">
            <a:avLst/>
          </a:prstGeom>
          <a:noFill/>
          <a:ln>
            <a:noFill/>
          </a:ln>
        </p:spPr>
      </p:pic>
      <p:sp>
        <p:nvSpPr>
          <p:cNvPr id="10" name="TextBox 9">
            <a:extLst>
              <a:ext uri="{FF2B5EF4-FFF2-40B4-BE49-F238E27FC236}">
                <a16:creationId xmlns:a16="http://schemas.microsoft.com/office/drawing/2014/main" id="{8DF88199-B515-CF52-930D-06321204FF3F}"/>
              </a:ext>
            </a:extLst>
          </p:cNvPr>
          <p:cNvSpPr txBox="1"/>
          <p:nvPr/>
        </p:nvSpPr>
        <p:spPr>
          <a:xfrm>
            <a:off x="5535526" y="2198915"/>
            <a:ext cx="5843587"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يشهد مجال الموارد البشرية تحوّلاً من الاعتماد على الحدس والخبرة فقط إلى اتّخاذ قرارات مبنية على البيانات والتحليلات</a:t>
            </a:r>
            <a:r>
              <a:rPr lang="en-US" dirty="0"/>
              <a:t> (Data-Driven Decision Making). </a:t>
            </a:r>
            <a:r>
              <a:rPr lang="ar-SA" dirty="0"/>
              <a:t>كما يقول توماس </a:t>
            </a:r>
            <a:r>
              <a:rPr lang="ar-SA" dirty="0" err="1"/>
              <a:t>داڤنبورت</a:t>
            </a:r>
            <a:r>
              <a:rPr lang="en-US" dirty="0"/>
              <a:t> (Thomas Davenport)</a:t>
            </a:r>
            <a:r>
              <a:rPr lang="ar-SA" dirty="0"/>
              <a:t>، أستاذ تكنولوجيا المعلومات والإدارة: "المنظّمات التي تتّخذ قراراتها بناءً على البيانات تتفوّق على منافسيها بنسبة 5-6% في الإنتاجية والربحية</a:t>
            </a:r>
            <a:r>
              <a:rPr lang="en-US" dirty="0"/>
              <a:t>" </a:t>
            </a:r>
          </a:p>
        </p:txBody>
      </p:sp>
    </p:spTree>
    <p:extLst>
      <p:ext uri="{BB962C8B-B14F-4D97-AF65-F5344CB8AC3E}">
        <p14:creationId xmlns:p14="http://schemas.microsoft.com/office/powerpoint/2010/main" val="3053949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450950-B7DC-0CE2-33A1-FE2B1CA21E7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2FA8783-ACBC-13F9-6DFC-D7BFB223456D}"/>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أنواع التحليلات في الموارد البشرية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86ACDFB-968E-3301-0962-DB74AC6B6D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4" name="Group 23">
            <a:extLst>
              <a:ext uri="{FF2B5EF4-FFF2-40B4-BE49-F238E27FC236}">
                <a16:creationId xmlns:a16="http://schemas.microsoft.com/office/drawing/2014/main" id="{8F9BF2AA-59FD-8EB9-2CC0-3CC7C6424BFD}"/>
              </a:ext>
            </a:extLst>
          </p:cNvPr>
          <p:cNvGrpSpPr/>
          <p:nvPr/>
        </p:nvGrpSpPr>
        <p:grpSpPr>
          <a:xfrm>
            <a:off x="6176284" y="1211942"/>
            <a:ext cx="2503064" cy="3309625"/>
            <a:chOff x="6176284" y="1211942"/>
            <a:chExt cx="2503064" cy="3309625"/>
          </a:xfrm>
        </p:grpSpPr>
        <p:grpSp>
          <p:nvGrpSpPr>
            <p:cNvPr id="7" name="Group 6">
              <a:extLst>
                <a:ext uri="{FF2B5EF4-FFF2-40B4-BE49-F238E27FC236}">
                  <a16:creationId xmlns:a16="http://schemas.microsoft.com/office/drawing/2014/main" id="{A6596A8A-ED3F-FB4F-6DE9-B9222BE179E7}"/>
                </a:ext>
              </a:extLst>
            </p:cNvPr>
            <p:cNvGrpSpPr/>
            <p:nvPr/>
          </p:nvGrpSpPr>
          <p:grpSpPr>
            <a:xfrm>
              <a:off x="6176284" y="1211942"/>
              <a:ext cx="2503064" cy="3309625"/>
              <a:chOff x="2934157" y="0"/>
              <a:chExt cx="1744393" cy="2307101"/>
            </a:xfrm>
          </p:grpSpPr>
          <p:sp>
            <p:nvSpPr>
              <p:cNvPr id="15" name="Rectangle: Rounded Corners 14">
                <a:extLst>
                  <a:ext uri="{FF2B5EF4-FFF2-40B4-BE49-F238E27FC236}">
                    <a16:creationId xmlns:a16="http://schemas.microsoft.com/office/drawing/2014/main" id="{1EA29632-3691-D243-562C-381ECDDED9A0}"/>
                  </a:ext>
                </a:extLst>
              </p:cNvPr>
              <p:cNvSpPr/>
              <p:nvPr/>
            </p:nvSpPr>
            <p:spPr>
              <a:xfrm>
                <a:off x="2934157" y="0"/>
                <a:ext cx="1744393" cy="2307101"/>
              </a:xfrm>
              <a:prstGeom prst="roundRect">
                <a:avLst/>
              </a:prstGeom>
              <a:solidFill>
                <a:srgbClr val="E1EE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6" name="مربع نص 166">
                <a:extLst>
                  <a:ext uri="{FF2B5EF4-FFF2-40B4-BE49-F238E27FC236}">
                    <a16:creationId xmlns:a16="http://schemas.microsoft.com/office/drawing/2014/main" id="{A8B7FC0E-FE3A-FA7B-7DCF-901E23CFE94E}"/>
                  </a:ext>
                </a:extLst>
              </p:cNvPr>
              <p:cNvSpPr txBox="1"/>
              <p:nvPr/>
            </p:nvSpPr>
            <p:spPr>
              <a:xfrm>
                <a:off x="3004666" y="1314704"/>
                <a:ext cx="1601729" cy="931874"/>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التحليلات التشخيصية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Picture 10" descr="Data Analytics ">
              <a:extLst>
                <a:ext uri="{FF2B5EF4-FFF2-40B4-BE49-F238E27FC236}">
                  <a16:creationId xmlns:a16="http://schemas.microsoft.com/office/drawing/2014/main" id="{DBCFCCA7-84DB-FAA8-A121-ED9AC54AF7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4504" y="1432707"/>
              <a:ext cx="1501220" cy="15012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oup 22">
            <a:extLst>
              <a:ext uri="{FF2B5EF4-FFF2-40B4-BE49-F238E27FC236}">
                <a16:creationId xmlns:a16="http://schemas.microsoft.com/office/drawing/2014/main" id="{AC41A75C-A58C-6E38-3162-6B6C0891F848}"/>
              </a:ext>
            </a:extLst>
          </p:cNvPr>
          <p:cNvGrpSpPr/>
          <p:nvPr/>
        </p:nvGrpSpPr>
        <p:grpSpPr>
          <a:xfrm>
            <a:off x="8886547" y="3083330"/>
            <a:ext cx="2503064" cy="3309625"/>
            <a:chOff x="8886547" y="3083330"/>
            <a:chExt cx="2503064" cy="3309625"/>
          </a:xfrm>
        </p:grpSpPr>
        <p:grpSp>
          <p:nvGrpSpPr>
            <p:cNvPr id="4" name="Group 3">
              <a:extLst>
                <a:ext uri="{FF2B5EF4-FFF2-40B4-BE49-F238E27FC236}">
                  <a16:creationId xmlns:a16="http://schemas.microsoft.com/office/drawing/2014/main" id="{8E3174C2-39EA-1AEA-D587-B22BBABC12DD}"/>
                </a:ext>
              </a:extLst>
            </p:cNvPr>
            <p:cNvGrpSpPr/>
            <p:nvPr/>
          </p:nvGrpSpPr>
          <p:grpSpPr>
            <a:xfrm>
              <a:off x="8886547" y="3083330"/>
              <a:ext cx="2503064" cy="3309625"/>
              <a:chOff x="4400789" y="1018634"/>
              <a:chExt cx="1744393" cy="2307102"/>
            </a:xfrm>
          </p:grpSpPr>
          <p:sp>
            <p:nvSpPr>
              <p:cNvPr id="19" name="Rectangle: Rounded Corners 18">
                <a:extLst>
                  <a:ext uri="{FF2B5EF4-FFF2-40B4-BE49-F238E27FC236}">
                    <a16:creationId xmlns:a16="http://schemas.microsoft.com/office/drawing/2014/main" id="{4DAFE100-8672-EE8A-2EEC-5B7FE702AAFE}"/>
                  </a:ext>
                </a:extLst>
              </p:cNvPr>
              <p:cNvSpPr/>
              <p:nvPr/>
            </p:nvSpPr>
            <p:spPr>
              <a:xfrm>
                <a:off x="4400789" y="1018634"/>
                <a:ext cx="1744393" cy="2307102"/>
              </a:xfrm>
              <a:prstGeom prst="roundRect">
                <a:avLst/>
              </a:prstGeom>
              <a:solidFill>
                <a:srgbClr val="E1EE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مربع نص 166">
                <a:extLst>
                  <a:ext uri="{FF2B5EF4-FFF2-40B4-BE49-F238E27FC236}">
                    <a16:creationId xmlns:a16="http://schemas.microsoft.com/office/drawing/2014/main" id="{41CC668A-A078-A32B-B58D-B4E8ABC91A3F}"/>
                  </a:ext>
                </a:extLst>
              </p:cNvPr>
              <p:cNvSpPr txBox="1"/>
              <p:nvPr/>
            </p:nvSpPr>
            <p:spPr>
              <a:xfrm>
                <a:off x="4508658" y="2355087"/>
                <a:ext cx="1526453" cy="910074"/>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التحليلات الوصفية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2" name="Picture 11" descr="Analytics ">
              <a:extLst>
                <a:ext uri="{FF2B5EF4-FFF2-40B4-BE49-F238E27FC236}">
                  <a16:creationId xmlns:a16="http://schemas.microsoft.com/office/drawing/2014/main" id="{48F20F38-D8B5-16A9-D07F-C9F7F85D6D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58344" y="3365584"/>
              <a:ext cx="1501220" cy="15012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Group 24">
            <a:extLst>
              <a:ext uri="{FF2B5EF4-FFF2-40B4-BE49-F238E27FC236}">
                <a16:creationId xmlns:a16="http://schemas.microsoft.com/office/drawing/2014/main" id="{1DB1EA1E-93A9-0C96-EA4C-337DD322A89A}"/>
              </a:ext>
            </a:extLst>
          </p:cNvPr>
          <p:cNvGrpSpPr/>
          <p:nvPr/>
        </p:nvGrpSpPr>
        <p:grpSpPr>
          <a:xfrm>
            <a:off x="3500674" y="3265347"/>
            <a:ext cx="2503064" cy="3309625"/>
            <a:chOff x="3500674" y="3265347"/>
            <a:chExt cx="2503064" cy="3309625"/>
          </a:xfrm>
        </p:grpSpPr>
        <p:grpSp>
          <p:nvGrpSpPr>
            <p:cNvPr id="6" name="Group 5">
              <a:extLst>
                <a:ext uri="{FF2B5EF4-FFF2-40B4-BE49-F238E27FC236}">
                  <a16:creationId xmlns:a16="http://schemas.microsoft.com/office/drawing/2014/main" id="{132A9360-A3E0-2A7E-37C6-7E27855DB5D8}"/>
                </a:ext>
              </a:extLst>
            </p:cNvPr>
            <p:cNvGrpSpPr/>
            <p:nvPr/>
          </p:nvGrpSpPr>
          <p:grpSpPr>
            <a:xfrm>
              <a:off x="3500674" y="3265347"/>
              <a:ext cx="2503064" cy="3309625"/>
              <a:chOff x="1468771" y="1117709"/>
              <a:chExt cx="1744393" cy="2307101"/>
            </a:xfrm>
          </p:grpSpPr>
          <p:sp>
            <p:nvSpPr>
              <p:cNvPr id="17" name="Rectangle: Rounded Corners 16">
                <a:extLst>
                  <a:ext uri="{FF2B5EF4-FFF2-40B4-BE49-F238E27FC236}">
                    <a16:creationId xmlns:a16="http://schemas.microsoft.com/office/drawing/2014/main" id="{EBB4736B-75C0-0804-4452-4539557999AB}"/>
                  </a:ext>
                </a:extLst>
              </p:cNvPr>
              <p:cNvSpPr/>
              <p:nvPr/>
            </p:nvSpPr>
            <p:spPr>
              <a:xfrm>
                <a:off x="1468771" y="1117709"/>
                <a:ext cx="1744393" cy="2307101"/>
              </a:xfrm>
              <a:prstGeom prst="roundRect">
                <a:avLst/>
              </a:prstGeom>
              <a:solidFill>
                <a:srgbClr val="E1EE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8" name="مربع نص 166">
                <a:extLst>
                  <a:ext uri="{FF2B5EF4-FFF2-40B4-BE49-F238E27FC236}">
                    <a16:creationId xmlns:a16="http://schemas.microsoft.com/office/drawing/2014/main" id="{82181753-F800-495B-99F8-31E571019515}"/>
                  </a:ext>
                </a:extLst>
              </p:cNvPr>
              <p:cNvSpPr txBox="1"/>
              <p:nvPr/>
            </p:nvSpPr>
            <p:spPr>
              <a:xfrm>
                <a:off x="1649304" y="2405065"/>
                <a:ext cx="1382236" cy="984744"/>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التحليلات التنبّؤية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Picture 12" descr="Statistics ">
              <a:extLst>
                <a:ext uri="{FF2B5EF4-FFF2-40B4-BE49-F238E27FC236}">
                  <a16:creationId xmlns:a16="http://schemas.microsoft.com/office/drawing/2014/main" id="{C351A215-3C25-D8A9-5BDB-14D34BA7CC3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01063" y="3632015"/>
              <a:ext cx="1501220" cy="15012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Group 25">
            <a:extLst>
              <a:ext uri="{FF2B5EF4-FFF2-40B4-BE49-F238E27FC236}">
                <a16:creationId xmlns:a16="http://schemas.microsoft.com/office/drawing/2014/main" id="{861D40FA-4DDE-F0F5-066A-351745C155A5}"/>
              </a:ext>
            </a:extLst>
          </p:cNvPr>
          <p:cNvGrpSpPr/>
          <p:nvPr/>
        </p:nvGrpSpPr>
        <p:grpSpPr>
          <a:xfrm>
            <a:off x="802387" y="1211942"/>
            <a:ext cx="2503064" cy="3309625"/>
            <a:chOff x="802387" y="1211942"/>
            <a:chExt cx="2503064" cy="3309625"/>
          </a:xfrm>
        </p:grpSpPr>
        <p:grpSp>
          <p:nvGrpSpPr>
            <p:cNvPr id="3" name="Group 2">
              <a:extLst>
                <a:ext uri="{FF2B5EF4-FFF2-40B4-BE49-F238E27FC236}">
                  <a16:creationId xmlns:a16="http://schemas.microsoft.com/office/drawing/2014/main" id="{662414FE-C695-4C76-C66E-78F4BCA91959}"/>
                </a:ext>
              </a:extLst>
            </p:cNvPr>
            <p:cNvGrpSpPr/>
            <p:nvPr/>
          </p:nvGrpSpPr>
          <p:grpSpPr>
            <a:xfrm>
              <a:off x="802387" y="1211942"/>
              <a:ext cx="2503064" cy="3309625"/>
              <a:chOff x="0" y="0"/>
              <a:chExt cx="1744393" cy="2307101"/>
            </a:xfrm>
          </p:grpSpPr>
          <p:sp>
            <p:nvSpPr>
              <p:cNvPr id="21" name="Rectangle: Rounded Corners 20">
                <a:extLst>
                  <a:ext uri="{FF2B5EF4-FFF2-40B4-BE49-F238E27FC236}">
                    <a16:creationId xmlns:a16="http://schemas.microsoft.com/office/drawing/2014/main" id="{74BD3B2A-D54E-4987-167E-386CD3C6CE9E}"/>
                  </a:ext>
                </a:extLst>
              </p:cNvPr>
              <p:cNvSpPr/>
              <p:nvPr/>
            </p:nvSpPr>
            <p:spPr>
              <a:xfrm>
                <a:off x="0" y="0"/>
                <a:ext cx="1744393" cy="2307101"/>
              </a:xfrm>
              <a:prstGeom prst="roundRect">
                <a:avLst/>
              </a:prstGeom>
              <a:solidFill>
                <a:srgbClr val="E1EE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مربع نص 166">
                <a:extLst>
                  <a:ext uri="{FF2B5EF4-FFF2-40B4-BE49-F238E27FC236}">
                    <a16:creationId xmlns:a16="http://schemas.microsoft.com/office/drawing/2014/main" id="{784F8F05-65C7-1CB6-8B77-C4AA61DF8C1C}"/>
                  </a:ext>
                </a:extLst>
              </p:cNvPr>
              <p:cNvSpPr txBox="1"/>
              <p:nvPr/>
            </p:nvSpPr>
            <p:spPr>
              <a:xfrm>
                <a:off x="60239" y="1261732"/>
                <a:ext cx="1623496" cy="1045367"/>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التحليلات التوجيهية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Picture 13" descr="Predictive chart ">
              <a:extLst>
                <a:ext uri="{FF2B5EF4-FFF2-40B4-BE49-F238E27FC236}">
                  <a16:creationId xmlns:a16="http://schemas.microsoft.com/office/drawing/2014/main" id="{31F259ED-D8EE-1019-D8A1-89042E23AD6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58114" y="1349104"/>
              <a:ext cx="1501220" cy="150126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5251718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C0289D-E5D9-A4D4-C23A-9170C241765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D768459-5987-6C73-89F5-419492415AB3}"/>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تصميم مؤشّرات الأداء الرئيسية</a:t>
            </a:r>
            <a:r>
              <a:rPr lang="en-US" sz="3200" b="1" dirty="0">
                <a:solidFill>
                  <a:schemeClr val="bg1"/>
                </a:solidFill>
                <a:latin typeface="Adobe Arabic" panose="02040503050201020203" pitchFamily="18" charset="-78"/>
                <a:cs typeface="Adobe Arabic" panose="02040503050201020203" pitchFamily="18" charset="-78"/>
              </a:rPr>
              <a:t> (KPIs) </a:t>
            </a:r>
            <a:r>
              <a:rPr lang="ar-EG" sz="3200" b="1" dirty="0">
                <a:solidFill>
                  <a:schemeClr val="bg1"/>
                </a:solidFill>
                <a:latin typeface="Adobe Arabic" panose="02040503050201020203" pitchFamily="18" charset="-78"/>
                <a:cs typeface="Adobe Arabic" panose="02040503050201020203" pitchFamily="18" charset="-78"/>
              </a:rPr>
              <a:t>للموارد البشرية</a:t>
            </a:r>
            <a:r>
              <a:rPr lang="ar-SA" sz="3200" b="1" dirty="0">
                <a:solidFill>
                  <a:schemeClr val="bg1"/>
                </a:solidFill>
                <a:latin typeface="Adobe Arabic" panose="02040503050201020203" pitchFamily="18" charset="-78"/>
                <a:cs typeface="Adobe Arabic" panose="02040503050201020203" pitchFamily="18" charset="-78"/>
              </a:rPr>
              <a:t>(فئات مؤشّرات الموارد البشرية)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28D4FDF-5C9A-B143-26AC-3FC7CEA706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7" name="Group 46">
            <a:extLst>
              <a:ext uri="{FF2B5EF4-FFF2-40B4-BE49-F238E27FC236}">
                <a16:creationId xmlns:a16="http://schemas.microsoft.com/office/drawing/2014/main" id="{D92D4434-DAC5-B6B0-6548-D3C6A355B615}"/>
              </a:ext>
            </a:extLst>
          </p:cNvPr>
          <p:cNvGrpSpPr/>
          <p:nvPr/>
        </p:nvGrpSpPr>
        <p:grpSpPr>
          <a:xfrm>
            <a:off x="972454" y="2254609"/>
            <a:ext cx="3033393" cy="3437658"/>
            <a:chOff x="682170" y="1723667"/>
            <a:chExt cx="3033393" cy="3437658"/>
          </a:xfrm>
        </p:grpSpPr>
        <p:sp>
          <p:nvSpPr>
            <p:cNvPr id="33" name="Oval 32">
              <a:extLst>
                <a:ext uri="{FF2B5EF4-FFF2-40B4-BE49-F238E27FC236}">
                  <a16:creationId xmlns:a16="http://schemas.microsoft.com/office/drawing/2014/main" id="{60A9E392-32BF-CDC3-234C-86031E2BBFC7}"/>
                </a:ext>
              </a:extLst>
            </p:cNvPr>
            <p:cNvSpPr/>
            <p:nvPr/>
          </p:nvSpPr>
          <p:spPr>
            <a:xfrm>
              <a:off x="1028879" y="1723667"/>
              <a:ext cx="2339976" cy="2339952"/>
            </a:xfrm>
            <a:prstGeom prst="ellipse">
              <a:avLst/>
            </a:prstGeom>
            <a:noFill/>
            <a:ln w="7620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مربع نص 166">
              <a:extLst>
                <a:ext uri="{FF2B5EF4-FFF2-40B4-BE49-F238E27FC236}">
                  <a16:creationId xmlns:a16="http://schemas.microsoft.com/office/drawing/2014/main" id="{63CE0053-55F1-DA48-DD33-79DC54354776}"/>
                </a:ext>
              </a:extLst>
            </p:cNvPr>
            <p:cNvSpPr txBox="1"/>
            <p:nvPr/>
          </p:nvSpPr>
          <p:spPr>
            <a:xfrm flipH="1">
              <a:off x="682170" y="4284055"/>
              <a:ext cx="3033393" cy="877270"/>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مؤشّرات المشاركة والرضا</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7" name="Picture 26" descr="Kpis ">
              <a:extLst>
                <a:ext uri="{FF2B5EF4-FFF2-40B4-BE49-F238E27FC236}">
                  <a16:creationId xmlns:a16="http://schemas.microsoft.com/office/drawing/2014/main" id="{1544F6C8-477B-AFD6-6419-8D9DB4EB21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9727" y="2029539"/>
              <a:ext cx="1728223" cy="172820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6" name="Group 45">
            <a:extLst>
              <a:ext uri="{FF2B5EF4-FFF2-40B4-BE49-F238E27FC236}">
                <a16:creationId xmlns:a16="http://schemas.microsoft.com/office/drawing/2014/main" id="{4D8F7447-A450-B4ED-44F0-9680AA83AEF5}"/>
              </a:ext>
            </a:extLst>
          </p:cNvPr>
          <p:cNvGrpSpPr/>
          <p:nvPr/>
        </p:nvGrpSpPr>
        <p:grpSpPr>
          <a:xfrm>
            <a:off x="4360426" y="2254609"/>
            <a:ext cx="3860278" cy="3437502"/>
            <a:chOff x="4070142" y="1723667"/>
            <a:chExt cx="3860278" cy="3437502"/>
          </a:xfrm>
        </p:grpSpPr>
        <p:sp>
          <p:nvSpPr>
            <p:cNvPr id="34" name="Oval 33">
              <a:extLst>
                <a:ext uri="{FF2B5EF4-FFF2-40B4-BE49-F238E27FC236}">
                  <a16:creationId xmlns:a16="http://schemas.microsoft.com/office/drawing/2014/main" id="{C16807E2-0CA6-C9BD-6482-145A25A70F16}"/>
                </a:ext>
              </a:extLst>
            </p:cNvPr>
            <p:cNvSpPr/>
            <p:nvPr/>
          </p:nvSpPr>
          <p:spPr>
            <a:xfrm>
              <a:off x="4830564" y="1723667"/>
              <a:ext cx="2339976" cy="2339952"/>
            </a:xfrm>
            <a:prstGeom prst="ellipse">
              <a:avLst/>
            </a:prstGeom>
            <a:noFill/>
            <a:ln w="76200">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مربع نص 166">
              <a:extLst>
                <a:ext uri="{FF2B5EF4-FFF2-40B4-BE49-F238E27FC236}">
                  <a16:creationId xmlns:a16="http://schemas.microsoft.com/office/drawing/2014/main" id="{7A5313CD-E649-2BDB-0835-259B5CCCB679}"/>
                </a:ext>
              </a:extLst>
            </p:cNvPr>
            <p:cNvSpPr txBox="1"/>
            <p:nvPr/>
          </p:nvSpPr>
          <p:spPr>
            <a:xfrm flipH="1">
              <a:off x="4070142" y="4283899"/>
              <a:ext cx="3860278" cy="877270"/>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مؤشّرات الاحتفاظ والدوران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8" name="Picture 27" descr="Kpis ">
              <a:extLst>
                <a:ext uri="{FF2B5EF4-FFF2-40B4-BE49-F238E27FC236}">
                  <a16:creationId xmlns:a16="http://schemas.microsoft.com/office/drawing/2014/main" id="{BA01AD0B-8417-3B12-530E-0FEF50666BD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273" y="2029539"/>
              <a:ext cx="1728223" cy="172820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5" name="Group 44">
            <a:extLst>
              <a:ext uri="{FF2B5EF4-FFF2-40B4-BE49-F238E27FC236}">
                <a16:creationId xmlns:a16="http://schemas.microsoft.com/office/drawing/2014/main" id="{C92CA890-BA88-B25E-22ED-E0B2840F61E6}"/>
              </a:ext>
            </a:extLst>
          </p:cNvPr>
          <p:cNvGrpSpPr/>
          <p:nvPr/>
        </p:nvGrpSpPr>
        <p:grpSpPr>
          <a:xfrm>
            <a:off x="8493895" y="2254609"/>
            <a:ext cx="3033393" cy="3437658"/>
            <a:chOff x="8203611" y="1723667"/>
            <a:chExt cx="3033393" cy="3437658"/>
          </a:xfrm>
        </p:grpSpPr>
        <p:sp>
          <p:nvSpPr>
            <p:cNvPr id="35" name="Oval 34">
              <a:extLst>
                <a:ext uri="{FF2B5EF4-FFF2-40B4-BE49-F238E27FC236}">
                  <a16:creationId xmlns:a16="http://schemas.microsoft.com/office/drawing/2014/main" id="{D7CE6B53-33C0-6058-2C05-9029A1ECCDB7}"/>
                </a:ext>
              </a:extLst>
            </p:cNvPr>
            <p:cNvSpPr/>
            <p:nvPr/>
          </p:nvSpPr>
          <p:spPr>
            <a:xfrm>
              <a:off x="8550321" y="1723667"/>
              <a:ext cx="2339976" cy="2339952"/>
            </a:xfrm>
            <a:prstGeom prst="ellipse">
              <a:avLst/>
            </a:prstGeom>
            <a:noFill/>
            <a:ln w="7620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8" name="مربع نص 166">
              <a:extLst>
                <a:ext uri="{FF2B5EF4-FFF2-40B4-BE49-F238E27FC236}">
                  <a16:creationId xmlns:a16="http://schemas.microsoft.com/office/drawing/2014/main" id="{07A3D4B4-7E69-6867-4D0E-9910562E7E85}"/>
                </a:ext>
              </a:extLst>
            </p:cNvPr>
            <p:cNvSpPr txBox="1"/>
            <p:nvPr/>
          </p:nvSpPr>
          <p:spPr>
            <a:xfrm flipH="1">
              <a:off x="8203611" y="4284055"/>
              <a:ext cx="3033393" cy="877270"/>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مؤشّرات التوظيف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9" name="Picture 28" descr="Metrics ">
              <a:extLst>
                <a:ext uri="{FF2B5EF4-FFF2-40B4-BE49-F238E27FC236}">
                  <a16:creationId xmlns:a16="http://schemas.microsoft.com/office/drawing/2014/main" id="{321F9CD7-ED30-D0C4-E7BE-EF64EBED25B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40820" y="2029539"/>
              <a:ext cx="1728223" cy="172820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375078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ppt_x"/>
                                          </p:val>
                                        </p:tav>
                                        <p:tav tm="100000">
                                          <p:val>
                                            <p:strVal val="#ppt_x"/>
                                          </p:val>
                                        </p:tav>
                                      </p:tavLst>
                                    </p:anim>
                                    <p:anim calcmode="lin" valueType="num">
                                      <p:cBhvr additive="base">
                                        <p:cTn id="1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9999A7-2107-CD3C-57BD-9D5A2FC4126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3965867-9ACD-BDF3-5241-7949C540A97C}"/>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تصميم مؤشّرات الأداء الرئيسية</a:t>
            </a:r>
            <a:r>
              <a:rPr lang="en-US" sz="3200" b="1" dirty="0">
                <a:solidFill>
                  <a:schemeClr val="bg1"/>
                </a:solidFill>
                <a:latin typeface="Adobe Arabic" panose="02040503050201020203" pitchFamily="18" charset="-78"/>
                <a:cs typeface="Adobe Arabic" panose="02040503050201020203" pitchFamily="18" charset="-78"/>
              </a:rPr>
              <a:t> (KPIs) </a:t>
            </a:r>
            <a:r>
              <a:rPr lang="ar-EG" sz="3200" b="1" dirty="0">
                <a:solidFill>
                  <a:schemeClr val="bg1"/>
                </a:solidFill>
                <a:latin typeface="Adobe Arabic" panose="02040503050201020203" pitchFamily="18" charset="-78"/>
                <a:cs typeface="Adobe Arabic" panose="02040503050201020203" pitchFamily="18" charset="-78"/>
              </a:rPr>
              <a:t>للموارد البشرية</a:t>
            </a:r>
            <a:r>
              <a:rPr lang="ar-SA" sz="3200" b="1" dirty="0">
                <a:solidFill>
                  <a:schemeClr val="bg1"/>
                </a:solidFill>
                <a:latin typeface="Adobe Arabic" panose="02040503050201020203" pitchFamily="18" charset="-78"/>
                <a:cs typeface="Adobe Arabic" panose="02040503050201020203" pitchFamily="18" charset="-78"/>
              </a:rPr>
              <a:t>(فئات مؤشّرات الموارد البشرية)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55C661B-7A04-478C-10E4-6868059260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9" name="Group 48">
            <a:extLst>
              <a:ext uri="{FF2B5EF4-FFF2-40B4-BE49-F238E27FC236}">
                <a16:creationId xmlns:a16="http://schemas.microsoft.com/office/drawing/2014/main" id="{C8F40BAC-0F37-AC74-210F-584E65A95268}"/>
              </a:ext>
            </a:extLst>
          </p:cNvPr>
          <p:cNvGrpSpPr/>
          <p:nvPr/>
        </p:nvGrpSpPr>
        <p:grpSpPr>
          <a:xfrm>
            <a:off x="4462546" y="2379765"/>
            <a:ext cx="3656038" cy="3463525"/>
            <a:chOff x="4172262" y="5240952"/>
            <a:chExt cx="3656038" cy="3463525"/>
          </a:xfrm>
        </p:grpSpPr>
        <p:sp>
          <p:nvSpPr>
            <p:cNvPr id="40" name="Oval 39">
              <a:extLst>
                <a:ext uri="{FF2B5EF4-FFF2-40B4-BE49-F238E27FC236}">
                  <a16:creationId xmlns:a16="http://schemas.microsoft.com/office/drawing/2014/main" id="{4878020D-5167-3DD9-B4E0-1F064B6E3C7D}"/>
                </a:ext>
              </a:extLst>
            </p:cNvPr>
            <p:cNvSpPr/>
            <p:nvPr/>
          </p:nvSpPr>
          <p:spPr>
            <a:xfrm>
              <a:off x="4830564" y="5240952"/>
              <a:ext cx="2339976" cy="2339953"/>
            </a:xfrm>
            <a:prstGeom prst="ellipse">
              <a:avLst/>
            </a:prstGeom>
            <a:noFill/>
            <a:ln w="76200">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3" name="مربع نص 166">
              <a:extLst>
                <a:ext uri="{FF2B5EF4-FFF2-40B4-BE49-F238E27FC236}">
                  <a16:creationId xmlns:a16="http://schemas.microsoft.com/office/drawing/2014/main" id="{5980674D-ABC5-41AE-0A18-EE089211894C}"/>
                </a:ext>
              </a:extLst>
            </p:cNvPr>
            <p:cNvSpPr txBox="1"/>
            <p:nvPr/>
          </p:nvSpPr>
          <p:spPr>
            <a:xfrm flipH="1">
              <a:off x="4172262" y="7827206"/>
              <a:ext cx="3656038" cy="877271"/>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مؤشّرات التدريب والتطوير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0" name="Picture 29" descr="Performance management ">
              <a:extLst>
                <a:ext uri="{FF2B5EF4-FFF2-40B4-BE49-F238E27FC236}">
                  <a16:creationId xmlns:a16="http://schemas.microsoft.com/office/drawing/2014/main" id="{3BADFCC9-919B-6EE7-9DFE-604F4DB729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4741" y="5687633"/>
              <a:ext cx="1613646" cy="16136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Group 49">
            <a:extLst>
              <a:ext uri="{FF2B5EF4-FFF2-40B4-BE49-F238E27FC236}">
                <a16:creationId xmlns:a16="http://schemas.microsoft.com/office/drawing/2014/main" id="{09D5C202-EF99-7B07-BE83-8D4EA64B5236}"/>
              </a:ext>
            </a:extLst>
          </p:cNvPr>
          <p:cNvGrpSpPr/>
          <p:nvPr/>
        </p:nvGrpSpPr>
        <p:grpSpPr>
          <a:xfrm>
            <a:off x="972454" y="2379765"/>
            <a:ext cx="3033393" cy="3463893"/>
            <a:chOff x="682170" y="5240952"/>
            <a:chExt cx="3033393" cy="3463893"/>
          </a:xfrm>
        </p:grpSpPr>
        <p:sp>
          <p:nvSpPr>
            <p:cNvPr id="39" name="Oval 38">
              <a:extLst>
                <a:ext uri="{FF2B5EF4-FFF2-40B4-BE49-F238E27FC236}">
                  <a16:creationId xmlns:a16="http://schemas.microsoft.com/office/drawing/2014/main" id="{40E215BD-4E0F-6BC4-FCCD-E722DCD8B7D9}"/>
                </a:ext>
              </a:extLst>
            </p:cNvPr>
            <p:cNvSpPr/>
            <p:nvPr/>
          </p:nvSpPr>
          <p:spPr>
            <a:xfrm>
              <a:off x="1028879" y="5240952"/>
              <a:ext cx="2339976" cy="2339953"/>
            </a:xfrm>
            <a:prstGeom prst="ellipse">
              <a:avLst/>
            </a:prstGeom>
            <a:noFill/>
            <a:ln w="7620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2" name="مربع نص 166">
              <a:extLst>
                <a:ext uri="{FF2B5EF4-FFF2-40B4-BE49-F238E27FC236}">
                  <a16:creationId xmlns:a16="http://schemas.microsoft.com/office/drawing/2014/main" id="{D52CA354-1D0D-1762-9566-11370E7FEE23}"/>
                </a:ext>
              </a:extLst>
            </p:cNvPr>
            <p:cNvSpPr txBox="1"/>
            <p:nvPr/>
          </p:nvSpPr>
          <p:spPr>
            <a:xfrm flipH="1">
              <a:off x="682170" y="7827574"/>
              <a:ext cx="3033393" cy="877271"/>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مؤشّرات التنوّع والشمول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1" name="Picture 30" descr="Dashboard ">
              <a:extLst>
                <a:ext uri="{FF2B5EF4-FFF2-40B4-BE49-F238E27FC236}">
                  <a16:creationId xmlns:a16="http://schemas.microsoft.com/office/drawing/2014/main" id="{A49CAD6A-D5DD-3004-99CA-639E31BE237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31093" y="5712052"/>
              <a:ext cx="1589229" cy="158921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8" name="Group 47">
            <a:extLst>
              <a:ext uri="{FF2B5EF4-FFF2-40B4-BE49-F238E27FC236}">
                <a16:creationId xmlns:a16="http://schemas.microsoft.com/office/drawing/2014/main" id="{02140357-4399-3A9E-B7C9-35EC0CA753B3}"/>
              </a:ext>
            </a:extLst>
          </p:cNvPr>
          <p:cNvGrpSpPr/>
          <p:nvPr/>
        </p:nvGrpSpPr>
        <p:grpSpPr>
          <a:xfrm>
            <a:off x="8221069" y="2379765"/>
            <a:ext cx="3579045" cy="3463893"/>
            <a:chOff x="7930785" y="5240952"/>
            <a:chExt cx="3579045" cy="3463893"/>
          </a:xfrm>
        </p:grpSpPr>
        <p:sp>
          <p:nvSpPr>
            <p:cNvPr id="41" name="Oval 40">
              <a:extLst>
                <a:ext uri="{FF2B5EF4-FFF2-40B4-BE49-F238E27FC236}">
                  <a16:creationId xmlns:a16="http://schemas.microsoft.com/office/drawing/2014/main" id="{0B60B24F-B1D0-CCB4-5419-763FCD4DD76B}"/>
                </a:ext>
              </a:extLst>
            </p:cNvPr>
            <p:cNvSpPr/>
            <p:nvPr/>
          </p:nvSpPr>
          <p:spPr>
            <a:xfrm>
              <a:off x="8550321" y="5240952"/>
              <a:ext cx="2339976" cy="2339953"/>
            </a:xfrm>
            <a:prstGeom prst="ellipse">
              <a:avLst/>
            </a:prstGeom>
            <a:noFill/>
            <a:ln w="7620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4" name="مربع نص 166">
              <a:extLst>
                <a:ext uri="{FF2B5EF4-FFF2-40B4-BE49-F238E27FC236}">
                  <a16:creationId xmlns:a16="http://schemas.microsoft.com/office/drawing/2014/main" id="{F11E5E58-CCE0-2E4E-D233-96087A014E30}"/>
                </a:ext>
              </a:extLst>
            </p:cNvPr>
            <p:cNvSpPr txBox="1"/>
            <p:nvPr/>
          </p:nvSpPr>
          <p:spPr>
            <a:xfrm flipH="1">
              <a:off x="7930785" y="7827574"/>
              <a:ext cx="3579045" cy="877271"/>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مؤشّرات الأداء والإنتاجية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2" name="Picture 31" descr="Metrics ">
              <a:extLst>
                <a:ext uri="{FF2B5EF4-FFF2-40B4-BE49-F238E27FC236}">
                  <a16:creationId xmlns:a16="http://schemas.microsoft.com/office/drawing/2014/main" id="{E94AC87A-0478-AED3-4F0F-20D94A52979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25579" y="5570406"/>
              <a:ext cx="1730876" cy="173085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891556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fill="hold"/>
                                        <p:tgtEl>
                                          <p:spTgt spid="49"/>
                                        </p:tgtEl>
                                        <p:attrNameLst>
                                          <p:attrName>ppt_x</p:attrName>
                                        </p:attrNameLst>
                                      </p:cBhvr>
                                      <p:tavLst>
                                        <p:tav tm="0">
                                          <p:val>
                                            <p:strVal val="#ppt_x"/>
                                          </p:val>
                                        </p:tav>
                                        <p:tav tm="100000">
                                          <p:val>
                                            <p:strVal val="#ppt_x"/>
                                          </p:val>
                                        </p:tav>
                                      </p:tavLst>
                                    </p:anim>
                                    <p:anim calcmode="lin" valueType="num">
                                      <p:cBhvr additive="base">
                                        <p:cTn id="1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4E6553-D59D-F016-0C88-95FAFF5CED6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3F25277-B65D-ADE2-1465-DFBD8D401B91}"/>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استخدام لوحات المعلومات التفاعلية في اتّخاذ القرارات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BC9750F-3777-BFF3-D685-7695DFC92D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Dashboard ">
            <a:extLst>
              <a:ext uri="{FF2B5EF4-FFF2-40B4-BE49-F238E27FC236}">
                <a16:creationId xmlns:a16="http://schemas.microsoft.com/office/drawing/2014/main" id="{18DCC433-7B80-A1BB-859C-0A4302CE80C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2396037"/>
            <a:ext cx="2861764" cy="2861764"/>
          </a:xfrm>
          <a:prstGeom prst="rect">
            <a:avLst/>
          </a:prstGeom>
          <a:noFill/>
          <a:ln>
            <a:noFill/>
          </a:ln>
        </p:spPr>
      </p:pic>
      <p:sp>
        <p:nvSpPr>
          <p:cNvPr id="3" name="TextBox 2">
            <a:extLst>
              <a:ext uri="{FF2B5EF4-FFF2-40B4-BE49-F238E27FC236}">
                <a16:creationId xmlns:a16="http://schemas.microsoft.com/office/drawing/2014/main" id="{E1EC2043-D732-95FC-3601-F5B9A0B5D34F}"/>
              </a:ext>
            </a:extLst>
          </p:cNvPr>
          <p:cNvSpPr txBox="1"/>
          <p:nvPr/>
        </p:nvSpPr>
        <p:spPr>
          <a:xfrm>
            <a:off x="5535526" y="2560637"/>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مفهوم لوحات المعلومات</a:t>
            </a:r>
            <a:r>
              <a:rPr lang="en-US" b="0"/>
              <a:t> (Dashboards):</a:t>
            </a:r>
            <a:endParaRPr lang="en-US"/>
          </a:p>
        </p:txBody>
      </p:sp>
      <p:sp>
        <p:nvSpPr>
          <p:cNvPr id="5" name="TextBox 4">
            <a:extLst>
              <a:ext uri="{FF2B5EF4-FFF2-40B4-BE49-F238E27FC236}">
                <a16:creationId xmlns:a16="http://schemas.microsoft.com/office/drawing/2014/main" id="{3E5EA714-325E-995B-DE03-3AAF07B47182}"/>
              </a:ext>
            </a:extLst>
          </p:cNvPr>
          <p:cNvSpPr txBox="1"/>
          <p:nvPr/>
        </p:nvSpPr>
        <p:spPr>
          <a:xfrm>
            <a:off x="5535526" y="3429000"/>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لوحة المعلومات هي واجهة مرئية تعرض أهمّ المؤشّرات والبيانات في شكل سهل الفهم (مخطّطات، أرقام، إشارات ضوئية) لتمكين متّخذي القرار من فهم الوضع الحاليّ بسرعة</a:t>
            </a:r>
            <a:endParaRPr lang="en-US"/>
          </a:p>
        </p:txBody>
      </p:sp>
    </p:spTree>
    <p:extLst>
      <p:ext uri="{BB962C8B-B14F-4D97-AF65-F5344CB8AC3E}">
        <p14:creationId xmlns:p14="http://schemas.microsoft.com/office/powerpoint/2010/main" val="12291690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B7BE03D-567B-7088-0DBB-BA69DCE3405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وصف المقرر </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Picture 6">
            <a:extLst>
              <a:ext uri="{FF2B5EF4-FFF2-40B4-BE49-F238E27FC236}">
                <a16:creationId xmlns:a16="http://schemas.microsoft.com/office/drawing/2014/main" id="{C8BCF3E6-AF18-A2F5-D0F7-654B43DFDF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2832BC8D-2FCF-03BD-DF63-8F9A129DD7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0097" y="2010697"/>
            <a:ext cx="3810000" cy="3810000"/>
          </a:xfrm>
          <a:prstGeom prst="rect">
            <a:avLst/>
          </a:prstGeom>
        </p:spPr>
      </p:pic>
      <p:sp>
        <p:nvSpPr>
          <p:cNvPr id="5" name="TextBox 4">
            <a:extLst>
              <a:ext uri="{FF2B5EF4-FFF2-40B4-BE49-F238E27FC236}">
                <a16:creationId xmlns:a16="http://schemas.microsoft.com/office/drawing/2014/main" id="{007A955F-DB83-F62A-8B39-FAAC020D7D7D}"/>
              </a:ext>
            </a:extLst>
          </p:cNvPr>
          <p:cNvSpPr txBox="1"/>
          <p:nvPr/>
        </p:nvSpPr>
        <p:spPr>
          <a:xfrm>
            <a:off x="5213689" y="1338068"/>
            <a:ext cx="5958214" cy="5129289"/>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في هذا المقرر يتم تدريب المتدرب على الإلمام ببرامج وتطبيقات الحاسب الآلي التي يتم استخدامها في ادارة الموارد البشرية من خلال معرفة استخدام البرامج المتخصصة المتاحة لتطبيقات الموارد البشرية وجعل المتدرب قادرا على كتابة تقارير شؤون الموظفين المتعلقة بحساب الرواتب والعلاوات والإجازات وغيرها من عناصر ادارة الموارد البشرية المتعلقة بالموظفين والعملاء</a:t>
            </a:r>
            <a:endParaRPr lang="en-US" dirty="0"/>
          </a:p>
        </p:txBody>
      </p:sp>
    </p:spTree>
    <p:extLst>
      <p:ext uri="{BB962C8B-B14F-4D97-AF65-F5344CB8AC3E}">
        <p14:creationId xmlns:p14="http://schemas.microsoft.com/office/powerpoint/2010/main" val="35811229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B21B40-0195-BB97-02C0-03CD0432FD8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C609256-9CDA-1C75-03B9-4AD4137BCD66}"/>
              </a:ext>
            </a:extLst>
          </p:cNvPr>
          <p:cNvSpPr txBox="1"/>
          <p:nvPr/>
        </p:nvSpPr>
        <p:spPr>
          <a:xfrm>
            <a:off x="1930400" y="-65699"/>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أهمية تطبيق أنظمة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FD4DC61-905C-7FE9-BD93-B49229AAC8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69050B2C-D218-D256-9D8E-79DF6B68C4FD}"/>
              </a:ext>
            </a:extLst>
          </p:cNvPr>
          <p:cNvSpPr txBox="1"/>
          <p:nvPr/>
        </p:nvSpPr>
        <p:spPr>
          <a:xfrm>
            <a:off x="2467430" y="1075371"/>
            <a:ext cx="8911684"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defRPr>
            </a:lvl1pPr>
          </a:lstStyle>
          <a:p>
            <a:r>
              <a:rPr lang="ar-EG"/>
              <a:t>مساهمة النظم الآلية في تحقيق أهداف رؤية 2030 للموارد البشرية</a:t>
            </a:r>
            <a:endParaRPr lang="en-US"/>
          </a:p>
        </p:txBody>
      </p:sp>
      <p:grpSp>
        <p:nvGrpSpPr>
          <p:cNvPr id="61" name="Group 60">
            <a:extLst>
              <a:ext uri="{FF2B5EF4-FFF2-40B4-BE49-F238E27FC236}">
                <a16:creationId xmlns:a16="http://schemas.microsoft.com/office/drawing/2014/main" id="{66E818D4-E395-EC6A-38FD-5490ABD96B56}"/>
              </a:ext>
            </a:extLst>
          </p:cNvPr>
          <p:cNvGrpSpPr/>
          <p:nvPr/>
        </p:nvGrpSpPr>
        <p:grpSpPr>
          <a:xfrm>
            <a:off x="358730" y="2417034"/>
            <a:ext cx="2224939" cy="3098395"/>
            <a:chOff x="358730" y="2417034"/>
            <a:chExt cx="2224939" cy="3098395"/>
          </a:xfrm>
        </p:grpSpPr>
        <p:grpSp>
          <p:nvGrpSpPr>
            <p:cNvPr id="3" name="مجموعة 88">
              <a:extLst>
                <a:ext uri="{FF2B5EF4-FFF2-40B4-BE49-F238E27FC236}">
                  <a16:creationId xmlns:a16="http://schemas.microsoft.com/office/drawing/2014/main" id="{58E245A3-6D37-547A-70B9-C1A718D88400}"/>
                </a:ext>
              </a:extLst>
            </p:cNvPr>
            <p:cNvGrpSpPr/>
            <p:nvPr/>
          </p:nvGrpSpPr>
          <p:grpSpPr>
            <a:xfrm>
              <a:off x="358730" y="2510816"/>
              <a:ext cx="2224939" cy="3004613"/>
              <a:chOff x="0" y="74548"/>
              <a:chExt cx="1390650" cy="1878706"/>
            </a:xfrm>
          </p:grpSpPr>
          <p:grpSp>
            <p:nvGrpSpPr>
              <p:cNvPr id="53" name="مجموعة 89">
                <a:extLst>
                  <a:ext uri="{FF2B5EF4-FFF2-40B4-BE49-F238E27FC236}">
                    <a16:creationId xmlns:a16="http://schemas.microsoft.com/office/drawing/2014/main" id="{F244CF33-1E78-CD9D-D753-51795258E284}"/>
                  </a:ext>
                </a:extLst>
              </p:cNvPr>
              <p:cNvGrpSpPr/>
              <p:nvPr/>
            </p:nvGrpSpPr>
            <p:grpSpPr>
              <a:xfrm>
                <a:off x="0" y="74548"/>
                <a:ext cx="1390650" cy="1878706"/>
                <a:chOff x="0" y="74548"/>
                <a:chExt cx="1390650" cy="1878706"/>
              </a:xfrm>
            </p:grpSpPr>
            <p:sp>
              <p:nvSpPr>
                <p:cNvPr id="55" name="شكل بيضاوي 91">
                  <a:extLst>
                    <a:ext uri="{FF2B5EF4-FFF2-40B4-BE49-F238E27FC236}">
                      <a16:creationId xmlns:a16="http://schemas.microsoft.com/office/drawing/2014/main" id="{35BFEC6F-9652-E7E3-B2BE-6A0F72AE2B6F}"/>
                    </a:ext>
                  </a:extLst>
                </p:cNvPr>
                <p:cNvSpPr/>
                <p:nvPr/>
              </p:nvSpPr>
              <p:spPr>
                <a:xfrm>
                  <a:off x="311249" y="74548"/>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6" name="شكل حر: شكل 92">
                  <a:extLst>
                    <a:ext uri="{FF2B5EF4-FFF2-40B4-BE49-F238E27FC236}">
                      <a16:creationId xmlns:a16="http://schemas.microsoft.com/office/drawing/2014/main" id="{D678E06F-BE20-1E92-666C-FA7A1AF44AFE}"/>
                    </a:ext>
                  </a:extLst>
                </p:cNvPr>
                <p:cNvSpPr/>
                <p:nvPr/>
              </p:nvSpPr>
              <p:spPr>
                <a:xfrm>
                  <a:off x="0" y="280953"/>
                  <a:ext cx="1390650" cy="1672301"/>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54" name="مربع نص 29">
                <a:extLst>
                  <a:ext uri="{FF2B5EF4-FFF2-40B4-BE49-F238E27FC236}">
                    <a16:creationId xmlns:a16="http://schemas.microsoft.com/office/drawing/2014/main" id="{E94CC5F7-8157-42C5-055A-45B952D089C0}"/>
                  </a:ext>
                </a:extLst>
              </p:cNvPr>
              <p:cNvSpPr txBox="1"/>
              <p:nvPr/>
            </p:nvSpPr>
            <p:spPr>
              <a:xfrm>
                <a:off x="103194" y="1240110"/>
                <a:ext cx="1161148" cy="395675"/>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تمكين المرأة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6" name="TextBox 6">
              <a:extLst>
                <a:ext uri="{FF2B5EF4-FFF2-40B4-BE49-F238E27FC236}">
                  <a16:creationId xmlns:a16="http://schemas.microsoft.com/office/drawing/2014/main" id="{CDE5C754-7EEE-1033-FBE8-0E77BBEC6655}"/>
                </a:ext>
              </a:extLst>
            </p:cNvPr>
            <p:cNvSpPr txBox="1"/>
            <p:nvPr/>
          </p:nvSpPr>
          <p:spPr>
            <a:xfrm>
              <a:off x="910289" y="2417034"/>
              <a:ext cx="1120820" cy="1285864"/>
            </a:xfrm>
            <a:prstGeom prst="rect">
              <a:avLst/>
            </a:prstGeom>
            <a:noFill/>
          </p:spPr>
          <p:txBody>
            <a:bodyPr wrap="none" rtlCol="0">
              <a:spAutoFit/>
            </a:bodyPr>
            <a:lstStyle/>
            <a:p>
              <a:pPr algn="just" rtl="0">
                <a:lnSpc>
                  <a:spcPct val="115000"/>
                </a:lnSpc>
              </a:pPr>
              <a:r>
                <a:rPr lang="en-GB" sz="7200" b="1" kern="1200">
                  <a:solidFill>
                    <a:srgbClr val="FFFFFF"/>
                  </a:solidFill>
                  <a:effectLst/>
                  <a:latin typeface="Calibri" panose="020F0502020204030204" pitchFamily="34" charset="0"/>
                  <a:ea typeface="Calibri" panose="020F0502020204030204" pitchFamily="34" charset="0"/>
                  <a:cs typeface="Activist Light"/>
                </a:rPr>
                <a:t>05</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0" name="Group 59">
            <a:extLst>
              <a:ext uri="{FF2B5EF4-FFF2-40B4-BE49-F238E27FC236}">
                <a16:creationId xmlns:a16="http://schemas.microsoft.com/office/drawing/2014/main" id="{1A637A43-EA92-7AA3-C769-0360D28E4625}"/>
              </a:ext>
            </a:extLst>
          </p:cNvPr>
          <p:cNvGrpSpPr/>
          <p:nvPr/>
        </p:nvGrpSpPr>
        <p:grpSpPr>
          <a:xfrm>
            <a:off x="2632241" y="2417562"/>
            <a:ext cx="2256008" cy="3097857"/>
            <a:chOff x="2632241" y="2417562"/>
            <a:chExt cx="2256008" cy="3097857"/>
          </a:xfrm>
        </p:grpSpPr>
        <p:grpSp>
          <p:nvGrpSpPr>
            <p:cNvPr id="12" name="مجموعة 93">
              <a:extLst>
                <a:ext uri="{FF2B5EF4-FFF2-40B4-BE49-F238E27FC236}">
                  <a16:creationId xmlns:a16="http://schemas.microsoft.com/office/drawing/2014/main" id="{C7F351EB-8A02-4C16-0593-42BF33FE9BA0}"/>
                </a:ext>
              </a:extLst>
            </p:cNvPr>
            <p:cNvGrpSpPr/>
            <p:nvPr/>
          </p:nvGrpSpPr>
          <p:grpSpPr>
            <a:xfrm>
              <a:off x="2632241" y="2510816"/>
              <a:ext cx="2256008" cy="3004603"/>
              <a:chOff x="1139995" y="74548"/>
              <a:chExt cx="1410073" cy="1878704"/>
            </a:xfrm>
          </p:grpSpPr>
          <p:grpSp>
            <p:nvGrpSpPr>
              <p:cNvPr id="26" name="مجموعة 94">
                <a:extLst>
                  <a:ext uri="{FF2B5EF4-FFF2-40B4-BE49-F238E27FC236}">
                    <a16:creationId xmlns:a16="http://schemas.microsoft.com/office/drawing/2014/main" id="{F7A534F1-2274-4E24-BFAC-7E62CC60100B}"/>
                  </a:ext>
                </a:extLst>
              </p:cNvPr>
              <p:cNvGrpSpPr/>
              <p:nvPr/>
            </p:nvGrpSpPr>
            <p:grpSpPr>
              <a:xfrm>
                <a:off x="1159418" y="74548"/>
                <a:ext cx="1390650" cy="1878704"/>
                <a:chOff x="1159418" y="74548"/>
                <a:chExt cx="1390650" cy="1878704"/>
              </a:xfrm>
            </p:grpSpPr>
            <p:sp>
              <p:nvSpPr>
                <p:cNvPr id="43" name="شكل بيضاوي 96">
                  <a:extLst>
                    <a:ext uri="{FF2B5EF4-FFF2-40B4-BE49-F238E27FC236}">
                      <a16:creationId xmlns:a16="http://schemas.microsoft.com/office/drawing/2014/main" id="{609535C1-694A-96E9-39EB-C078FED3C150}"/>
                    </a:ext>
                  </a:extLst>
                </p:cNvPr>
                <p:cNvSpPr/>
                <p:nvPr/>
              </p:nvSpPr>
              <p:spPr>
                <a:xfrm>
                  <a:off x="1470666" y="74548"/>
                  <a:ext cx="768154" cy="768154"/>
                </a:xfrm>
                <a:prstGeom prst="ellipse">
                  <a:avLst/>
                </a:prstGeom>
                <a:solidFill>
                  <a:srgbClr val="2E75B6"/>
                </a:solidFill>
                <a:ln w="57150">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4" name="شكل حر: شكل 97">
                  <a:extLst>
                    <a:ext uri="{FF2B5EF4-FFF2-40B4-BE49-F238E27FC236}">
                      <a16:creationId xmlns:a16="http://schemas.microsoft.com/office/drawing/2014/main" id="{3337ACF2-EB56-9830-1046-ADAAAA0BBA46}"/>
                    </a:ext>
                  </a:extLst>
                </p:cNvPr>
                <p:cNvSpPr/>
                <p:nvPr/>
              </p:nvSpPr>
              <p:spPr>
                <a:xfrm>
                  <a:off x="1159418" y="280953"/>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2" name="مربع نص 25">
                <a:extLst>
                  <a:ext uri="{FF2B5EF4-FFF2-40B4-BE49-F238E27FC236}">
                    <a16:creationId xmlns:a16="http://schemas.microsoft.com/office/drawing/2014/main" id="{5771EB5A-0E9C-D9F7-F72E-18FB15F549C2}"/>
                  </a:ext>
                </a:extLst>
              </p:cNvPr>
              <p:cNvSpPr txBox="1"/>
              <p:nvPr/>
            </p:nvSpPr>
            <p:spPr>
              <a:xfrm>
                <a:off x="1139995" y="1063564"/>
                <a:ext cx="1378818" cy="743600"/>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المهارات الرقمية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4" name="TextBox 6">
              <a:extLst>
                <a:ext uri="{FF2B5EF4-FFF2-40B4-BE49-F238E27FC236}">
                  <a16:creationId xmlns:a16="http://schemas.microsoft.com/office/drawing/2014/main" id="{4D168238-F5F1-5DE9-EAEB-B624A7A08556}"/>
                </a:ext>
              </a:extLst>
            </p:cNvPr>
            <p:cNvSpPr txBox="1"/>
            <p:nvPr/>
          </p:nvSpPr>
          <p:spPr>
            <a:xfrm>
              <a:off x="3196970" y="2417562"/>
              <a:ext cx="1120820" cy="1285864"/>
            </a:xfrm>
            <a:prstGeom prst="rect">
              <a:avLst/>
            </a:prstGeom>
            <a:noFill/>
          </p:spPr>
          <p:txBody>
            <a:bodyPr wrap="none" rtlCol="0">
              <a:spAutoFit/>
            </a:bodyPr>
            <a:lstStyle/>
            <a:p>
              <a:pPr algn="just" rtl="0">
                <a:lnSpc>
                  <a:spcPct val="115000"/>
                </a:lnSpc>
              </a:pPr>
              <a:r>
                <a:rPr lang="en-GB" sz="7200" b="1" kern="1200" dirty="0">
                  <a:solidFill>
                    <a:srgbClr val="FFFFFF"/>
                  </a:solidFill>
                  <a:effectLst/>
                  <a:latin typeface="Calibri" panose="020F0502020204030204" pitchFamily="34" charset="0"/>
                  <a:ea typeface="Calibri" panose="020F0502020204030204" pitchFamily="34" charset="0"/>
                  <a:cs typeface="Activist Light"/>
                </a:rPr>
                <a:t>04</a:t>
              </a:r>
              <a:endParaRPr lang="en-US" sz="7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9" name="Group 58">
            <a:extLst>
              <a:ext uri="{FF2B5EF4-FFF2-40B4-BE49-F238E27FC236}">
                <a16:creationId xmlns:a16="http://schemas.microsoft.com/office/drawing/2014/main" id="{B0EFCBA1-3558-4B25-74D4-9C243B9BDBDE}"/>
              </a:ext>
            </a:extLst>
          </p:cNvPr>
          <p:cNvGrpSpPr/>
          <p:nvPr/>
        </p:nvGrpSpPr>
        <p:grpSpPr>
          <a:xfrm>
            <a:off x="4947808" y="2417769"/>
            <a:ext cx="2224937" cy="3097650"/>
            <a:chOff x="4947808" y="2417769"/>
            <a:chExt cx="2224937" cy="3097650"/>
          </a:xfrm>
        </p:grpSpPr>
        <p:grpSp>
          <p:nvGrpSpPr>
            <p:cNvPr id="11" name="مجموعة 7">
              <a:extLst>
                <a:ext uri="{FF2B5EF4-FFF2-40B4-BE49-F238E27FC236}">
                  <a16:creationId xmlns:a16="http://schemas.microsoft.com/office/drawing/2014/main" id="{AA994FE9-FA70-0CFF-3480-81E9A431D0AC}"/>
                </a:ext>
              </a:extLst>
            </p:cNvPr>
            <p:cNvGrpSpPr/>
            <p:nvPr/>
          </p:nvGrpSpPr>
          <p:grpSpPr>
            <a:xfrm>
              <a:off x="4947808" y="2510816"/>
              <a:ext cx="2224937" cy="3004603"/>
              <a:chOff x="2301132" y="74548"/>
              <a:chExt cx="1390650" cy="1878704"/>
            </a:xfrm>
          </p:grpSpPr>
          <p:grpSp>
            <p:nvGrpSpPr>
              <p:cNvPr id="45" name="مجموعة 20">
                <a:extLst>
                  <a:ext uri="{FF2B5EF4-FFF2-40B4-BE49-F238E27FC236}">
                    <a16:creationId xmlns:a16="http://schemas.microsoft.com/office/drawing/2014/main" id="{85024CB3-D336-CD73-F66B-EE24D012F064}"/>
                  </a:ext>
                </a:extLst>
              </p:cNvPr>
              <p:cNvGrpSpPr/>
              <p:nvPr/>
            </p:nvGrpSpPr>
            <p:grpSpPr>
              <a:xfrm>
                <a:off x="2301132" y="74548"/>
                <a:ext cx="1390650" cy="1878704"/>
                <a:chOff x="2301132" y="74548"/>
                <a:chExt cx="1390650" cy="1878704"/>
              </a:xfrm>
            </p:grpSpPr>
            <p:sp>
              <p:nvSpPr>
                <p:cNvPr id="47" name="شكل بيضاوي 22">
                  <a:extLst>
                    <a:ext uri="{FF2B5EF4-FFF2-40B4-BE49-F238E27FC236}">
                      <a16:creationId xmlns:a16="http://schemas.microsoft.com/office/drawing/2014/main" id="{774EBE45-EB58-2852-23BF-74C56D85542A}"/>
                    </a:ext>
                  </a:extLst>
                </p:cNvPr>
                <p:cNvSpPr/>
                <p:nvPr/>
              </p:nvSpPr>
              <p:spPr>
                <a:xfrm>
                  <a:off x="2612380" y="74548"/>
                  <a:ext cx="768154"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8" name="شكل حر: شكل 23">
                  <a:extLst>
                    <a:ext uri="{FF2B5EF4-FFF2-40B4-BE49-F238E27FC236}">
                      <a16:creationId xmlns:a16="http://schemas.microsoft.com/office/drawing/2014/main" id="{2F163B2C-D9D3-3AD0-982F-BC54222B5209}"/>
                    </a:ext>
                  </a:extLst>
                </p:cNvPr>
                <p:cNvSpPr/>
                <p:nvPr/>
              </p:nvSpPr>
              <p:spPr>
                <a:xfrm>
                  <a:off x="2301132" y="280953"/>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6" name="مربع نص 29">
                <a:extLst>
                  <a:ext uri="{FF2B5EF4-FFF2-40B4-BE49-F238E27FC236}">
                    <a16:creationId xmlns:a16="http://schemas.microsoft.com/office/drawing/2014/main" id="{A5C038B7-CD0E-5631-9E76-C9E7F6E71522}"/>
                  </a:ext>
                </a:extLst>
              </p:cNvPr>
              <p:cNvSpPr txBox="1"/>
              <p:nvPr/>
            </p:nvSpPr>
            <p:spPr>
              <a:xfrm>
                <a:off x="2309709" y="1188036"/>
                <a:ext cx="1351903" cy="395675"/>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توطين الوظائف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5" name="TextBox 6">
              <a:extLst>
                <a:ext uri="{FF2B5EF4-FFF2-40B4-BE49-F238E27FC236}">
                  <a16:creationId xmlns:a16="http://schemas.microsoft.com/office/drawing/2014/main" id="{0E20AC59-3930-FB9E-516F-C585ECA38572}"/>
                </a:ext>
              </a:extLst>
            </p:cNvPr>
            <p:cNvSpPr txBox="1"/>
            <p:nvPr/>
          </p:nvSpPr>
          <p:spPr>
            <a:xfrm>
              <a:off x="5489784" y="2417769"/>
              <a:ext cx="1120820" cy="1285864"/>
            </a:xfrm>
            <a:prstGeom prst="rect">
              <a:avLst/>
            </a:prstGeom>
            <a:noFill/>
          </p:spPr>
          <p:txBody>
            <a:bodyPr wrap="none" rtlCol="0">
              <a:spAutoFit/>
            </a:bodyPr>
            <a:lstStyle/>
            <a:p>
              <a:pPr algn="just" rtl="0">
                <a:lnSpc>
                  <a:spcPct val="115000"/>
                </a:lnSpc>
              </a:pPr>
              <a:r>
                <a:rPr lang="en-GB" sz="7200" b="1" kern="1200">
                  <a:solidFill>
                    <a:srgbClr val="FFFFFF"/>
                  </a:solidFill>
                  <a:effectLst/>
                  <a:latin typeface="Calibri" panose="020F0502020204030204" pitchFamily="34" charset="0"/>
                  <a:ea typeface="Calibri" panose="020F0502020204030204" pitchFamily="34" charset="0"/>
                  <a:cs typeface="Activist Light"/>
                </a:rPr>
                <a:t>03</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8" name="Group 57">
            <a:extLst>
              <a:ext uri="{FF2B5EF4-FFF2-40B4-BE49-F238E27FC236}">
                <a16:creationId xmlns:a16="http://schemas.microsoft.com/office/drawing/2014/main" id="{B78BCEF7-7F84-A164-F22D-ED8631D65E8F}"/>
              </a:ext>
            </a:extLst>
          </p:cNvPr>
          <p:cNvGrpSpPr/>
          <p:nvPr/>
        </p:nvGrpSpPr>
        <p:grpSpPr>
          <a:xfrm>
            <a:off x="7024140" y="2416629"/>
            <a:ext cx="2618837" cy="3098788"/>
            <a:chOff x="7024140" y="2416629"/>
            <a:chExt cx="2618837" cy="3098788"/>
          </a:xfrm>
        </p:grpSpPr>
        <p:grpSp>
          <p:nvGrpSpPr>
            <p:cNvPr id="13" name="مجموعة 24">
              <a:extLst>
                <a:ext uri="{FF2B5EF4-FFF2-40B4-BE49-F238E27FC236}">
                  <a16:creationId xmlns:a16="http://schemas.microsoft.com/office/drawing/2014/main" id="{77085F80-6BCE-0242-4EA5-EF0E799F1B31}"/>
                </a:ext>
              </a:extLst>
            </p:cNvPr>
            <p:cNvGrpSpPr/>
            <p:nvPr/>
          </p:nvGrpSpPr>
          <p:grpSpPr>
            <a:xfrm>
              <a:off x="7024140" y="2510816"/>
              <a:ext cx="2618837" cy="3004601"/>
              <a:chOff x="3342199" y="74548"/>
              <a:chExt cx="1636847" cy="1878704"/>
            </a:xfrm>
          </p:grpSpPr>
          <p:grpSp>
            <p:nvGrpSpPr>
              <p:cNvPr id="18" name="مجموعة 25">
                <a:extLst>
                  <a:ext uri="{FF2B5EF4-FFF2-40B4-BE49-F238E27FC236}">
                    <a16:creationId xmlns:a16="http://schemas.microsoft.com/office/drawing/2014/main" id="{6251863A-3704-A64C-3C25-C66C987BC882}"/>
                  </a:ext>
                </a:extLst>
              </p:cNvPr>
              <p:cNvGrpSpPr/>
              <p:nvPr/>
            </p:nvGrpSpPr>
            <p:grpSpPr>
              <a:xfrm>
                <a:off x="3484873" y="74548"/>
                <a:ext cx="1390650" cy="1878704"/>
                <a:chOff x="3484873" y="74548"/>
                <a:chExt cx="1390650" cy="1878704"/>
              </a:xfrm>
            </p:grpSpPr>
            <p:sp>
              <p:nvSpPr>
                <p:cNvPr id="24" name="شكل بيضاوي 27">
                  <a:extLst>
                    <a:ext uri="{FF2B5EF4-FFF2-40B4-BE49-F238E27FC236}">
                      <a16:creationId xmlns:a16="http://schemas.microsoft.com/office/drawing/2014/main" id="{0BD16B7D-758D-851A-8EEF-52BB904DF659}"/>
                    </a:ext>
                  </a:extLst>
                </p:cNvPr>
                <p:cNvSpPr/>
                <p:nvPr/>
              </p:nvSpPr>
              <p:spPr>
                <a:xfrm>
                  <a:off x="3796121" y="74548"/>
                  <a:ext cx="768154" cy="768154"/>
                </a:xfrm>
                <a:prstGeom prst="ellipse">
                  <a:avLst/>
                </a:prstGeom>
                <a:solidFill>
                  <a:schemeClr val="bg1">
                    <a:lumMod val="50000"/>
                  </a:schemeClr>
                </a:solidFill>
                <a:ln w="571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5" name="شكل حر: شكل 28">
                  <a:extLst>
                    <a:ext uri="{FF2B5EF4-FFF2-40B4-BE49-F238E27FC236}">
                      <a16:creationId xmlns:a16="http://schemas.microsoft.com/office/drawing/2014/main" id="{1BCEC402-1C38-4FE9-A566-83E0504707D8}"/>
                    </a:ext>
                  </a:extLst>
                </p:cNvPr>
                <p:cNvSpPr/>
                <p:nvPr/>
              </p:nvSpPr>
              <p:spPr>
                <a:xfrm>
                  <a:off x="3484873" y="280953"/>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1" name="مربع نص 25">
                <a:extLst>
                  <a:ext uri="{FF2B5EF4-FFF2-40B4-BE49-F238E27FC236}">
                    <a16:creationId xmlns:a16="http://schemas.microsoft.com/office/drawing/2014/main" id="{3B99AF10-49E0-07F0-DA44-4BD2EAF01E70}"/>
                  </a:ext>
                </a:extLst>
              </p:cNvPr>
              <p:cNvSpPr txBox="1"/>
              <p:nvPr/>
            </p:nvSpPr>
            <p:spPr>
              <a:xfrm>
                <a:off x="3342199" y="1240056"/>
                <a:ext cx="1636847" cy="395676"/>
              </a:xfrm>
              <a:prstGeom prst="rect">
                <a:avLst/>
              </a:prstGeom>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الإنتاجية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6" name="TextBox 6">
              <a:extLst>
                <a:ext uri="{FF2B5EF4-FFF2-40B4-BE49-F238E27FC236}">
                  <a16:creationId xmlns:a16="http://schemas.microsoft.com/office/drawing/2014/main" id="{4DDB8D55-677D-F83B-279B-5ABB31925B2B}"/>
                </a:ext>
              </a:extLst>
            </p:cNvPr>
            <p:cNvSpPr txBox="1"/>
            <p:nvPr/>
          </p:nvSpPr>
          <p:spPr>
            <a:xfrm>
              <a:off x="7778333" y="2416629"/>
              <a:ext cx="1120820" cy="1285864"/>
            </a:xfrm>
            <a:prstGeom prst="rect">
              <a:avLst/>
            </a:prstGeom>
            <a:noFill/>
          </p:spPr>
          <p:txBody>
            <a:bodyPr wrap="none" rtlCol="0">
              <a:spAutoFit/>
            </a:bodyPr>
            <a:lstStyle/>
            <a:p>
              <a:pPr algn="just" rtl="0">
                <a:lnSpc>
                  <a:spcPct val="115000"/>
                </a:lnSpc>
              </a:pPr>
              <a:r>
                <a:rPr lang="en-GB" sz="7200" b="1" kern="1200">
                  <a:solidFill>
                    <a:srgbClr val="FFFFFF"/>
                  </a:solidFill>
                  <a:effectLst/>
                  <a:latin typeface="Calibri" panose="020F0502020204030204" pitchFamily="34" charset="0"/>
                  <a:ea typeface="Calibri" panose="020F0502020204030204" pitchFamily="34" charset="0"/>
                  <a:cs typeface="Activist Light"/>
                </a:rPr>
                <a:t>02</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7" name="Group 56">
            <a:extLst>
              <a:ext uri="{FF2B5EF4-FFF2-40B4-BE49-F238E27FC236}">
                <a16:creationId xmlns:a16="http://schemas.microsoft.com/office/drawing/2014/main" id="{CA8E5A85-66F6-76C2-F0BE-E640AAD72F17}"/>
              </a:ext>
            </a:extLst>
          </p:cNvPr>
          <p:cNvGrpSpPr/>
          <p:nvPr/>
        </p:nvGrpSpPr>
        <p:grpSpPr>
          <a:xfrm>
            <a:off x="9536888" y="2417769"/>
            <a:ext cx="2224939" cy="3097650"/>
            <a:chOff x="9536888" y="2417769"/>
            <a:chExt cx="2224939" cy="3097650"/>
          </a:xfrm>
        </p:grpSpPr>
        <p:grpSp>
          <p:nvGrpSpPr>
            <p:cNvPr id="10" name="مجموعة 29">
              <a:extLst>
                <a:ext uri="{FF2B5EF4-FFF2-40B4-BE49-F238E27FC236}">
                  <a16:creationId xmlns:a16="http://schemas.microsoft.com/office/drawing/2014/main" id="{33268926-4F9E-8555-4925-78CDBF219112}"/>
                </a:ext>
              </a:extLst>
            </p:cNvPr>
            <p:cNvGrpSpPr/>
            <p:nvPr/>
          </p:nvGrpSpPr>
          <p:grpSpPr>
            <a:xfrm>
              <a:off x="9536888" y="2510816"/>
              <a:ext cx="2224939" cy="3004603"/>
              <a:chOff x="4602266" y="74548"/>
              <a:chExt cx="1390650" cy="1878704"/>
            </a:xfrm>
          </p:grpSpPr>
          <p:grpSp>
            <p:nvGrpSpPr>
              <p:cNvPr id="49" name="مجموعة 30">
                <a:extLst>
                  <a:ext uri="{FF2B5EF4-FFF2-40B4-BE49-F238E27FC236}">
                    <a16:creationId xmlns:a16="http://schemas.microsoft.com/office/drawing/2014/main" id="{8B00B63B-6C4A-40DF-E5B0-E3A1DF250901}"/>
                  </a:ext>
                </a:extLst>
              </p:cNvPr>
              <p:cNvGrpSpPr/>
              <p:nvPr/>
            </p:nvGrpSpPr>
            <p:grpSpPr>
              <a:xfrm>
                <a:off x="4602266" y="74548"/>
                <a:ext cx="1390650" cy="1878704"/>
                <a:chOff x="4602266" y="74548"/>
                <a:chExt cx="1390650" cy="1878704"/>
              </a:xfrm>
            </p:grpSpPr>
            <p:sp>
              <p:nvSpPr>
                <p:cNvPr id="51" name="شكل بيضاوي 64">
                  <a:extLst>
                    <a:ext uri="{FF2B5EF4-FFF2-40B4-BE49-F238E27FC236}">
                      <a16:creationId xmlns:a16="http://schemas.microsoft.com/office/drawing/2014/main" id="{E73EAE9E-D796-8A00-E611-E88C32E66293}"/>
                    </a:ext>
                  </a:extLst>
                </p:cNvPr>
                <p:cNvSpPr/>
                <p:nvPr/>
              </p:nvSpPr>
              <p:spPr>
                <a:xfrm>
                  <a:off x="4913514" y="74548"/>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2" name="شكل حر: شكل 70">
                  <a:extLst>
                    <a:ext uri="{FF2B5EF4-FFF2-40B4-BE49-F238E27FC236}">
                      <a16:creationId xmlns:a16="http://schemas.microsoft.com/office/drawing/2014/main" id="{22FB2B9D-52FF-E844-788C-44F61AC8F8E7}"/>
                    </a:ext>
                  </a:extLst>
                </p:cNvPr>
                <p:cNvSpPr/>
                <p:nvPr/>
              </p:nvSpPr>
              <p:spPr>
                <a:xfrm>
                  <a:off x="4602266" y="280953"/>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50" name="مربع نص 25">
                <a:extLst>
                  <a:ext uri="{FF2B5EF4-FFF2-40B4-BE49-F238E27FC236}">
                    <a16:creationId xmlns:a16="http://schemas.microsoft.com/office/drawing/2014/main" id="{39764ED6-16EF-34F6-8579-44D28417E8EB}"/>
                  </a:ext>
                </a:extLst>
              </p:cNvPr>
              <p:cNvSpPr txBox="1"/>
              <p:nvPr/>
            </p:nvSpPr>
            <p:spPr>
              <a:xfrm>
                <a:off x="4711293" y="1063643"/>
                <a:ext cx="1223084" cy="743600"/>
              </a:xfrm>
              <a:prstGeom prst="rect">
                <a:avLst/>
              </a:prstGeom>
              <a:noFill/>
            </p:spPr>
            <p:txBody>
              <a:bodyPr wrap="square" rtlCol="1">
                <a:spAutoFit/>
              </a:bodyPr>
              <a:lstStyle/>
              <a:p>
                <a:pPr algn="ctr" rtl="0">
                  <a:lnSpc>
                    <a:spcPct val="113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دعم التحوّل الرقمي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TextBox 6">
              <a:extLst>
                <a:ext uri="{FF2B5EF4-FFF2-40B4-BE49-F238E27FC236}">
                  <a16:creationId xmlns:a16="http://schemas.microsoft.com/office/drawing/2014/main" id="{8EF2863C-B4B7-D676-99A6-7A8799FAD8EB}"/>
                </a:ext>
              </a:extLst>
            </p:cNvPr>
            <p:cNvSpPr txBox="1"/>
            <p:nvPr/>
          </p:nvSpPr>
          <p:spPr>
            <a:xfrm>
              <a:off x="10066153" y="2417769"/>
              <a:ext cx="1120820" cy="1285864"/>
            </a:xfrm>
            <a:prstGeom prst="rect">
              <a:avLst/>
            </a:prstGeom>
            <a:noFill/>
          </p:spPr>
          <p:txBody>
            <a:bodyPr wrap="none" rtlCol="0">
              <a:spAutoFit/>
            </a:bodyPr>
            <a:lstStyle/>
            <a:p>
              <a:pPr algn="just" rtl="0">
                <a:lnSpc>
                  <a:spcPct val="115000"/>
                </a:lnSpc>
              </a:pPr>
              <a:r>
                <a:rPr lang="en-GB" sz="7200" b="1" kern="1200">
                  <a:solidFill>
                    <a:srgbClr val="FFFFFF"/>
                  </a:solidFill>
                  <a:effectLst/>
                  <a:latin typeface="Calibri" panose="020F0502020204030204" pitchFamily="34" charset="0"/>
                  <a:ea typeface="Calibri" panose="020F0502020204030204" pitchFamily="34" charset="0"/>
                  <a:cs typeface="Activist Light"/>
                </a:rPr>
                <a:t>01</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2004003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 presetClass="entr" presetSubtype="4"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 calcmode="lin" valueType="num">
                                      <p:cBhvr additive="base">
                                        <p:cTn id="10" dur="500" fill="hold"/>
                                        <p:tgtEl>
                                          <p:spTgt spid="57"/>
                                        </p:tgtEl>
                                        <p:attrNameLst>
                                          <p:attrName>ppt_x</p:attrName>
                                        </p:attrNameLst>
                                      </p:cBhvr>
                                      <p:tavLst>
                                        <p:tav tm="0">
                                          <p:val>
                                            <p:strVal val="#ppt_x"/>
                                          </p:val>
                                        </p:tav>
                                        <p:tav tm="100000">
                                          <p:val>
                                            <p:strVal val="#ppt_x"/>
                                          </p:val>
                                        </p:tav>
                                      </p:tavLst>
                                    </p:anim>
                                    <p:anim calcmode="lin" valueType="num">
                                      <p:cBhvr additive="base">
                                        <p:cTn id="11"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ppt_x"/>
                                          </p:val>
                                        </p:tav>
                                        <p:tav tm="100000">
                                          <p:val>
                                            <p:strVal val="#ppt_x"/>
                                          </p:val>
                                        </p:tav>
                                      </p:tavLst>
                                    </p:anim>
                                    <p:anim calcmode="lin" valueType="num">
                                      <p:cBhvr additive="base">
                                        <p:cTn id="17"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9"/>
                                        </p:tgtEl>
                                        <p:attrNameLst>
                                          <p:attrName>style.visibility</p:attrName>
                                        </p:attrNameLst>
                                      </p:cBhvr>
                                      <p:to>
                                        <p:strVal val="visible"/>
                                      </p:to>
                                    </p:set>
                                    <p:anim calcmode="lin" valueType="num">
                                      <p:cBhvr additive="base">
                                        <p:cTn id="22" dur="500" fill="hold"/>
                                        <p:tgtEl>
                                          <p:spTgt spid="59"/>
                                        </p:tgtEl>
                                        <p:attrNameLst>
                                          <p:attrName>ppt_x</p:attrName>
                                        </p:attrNameLst>
                                      </p:cBhvr>
                                      <p:tavLst>
                                        <p:tav tm="0">
                                          <p:val>
                                            <p:strVal val="#ppt_x"/>
                                          </p:val>
                                        </p:tav>
                                        <p:tav tm="100000">
                                          <p:val>
                                            <p:strVal val="#ppt_x"/>
                                          </p:val>
                                        </p:tav>
                                      </p:tavLst>
                                    </p:anim>
                                    <p:anim calcmode="lin" valueType="num">
                                      <p:cBhvr additive="base">
                                        <p:cTn id="23"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500" fill="hold"/>
                                        <p:tgtEl>
                                          <p:spTgt spid="60"/>
                                        </p:tgtEl>
                                        <p:attrNameLst>
                                          <p:attrName>ppt_x</p:attrName>
                                        </p:attrNameLst>
                                      </p:cBhvr>
                                      <p:tavLst>
                                        <p:tav tm="0">
                                          <p:val>
                                            <p:strVal val="#ppt_x"/>
                                          </p:val>
                                        </p:tav>
                                        <p:tav tm="100000">
                                          <p:val>
                                            <p:strVal val="#ppt_x"/>
                                          </p:val>
                                        </p:tav>
                                      </p:tavLst>
                                    </p:anim>
                                    <p:anim calcmode="lin" valueType="num">
                                      <p:cBhvr additive="base">
                                        <p:cTn id="29"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additive="base">
                                        <p:cTn id="34" dur="500" fill="hold"/>
                                        <p:tgtEl>
                                          <p:spTgt spid="61"/>
                                        </p:tgtEl>
                                        <p:attrNameLst>
                                          <p:attrName>ppt_x</p:attrName>
                                        </p:attrNameLst>
                                      </p:cBhvr>
                                      <p:tavLst>
                                        <p:tav tm="0">
                                          <p:val>
                                            <p:strVal val="#ppt_x"/>
                                          </p:val>
                                        </p:tav>
                                        <p:tav tm="100000">
                                          <p:val>
                                            <p:strVal val="#ppt_x"/>
                                          </p:val>
                                        </p:tav>
                                      </p:tavLst>
                                    </p:anim>
                                    <p:anim calcmode="lin" valueType="num">
                                      <p:cBhvr additive="base">
                                        <p:cTn id="35"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0120B-4110-AE80-16C4-E5785F0FE95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52C91C4-CD5C-8BDE-B1AE-5088E48BB0D1}"/>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استخدام لوحات المعلومات التفاعلية في اتّخاذ القرارات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FA474B3-9899-3E19-4C9D-FE8633CDB5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CCB7EF8E-A943-05CB-78DA-DD148FB8D6EB}"/>
              </a:ext>
            </a:extLst>
          </p:cNvPr>
          <p:cNvSpPr txBox="1"/>
          <p:nvPr/>
        </p:nvSpPr>
        <p:spPr>
          <a:xfrm>
            <a:off x="5535526" y="1138237"/>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أنواع لوحات المعلومات</a:t>
            </a:r>
            <a:endParaRPr lang="en-US" dirty="0"/>
          </a:p>
        </p:txBody>
      </p:sp>
      <p:grpSp>
        <p:nvGrpSpPr>
          <p:cNvPr id="6" name="Group 5">
            <a:extLst>
              <a:ext uri="{FF2B5EF4-FFF2-40B4-BE49-F238E27FC236}">
                <a16:creationId xmlns:a16="http://schemas.microsoft.com/office/drawing/2014/main" id="{2AC60A87-5C67-8FA5-4A05-9C2BFFDD8FF0}"/>
              </a:ext>
            </a:extLst>
          </p:cNvPr>
          <p:cNvGrpSpPr/>
          <p:nvPr/>
        </p:nvGrpSpPr>
        <p:grpSpPr>
          <a:xfrm>
            <a:off x="8597689" y="2439191"/>
            <a:ext cx="3449168" cy="3210494"/>
            <a:chOff x="3703360" y="-26585"/>
            <a:chExt cx="1542998" cy="1436062"/>
          </a:xfrm>
        </p:grpSpPr>
        <p:sp>
          <p:nvSpPr>
            <p:cNvPr id="17" name="Equals 16">
              <a:extLst>
                <a:ext uri="{FF2B5EF4-FFF2-40B4-BE49-F238E27FC236}">
                  <a16:creationId xmlns:a16="http://schemas.microsoft.com/office/drawing/2014/main" id="{7873E1A0-74D4-4B50-5793-14D387F8589F}"/>
                </a:ext>
              </a:extLst>
            </p:cNvPr>
            <p:cNvSpPr/>
            <p:nvPr/>
          </p:nvSpPr>
          <p:spPr>
            <a:xfrm>
              <a:off x="3912201" y="518830"/>
              <a:ext cx="1225615" cy="520881"/>
            </a:xfrm>
            <a:prstGeom prst="mathEqual">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8" name="TextBox 6">
              <a:extLst>
                <a:ext uri="{FF2B5EF4-FFF2-40B4-BE49-F238E27FC236}">
                  <a16:creationId xmlns:a16="http://schemas.microsoft.com/office/drawing/2014/main" id="{9BE53D7E-6399-5879-3DD4-A25BC8D9FF0B}"/>
                </a:ext>
              </a:extLst>
            </p:cNvPr>
            <p:cNvSpPr txBox="1"/>
            <p:nvPr/>
          </p:nvSpPr>
          <p:spPr>
            <a:xfrm>
              <a:off x="4068278" y="-26585"/>
              <a:ext cx="785495" cy="634483"/>
            </a:xfrm>
            <a:prstGeom prst="rect">
              <a:avLst/>
            </a:prstGeom>
            <a:noFill/>
          </p:spPr>
          <p:txBody>
            <a:bodyPr wrap="square" rtlCol="0">
              <a:spAutoFit/>
            </a:bodyPr>
            <a:lstStyle/>
            <a:p>
              <a:pPr algn="ctr" rtl="0">
                <a:lnSpc>
                  <a:spcPct val="115000"/>
                </a:lnSpc>
              </a:pPr>
              <a:r>
                <a:rPr lang="en-GB" sz="8000" b="1" kern="1200" dirty="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01</a:t>
              </a:r>
              <a:endParaRPr lang="en-US" sz="8000" dirty="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sp>
          <p:nvSpPr>
            <p:cNvPr id="19" name="مربع نص 18">
              <a:extLst>
                <a:ext uri="{FF2B5EF4-FFF2-40B4-BE49-F238E27FC236}">
                  <a16:creationId xmlns:a16="http://schemas.microsoft.com/office/drawing/2014/main" id="{5F53FF83-F76A-CD24-7B34-2E5AAF19AA14}"/>
                </a:ext>
              </a:extLst>
            </p:cNvPr>
            <p:cNvSpPr txBox="1"/>
            <p:nvPr/>
          </p:nvSpPr>
          <p:spPr>
            <a:xfrm>
              <a:off x="3703360" y="1041607"/>
              <a:ext cx="1542998" cy="367870"/>
            </a:xfrm>
            <a:prstGeom prst="rect">
              <a:avLst/>
            </a:prstGeom>
            <a:noFill/>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لوحات استراتيجية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id="{155C84D9-DFC3-FD6D-A22A-616DF656A49B}"/>
              </a:ext>
            </a:extLst>
          </p:cNvPr>
          <p:cNvGrpSpPr/>
          <p:nvPr/>
        </p:nvGrpSpPr>
        <p:grpSpPr>
          <a:xfrm>
            <a:off x="4248890" y="2439191"/>
            <a:ext cx="3868393" cy="3280572"/>
            <a:chOff x="1757909" y="-26585"/>
            <a:chExt cx="1730540" cy="1467408"/>
          </a:xfrm>
        </p:grpSpPr>
        <p:sp>
          <p:nvSpPr>
            <p:cNvPr id="14" name="Equals 13">
              <a:extLst>
                <a:ext uri="{FF2B5EF4-FFF2-40B4-BE49-F238E27FC236}">
                  <a16:creationId xmlns:a16="http://schemas.microsoft.com/office/drawing/2014/main" id="{8DAF3F12-728B-AA33-F3EA-D54567A7F7A1}"/>
                </a:ext>
              </a:extLst>
            </p:cNvPr>
            <p:cNvSpPr/>
            <p:nvPr/>
          </p:nvSpPr>
          <p:spPr>
            <a:xfrm>
              <a:off x="2060521" y="518830"/>
              <a:ext cx="1225615" cy="520881"/>
            </a:xfrm>
            <a:prstGeom prst="mathEqual">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5" name="TextBox 6">
              <a:extLst>
                <a:ext uri="{FF2B5EF4-FFF2-40B4-BE49-F238E27FC236}">
                  <a16:creationId xmlns:a16="http://schemas.microsoft.com/office/drawing/2014/main" id="{80758078-96CF-226E-50AE-78F94BA8504F}"/>
                </a:ext>
              </a:extLst>
            </p:cNvPr>
            <p:cNvSpPr txBox="1"/>
            <p:nvPr/>
          </p:nvSpPr>
          <p:spPr>
            <a:xfrm>
              <a:off x="2356804" y="-26585"/>
              <a:ext cx="626180" cy="625908"/>
            </a:xfrm>
            <a:prstGeom prst="rect">
              <a:avLst/>
            </a:prstGeom>
            <a:noFill/>
          </p:spPr>
          <p:txBody>
            <a:bodyPr wrap="none" rtlCol="0">
              <a:spAutoFit/>
            </a:bodyPr>
            <a:lstStyle/>
            <a:p>
              <a:pPr algn="ctr" rtl="1">
                <a:lnSpc>
                  <a:spcPct val="115000"/>
                </a:lnSpc>
              </a:pPr>
              <a:r>
                <a:rPr lang="en-GB" sz="8000" b="1" kern="120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02</a:t>
              </a:r>
              <a:endParaRPr lang="en-US" sz="80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sp>
          <p:nvSpPr>
            <p:cNvPr id="16" name="مربع نص 18">
              <a:extLst>
                <a:ext uri="{FF2B5EF4-FFF2-40B4-BE49-F238E27FC236}">
                  <a16:creationId xmlns:a16="http://schemas.microsoft.com/office/drawing/2014/main" id="{B0A4A83E-A599-BFF4-5207-0F62E1776DFF}"/>
                </a:ext>
              </a:extLst>
            </p:cNvPr>
            <p:cNvSpPr txBox="1"/>
            <p:nvPr/>
          </p:nvSpPr>
          <p:spPr>
            <a:xfrm>
              <a:off x="1757909" y="1010261"/>
              <a:ext cx="1730540" cy="43056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لوحات تكتيكية/تحليلية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F03C8A37-5B85-D988-85E0-A25A64CEB8C8}"/>
              </a:ext>
            </a:extLst>
          </p:cNvPr>
          <p:cNvGrpSpPr/>
          <p:nvPr/>
        </p:nvGrpSpPr>
        <p:grpSpPr>
          <a:xfrm>
            <a:off x="319317" y="2439191"/>
            <a:ext cx="3449168" cy="3256868"/>
            <a:chOff x="0" y="-26585"/>
            <a:chExt cx="1542998" cy="1456805"/>
          </a:xfrm>
        </p:grpSpPr>
        <p:sp>
          <p:nvSpPr>
            <p:cNvPr id="11" name="Equals 10">
              <a:extLst>
                <a:ext uri="{FF2B5EF4-FFF2-40B4-BE49-F238E27FC236}">
                  <a16:creationId xmlns:a16="http://schemas.microsoft.com/office/drawing/2014/main" id="{CA1121F7-4BEC-7714-29D6-7402CD9E1FB2}"/>
                </a:ext>
              </a:extLst>
            </p:cNvPr>
            <p:cNvSpPr/>
            <p:nvPr/>
          </p:nvSpPr>
          <p:spPr>
            <a:xfrm>
              <a:off x="208841" y="518830"/>
              <a:ext cx="1225615" cy="520881"/>
            </a:xfrm>
            <a:prstGeom prst="mathEqual">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2" name="TextBox 6">
              <a:extLst>
                <a:ext uri="{FF2B5EF4-FFF2-40B4-BE49-F238E27FC236}">
                  <a16:creationId xmlns:a16="http://schemas.microsoft.com/office/drawing/2014/main" id="{71C8774B-938C-01A2-588B-A902B7742A0B}"/>
                </a:ext>
              </a:extLst>
            </p:cNvPr>
            <p:cNvSpPr txBox="1"/>
            <p:nvPr/>
          </p:nvSpPr>
          <p:spPr>
            <a:xfrm>
              <a:off x="512516" y="-26585"/>
              <a:ext cx="611838" cy="625908"/>
            </a:xfrm>
            <a:prstGeom prst="rect">
              <a:avLst/>
            </a:prstGeom>
            <a:noFill/>
          </p:spPr>
          <p:txBody>
            <a:bodyPr wrap="none" rtlCol="0">
              <a:spAutoFit/>
            </a:bodyPr>
            <a:lstStyle/>
            <a:p>
              <a:pPr algn="ctr" rtl="1">
                <a:lnSpc>
                  <a:spcPct val="115000"/>
                </a:lnSpc>
              </a:pPr>
              <a:r>
                <a:rPr lang="en-GB" sz="8000" b="1" kern="1200" dirty="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03</a:t>
              </a:r>
              <a:endParaRPr lang="en-US" sz="8000" dirty="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sp>
          <p:nvSpPr>
            <p:cNvPr id="13" name="مربع نص 18">
              <a:extLst>
                <a:ext uri="{FF2B5EF4-FFF2-40B4-BE49-F238E27FC236}">
                  <a16:creationId xmlns:a16="http://schemas.microsoft.com/office/drawing/2014/main" id="{B04E6279-E761-2357-C580-E40B51302478}"/>
                </a:ext>
              </a:extLst>
            </p:cNvPr>
            <p:cNvSpPr txBox="1"/>
            <p:nvPr/>
          </p:nvSpPr>
          <p:spPr>
            <a:xfrm>
              <a:off x="0" y="1020864"/>
              <a:ext cx="1542998" cy="409356"/>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لوحات تشغيلية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2280909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07921-E214-B134-DE3D-3C362822678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5E55D30-E010-A88D-F014-28A1D067CA9E}"/>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استخدام لوحات المعلومات التفاعلية في اتّخاذ القرارات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6BF2FB0-FA44-5CBE-AA86-F50AFF8000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6CB25646-2E3A-CE50-43A5-66546F52FFAC}"/>
              </a:ext>
            </a:extLst>
          </p:cNvPr>
          <p:cNvSpPr txBox="1"/>
          <p:nvPr/>
        </p:nvSpPr>
        <p:spPr>
          <a:xfrm>
            <a:off x="5535526" y="1138237"/>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عناصر لوحة المعلومات الفعّالة</a:t>
            </a:r>
            <a:endParaRPr lang="en-US" dirty="0"/>
          </a:p>
        </p:txBody>
      </p:sp>
      <p:grpSp>
        <p:nvGrpSpPr>
          <p:cNvPr id="22" name="Group 21">
            <a:extLst>
              <a:ext uri="{FF2B5EF4-FFF2-40B4-BE49-F238E27FC236}">
                <a16:creationId xmlns:a16="http://schemas.microsoft.com/office/drawing/2014/main" id="{F4125F32-6A31-9390-DC8A-F61EF4ABA8D0}"/>
              </a:ext>
            </a:extLst>
          </p:cNvPr>
          <p:cNvGrpSpPr/>
          <p:nvPr/>
        </p:nvGrpSpPr>
        <p:grpSpPr>
          <a:xfrm>
            <a:off x="4295034" y="2402092"/>
            <a:ext cx="3413955" cy="3145283"/>
            <a:chOff x="1891724" y="14611"/>
            <a:chExt cx="2798535" cy="2580195"/>
          </a:xfrm>
        </p:grpSpPr>
        <p:sp>
          <p:nvSpPr>
            <p:cNvPr id="26" name="مربع نص 24">
              <a:extLst>
                <a:ext uri="{FF2B5EF4-FFF2-40B4-BE49-F238E27FC236}">
                  <a16:creationId xmlns:a16="http://schemas.microsoft.com/office/drawing/2014/main" id="{9AF41D39-B482-B074-D688-C3F5C8AFA278}"/>
                </a:ext>
              </a:extLst>
            </p:cNvPr>
            <p:cNvSpPr txBox="1"/>
            <p:nvPr/>
          </p:nvSpPr>
          <p:spPr>
            <a:xfrm>
              <a:off x="2791278" y="749281"/>
              <a:ext cx="1825888" cy="1225280"/>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التسلسل الهرميّ البصريّ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Shape">
              <a:extLst>
                <a:ext uri="{FF2B5EF4-FFF2-40B4-BE49-F238E27FC236}">
                  <a16:creationId xmlns:a16="http://schemas.microsoft.com/office/drawing/2014/main" id="{0D5DE6CA-CFFE-E3EE-E995-397B720FC149}"/>
                </a:ext>
              </a:extLst>
            </p:cNvPr>
            <p:cNvSpPr/>
            <p:nvPr/>
          </p:nvSpPr>
          <p:spPr>
            <a:xfrm>
              <a:off x="1891724" y="14611"/>
              <a:ext cx="2798535" cy="2580195"/>
            </a:xfrm>
            <a:custGeom>
              <a:avLst/>
              <a:gdLst/>
              <a:ahLst/>
              <a:cxnLst>
                <a:cxn ang="0">
                  <a:pos x="wd2" y="hd2"/>
                </a:cxn>
                <a:cxn ang="5400000">
                  <a:pos x="wd2" y="hd2"/>
                </a:cxn>
                <a:cxn ang="10800000">
                  <a:pos x="wd2" y="hd2"/>
                </a:cxn>
                <a:cxn ang="16200000">
                  <a:pos x="wd2" y="hd2"/>
                </a:cxn>
              </a:cxnLst>
              <a:rect l="0" t="0" r="r" b="b"/>
              <a:pathLst>
                <a:path w="21600" h="21486" extrusionOk="0">
                  <a:moveTo>
                    <a:pt x="12600" y="21486"/>
                  </a:moveTo>
                  <a:cubicBezTo>
                    <a:pt x="12178" y="21486"/>
                    <a:pt x="11773" y="21367"/>
                    <a:pt x="11406" y="21149"/>
                  </a:cubicBezTo>
                  <a:lnTo>
                    <a:pt x="3729" y="16373"/>
                  </a:lnTo>
                  <a:lnTo>
                    <a:pt x="386" y="16373"/>
                  </a:lnTo>
                  <a:cubicBezTo>
                    <a:pt x="294" y="16373"/>
                    <a:pt x="220" y="16334"/>
                    <a:pt x="165" y="16274"/>
                  </a:cubicBezTo>
                  <a:cubicBezTo>
                    <a:pt x="110" y="16215"/>
                    <a:pt x="73" y="16136"/>
                    <a:pt x="73" y="16036"/>
                  </a:cubicBezTo>
                  <a:lnTo>
                    <a:pt x="73" y="14293"/>
                  </a:lnTo>
                  <a:cubicBezTo>
                    <a:pt x="73" y="14154"/>
                    <a:pt x="110" y="14035"/>
                    <a:pt x="202" y="13956"/>
                  </a:cubicBezTo>
                  <a:cubicBezTo>
                    <a:pt x="790" y="13381"/>
                    <a:pt x="1561" y="12529"/>
                    <a:pt x="2516" y="11439"/>
                  </a:cubicBezTo>
                  <a:lnTo>
                    <a:pt x="3398" y="10448"/>
                  </a:lnTo>
                  <a:cubicBezTo>
                    <a:pt x="4463" y="9259"/>
                    <a:pt x="4684" y="8685"/>
                    <a:pt x="4684" y="8407"/>
                  </a:cubicBezTo>
                  <a:cubicBezTo>
                    <a:pt x="4684" y="8149"/>
                    <a:pt x="4592" y="7932"/>
                    <a:pt x="4408" y="7773"/>
                  </a:cubicBezTo>
                  <a:cubicBezTo>
                    <a:pt x="4225" y="7595"/>
                    <a:pt x="3986" y="7515"/>
                    <a:pt x="3692" y="7515"/>
                  </a:cubicBezTo>
                  <a:cubicBezTo>
                    <a:pt x="3398" y="7515"/>
                    <a:pt x="3159" y="7595"/>
                    <a:pt x="2976" y="7773"/>
                  </a:cubicBezTo>
                  <a:cubicBezTo>
                    <a:pt x="2792" y="7951"/>
                    <a:pt x="2718" y="8169"/>
                    <a:pt x="2718" y="8447"/>
                  </a:cubicBezTo>
                  <a:lnTo>
                    <a:pt x="2718" y="8823"/>
                  </a:lnTo>
                  <a:cubicBezTo>
                    <a:pt x="2718" y="8922"/>
                    <a:pt x="2682" y="9002"/>
                    <a:pt x="2627" y="9061"/>
                  </a:cubicBezTo>
                  <a:cubicBezTo>
                    <a:pt x="2571" y="9120"/>
                    <a:pt x="2498" y="9160"/>
                    <a:pt x="2406" y="9160"/>
                  </a:cubicBezTo>
                  <a:lnTo>
                    <a:pt x="312" y="9160"/>
                  </a:lnTo>
                  <a:cubicBezTo>
                    <a:pt x="220" y="9160"/>
                    <a:pt x="147" y="9120"/>
                    <a:pt x="92" y="9061"/>
                  </a:cubicBezTo>
                  <a:cubicBezTo>
                    <a:pt x="37" y="9002"/>
                    <a:pt x="0" y="8922"/>
                    <a:pt x="0" y="8823"/>
                  </a:cubicBezTo>
                  <a:lnTo>
                    <a:pt x="0" y="8031"/>
                  </a:lnTo>
                  <a:cubicBezTo>
                    <a:pt x="37" y="7416"/>
                    <a:pt x="239" y="6861"/>
                    <a:pt x="569" y="6406"/>
                  </a:cubicBezTo>
                  <a:cubicBezTo>
                    <a:pt x="900" y="5950"/>
                    <a:pt x="1341" y="5593"/>
                    <a:pt x="1892" y="5355"/>
                  </a:cubicBezTo>
                  <a:cubicBezTo>
                    <a:pt x="2424" y="5118"/>
                    <a:pt x="3031" y="4999"/>
                    <a:pt x="3692" y="4999"/>
                  </a:cubicBezTo>
                  <a:cubicBezTo>
                    <a:pt x="4427" y="4999"/>
                    <a:pt x="5088" y="5157"/>
                    <a:pt x="5639" y="5454"/>
                  </a:cubicBezTo>
                  <a:cubicBezTo>
                    <a:pt x="6190" y="5752"/>
                    <a:pt x="6631" y="6168"/>
                    <a:pt x="6924" y="6683"/>
                  </a:cubicBezTo>
                  <a:cubicBezTo>
                    <a:pt x="7218" y="7198"/>
                    <a:pt x="7365" y="7773"/>
                    <a:pt x="7365" y="8387"/>
                  </a:cubicBezTo>
                  <a:cubicBezTo>
                    <a:pt x="7365" y="8843"/>
                    <a:pt x="7255" y="9299"/>
                    <a:pt x="7053" y="9755"/>
                  </a:cubicBezTo>
                  <a:cubicBezTo>
                    <a:pt x="6851" y="10210"/>
                    <a:pt x="6557" y="10686"/>
                    <a:pt x="6153" y="11181"/>
                  </a:cubicBezTo>
                  <a:cubicBezTo>
                    <a:pt x="5878" y="11538"/>
                    <a:pt x="5565" y="11915"/>
                    <a:pt x="5235" y="12271"/>
                  </a:cubicBezTo>
                  <a:cubicBezTo>
                    <a:pt x="4904" y="12628"/>
                    <a:pt x="4427" y="13123"/>
                    <a:pt x="3820" y="13758"/>
                  </a:cubicBezTo>
                  <a:lnTo>
                    <a:pt x="3692" y="13896"/>
                  </a:lnTo>
                  <a:lnTo>
                    <a:pt x="7200" y="13896"/>
                  </a:lnTo>
                  <a:cubicBezTo>
                    <a:pt x="7273" y="13896"/>
                    <a:pt x="7329" y="13956"/>
                    <a:pt x="7329" y="14035"/>
                  </a:cubicBezTo>
                  <a:cubicBezTo>
                    <a:pt x="7329" y="14114"/>
                    <a:pt x="7273" y="14174"/>
                    <a:pt x="7200" y="14174"/>
                  </a:cubicBezTo>
                  <a:lnTo>
                    <a:pt x="3490" y="14174"/>
                  </a:lnTo>
                  <a:cubicBezTo>
                    <a:pt x="3416" y="14174"/>
                    <a:pt x="3343" y="14134"/>
                    <a:pt x="3306" y="14055"/>
                  </a:cubicBezTo>
                  <a:cubicBezTo>
                    <a:pt x="3269" y="13976"/>
                    <a:pt x="3288" y="13896"/>
                    <a:pt x="3343" y="13817"/>
                  </a:cubicBezTo>
                  <a:lnTo>
                    <a:pt x="3637" y="13520"/>
                  </a:lnTo>
                  <a:cubicBezTo>
                    <a:pt x="4243" y="12886"/>
                    <a:pt x="4702" y="12410"/>
                    <a:pt x="5051" y="12053"/>
                  </a:cubicBezTo>
                  <a:cubicBezTo>
                    <a:pt x="5382" y="11697"/>
                    <a:pt x="5694" y="11340"/>
                    <a:pt x="5951" y="10983"/>
                  </a:cubicBezTo>
                  <a:cubicBezTo>
                    <a:pt x="6337" y="10508"/>
                    <a:pt x="6612" y="10052"/>
                    <a:pt x="6814" y="9616"/>
                  </a:cubicBezTo>
                  <a:cubicBezTo>
                    <a:pt x="6998" y="9200"/>
                    <a:pt x="7090" y="8784"/>
                    <a:pt x="7090" y="8387"/>
                  </a:cubicBezTo>
                  <a:cubicBezTo>
                    <a:pt x="7090" y="7832"/>
                    <a:pt x="6961" y="7297"/>
                    <a:pt x="6686" y="6842"/>
                  </a:cubicBezTo>
                  <a:cubicBezTo>
                    <a:pt x="6410" y="6386"/>
                    <a:pt x="6025" y="6009"/>
                    <a:pt x="5510" y="5732"/>
                  </a:cubicBezTo>
                  <a:cubicBezTo>
                    <a:pt x="4996" y="5454"/>
                    <a:pt x="4390" y="5316"/>
                    <a:pt x="3692" y="5316"/>
                  </a:cubicBezTo>
                  <a:cubicBezTo>
                    <a:pt x="3067" y="5316"/>
                    <a:pt x="2498" y="5435"/>
                    <a:pt x="2002" y="5653"/>
                  </a:cubicBezTo>
                  <a:cubicBezTo>
                    <a:pt x="1506" y="5871"/>
                    <a:pt x="1102" y="6207"/>
                    <a:pt x="790" y="6624"/>
                  </a:cubicBezTo>
                  <a:cubicBezTo>
                    <a:pt x="496" y="7040"/>
                    <a:pt x="312" y="7535"/>
                    <a:pt x="276" y="8070"/>
                  </a:cubicBezTo>
                  <a:lnTo>
                    <a:pt x="276" y="8843"/>
                  </a:lnTo>
                  <a:cubicBezTo>
                    <a:pt x="276" y="8863"/>
                    <a:pt x="276" y="8863"/>
                    <a:pt x="294" y="8863"/>
                  </a:cubicBezTo>
                  <a:cubicBezTo>
                    <a:pt x="294" y="8863"/>
                    <a:pt x="312" y="8883"/>
                    <a:pt x="312" y="8883"/>
                  </a:cubicBezTo>
                  <a:lnTo>
                    <a:pt x="2406" y="8883"/>
                  </a:lnTo>
                  <a:cubicBezTo>
                    <a:pt x="2425" y="8883"/>
                    <a:pt x="2425" y="8883"/>
                    <a:pt x="2425" y="8863"/>
                  </a:cubicBezTo>
                  <a:cubicBezTo>
                    <a:pt x="2425" y="8863"/>
                    <a:pt x="2443" y="8843"/>
                    <a:pt x="2443" y="8843"/>
                  </a:cubicBezTo>
                  <a:lnTo>
                    <a:pt x="2443" y="8467"/>
                  </a:lnTo>
                  <a:cubicBezTo>
                    <a:pt x="2443" y="8110"/>
                    <a:pt x="2553" y="7793"/>
                    <a:pt x="2792" y="7575"/>
                  </a:cubicBezTo>
                  <a:cubicBezTo>
                    <a:pt x="3012" y="7357"/>
                    <a:pt x="3325" y="7238"/>
                    <a:pt x="3692" y="7238"/>
                  </a:cubicBezTo>
                  <a:cubicBezTo>
                    <a:pt x="4059" y="7238"/>
                    <a:pt x="4353" y="7357"/>
                    <a:pt x="4592" y="7575"/>
                  </a:cubicBezTo>
                  <a:cubicBezTo>
                    <a:pt x="4831" y="7793"/>
                    <a:pt x="4959" y="8090"/>
                    <a:pt x="4959" y="8447"/>
                  </a:cubicBezTo>
                  <a:cubicBezTo>
                    <a:pt x="4959" y="8942"/>
                    <a:pt x="4518" y="9675"/>
                    <a:pt x="3600" y="10706"/>
                  </a:cubicBezTo>
                  <a:lnTo>
                    <a:pt x="2737" y="11697"/>
                  </a:lnTo>
                  <a:cubicBezTo>
                    <a:pt x="1782" y="12787"/>
                    <a:pt x="992" y="13639"/>
                    <a:pt x="422" y="14233"/>
                  </a:cubicBezTo>
                  <a:cubicBezTo>
                    <a:pt x="386" y="14273"/>
                    <a:pt x="386" y="14312"/>
                    <a:pt x="386" y="14352"/>
                  </a:cubicBezTo>
                  <a:lnTo>
                    <a:pt x="386" y="16096"/>
                  </a:lnTo>
                  <a:cubicBezTo>
                    <a:pt x="386" y="16116"/>
                    <a:pt x="386" y="16116"/>
                    <a:pt x="404" y="16116"/>
                  </a:cubicBezTo>
                  <a:cubicBezTo>
                    <a:pt x="404" y="16116"/>
                    <a:pt x="422" y="16136"/>
                    <a:pt x="422" y="16136"/>
                  </a:cubicBezTo>
                  <a:lnTo>
                    <a:pt x="3802" y="16136"/>
                  </a:lnTo>
                  <a:lnTo>
                    <a:pt x="3802" y="16136"/>
                  </a:lnTo>
                  <a:cubicBezTo>
                    <a:pt x="3820" y="16136"/>
                    <a:pt x="3857" y="16136"/>
                    <a:pt x="3876" y="16155"/>
                  </a:cubicBezTo>
                  <a:lnTo>
                    <a:pt x="11590" y="20951"/>
                  </a:lnTo>
                  <a:cubicBezTo>
                    <a:pt x="12251" y="21367"/>
                    <a:pt x="13059" y="21367"/>
                    <a:pt x="13720" y="20951"/>
                  </a:cubicBezTo>
                  <a:lnTo>
                    <a:pt x="20296" y="16849"/>
                  </a:lnTo>
                  <a:cubicBezTo>
                    <a:pt x="20957" y="16433"/>
                    <a:pt x="21361" y="15680"/>
                    <a:pt x="21361" y="14867"/>
                  </a:cubicBezTo>
                  <a:lnTo>
                    <a:pt x="21361" y="6663"/>
                  </a:lnTo>
                  <a:cubicBezTo>
                    <a:pt x="21361" y="5851"/>
                    <a:pt x="20957" y="5078"/>
                    <a:pt x="20296" y="4682"/>
                  </a:cubicBezTo>
                  <a:lnTo>
                    <a:pt x="13720" y="580"/>
                  </a:lnTo>
                  <a:cubicBezTo>
                    <a:pt x="13078" y="183"/>
                    <a:pt x="12269" y="163"/>
                    <a:pt x="11608" y="580"/>
                  </a:cubicBezTo>
                  <a:cubicBezTo>
                    <a:pt x="11608" y="580"/>
                    <a:pt x="11590" y="580"/>
                    <a:pt x="11590" y="599"/>
                  </a:cubicBezTo>
                  <a:lnTo>
                    <a:pt x="5786" y="3968"/>
                  </a:lnTo>
                  <a:cubicBezTo>
                    <a:pt x="5712" y="4008"/>
                    <a:pt x="5639" y="3988"/>
                    <a:pt x="5602" y="3909"/>
                  </a:cubicBezTo>
                  <a:cubicBezTo>
                    <a:pt x="5565" y="3829"/>
                    <a:pt x="5584" y="3750"/>
                    <a:pt x="5657" y="3711"/>
                  </a:cubicBezTo>
                  <a:lnTo>
                    <a:pt x="11443" y="342"/>
                  </a:lnTo>
                  <a:cubicBezTo>
                    <a:pt x="11443" y="342"/>
                    <a:pt x="11443" y="342"/>
                    <a:pt x="11443" y="342"/>
                  </a:cubicBezTo>
                  <a:cubicBezTo>
                    <a:pt x="12178" y="-114"/>
                    <a:pt x="13096" y="-114"/>
                    <a:pt x="13831" y="342"/>
                  </a:cubicBezTo>
                  <a:lnTo>
                    <a:pt x="20406" y="4444"/>
                  </a:lnTo>
                  <a:cubicBezTo>
                    <a:pt x="21141" y="4900"/>
                    <a:pt x="21600" y="5772"/>
                    <a:pt x="21600" y="6683"/>
                  </a:cubicBezTo>
                  <a:lnTo>
                    <a:pt x="21600" y="14887"/>
                  </a:lnTo>
                  <a:cubicBezTo>
                    <a:pt x="21600" y="15799"/>
                    <a:pt x="21141" y="16671"/>
                    <a:pt x="20406" y="17126"/>
                  </a:cubicBezTo>
                  <a:lnTo>
                    <a:pt x="13831" y="21228"/>
                  </a:lnTo>
                  <a:cubicBezTo>
                    <a:pt x="13427" y="21367"/>
                    <a:pt x="13004" y="21486"/>
                    <a:pt x="12600" y="21486"/>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grpSp>
        <p:nvGrpSpPr>
          <p:cNvPr id="23" name="Group 22">
            <a:extLst>
              <a:ext uri="{FF2B5EF4-FFF2-40B4-BE49-F238E27FC236}">
                <a16:creationId xmlns:a16="http://schemas.microsoft.com/office/drawing/2014/main" id="{8A0B69B5-AD09-56CA-60B0-67AF9803BD29}"/>
              </a:ext>
            </a:extLst>
          </p:cNvPr>
          <p:cNvGrpSpPr/>
          <p:nvPr/>
        </p:nvGrpSpPr>
        <p:grpSpPr>
          <a:xfrm>
            <a:off x="539296" y="2373085"/>
            <a:ext cx="3262989" cy="3156879"/>
            <a:chOff x="0" y="0"/>
            <a:chExt cx="2674783" cy="2589711"/>
          </a:xfrm>
        </p:grpSpPr>
        <p:sp>
          <p:nvSpPr>
            <p:cNvPr id="24" name="مربع نص 24">
              <a:extLst>
                <a:ext uri="{FF2B5EF4-FFF2-40B4-BE49-F238E27FC236}">
                  <a16:creationId xmlns:a16="http://schemas.microsoft.com/office/drawing/2014/main" id="{9C8F6030-F93B-8BBC-E792-CDDAA6676397}"/>
                </a:ext>
              </a:extLst>
            </p:cNvPr>
            <p:cNvSpPr txBox="1"/>
            <p:nvPr/>
          </p:nvSpPr>
          <p:spPr>
            <a:xfrm>
              <a:off x="634236" y="1010864"/>
              <a:ext cx="1955511" cy="720487"/>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الوضوح والبساطة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Shape">
              <a:extLst>
                <a:ext uri="{FF2B5EF4-FFF2-40B4-BE49-F238E27FC236}">
                  <a16:creationId xmlns:a16="http://schemas.microsoft.com/office/drawing/2014/main" id="{4CD4E136-B640-05B5-93F5-7DB638C561D1}"/>
                </a:ext>
              </a:extLst>
            </p:cNvPr>
            <p:cNvSpPr/>
            <p:nvPr/>
          </p:nvSpPr>
          <p:spPr>
            <a:xfrm>
              <a:off x="0" y="0"/>
              <a:ext cx="2674783" cy="2589711"/>
            </a:xfrm>
            <a:custGeom>
              <a:avLst/>
              <a:gdLst/>
              <a:ahLst/>
              <a:cxnLst>
                <a:cxn ang="0">
                  <a:pos x="wd2" y="hd2"/>
                </a:cxn>
                <a:cxn ang="5400000">
                  <a:pos x="wd2" y="hd2"/>
                </a:cxn>
                <a:cxn ang="10800000">
                  <a:pos x="wd2" y="hd2"/>
                </a:cxn>
                <a:cxn ang="16200000">
                  <a:pos x="wd2" y="hd2"/>
                </a:cxn>
              </a:cxnLst>
              <a:rect l="0" t="0" r="r" b="b"/>
              <a:pathLst>
                <a:path w="21600" h="21486" extrusionOk="0">
                  <a:moveTo>
                    <a:pt x="12203" y="21486"/>
                  </a:moveTo>
                  <a:cubicBezTo>
                    <a:pt x="11761" y="21486"/>
                    <a:pt x="11338" y="21368"/>
                    <a:pt x="10954" y="21150"/>
                  </a:cubicBezTo>
                  <a:lnTo>
                    <a:pt x="4401" y="17320"/>
                  </a:lnTo>
                  <a:cubicBezTo>
                    <a:pt x="4362" y="17300"/>
                    <a:pt x="4324" y="17241"/>
                    <a:pt x="4324" y="17202"/>
                  </a:cubicBezTo>
                  <a:lnTo>
                    <a:pt x="4324" y="5493"/>
                  </a:lnTo>
                  <a:cubicBezTo>
                    <a:pt x="4324" y="5474"/>
                    <a:pt x="4324" y="5474"/>
                    <a:pt x="4305" y="5474"/>
                  </a:cubicBezTo>
                  <a:cubicBezTo>
                    <a:pt x="4305" y="5474"/>
                    <a:pt x="4285" y="5454"/>
                    <a:pt x="4285" y="5454"/>
                  </a:cubicBezTo>
                  <a:lnTo>
                    <a:pt x="2056" y="5454"/>
                  </a:lnTo>
                  <a:cubicBezTo>
                    <a:pt x="1999" y="5454"/>
                    <a:pt x="1941" y="5474"/>
                    <a:pt x="1883" y="5493"/>
                  </a:cubicBezTo>
                  <a:lnTo>
                    <a:pt x="327" y="6184"/>
                  </a:lnTo>
                  <a:cubicBezTo>
                    <a:pt x="288" y="6204"/>
                    <a:pt x="269" y="6224"/>
                    <a:pt x="269" y="6263"/>
                  </a:cubicBezTo>
                  <a:lnTo>
                    <a:pt x="307" y="7902"/>
                  </a:lnTo>
                  <a:cubicBezTo>
                    <a:pt x="307" y="7902"/>
                    <a:pt x="307" y="7922"/>
                    <a:pt x="307" y="7922"/>
                  </a:cubicBezTo>
                  <a:lnTo>
                    <a:pt x="327" y="7922"/>
                  </a:lnTo>
                  <a:lnTo>
                    <a:pt x="1806" y="7566"/>
                  </a:lnTo>
                  <a:cubicBezTo>
                    <a:pt x="1883" y="7547"/>
                    <a:pt x="1960" y="7566"/>
                    <a:pt x="2018" y="7626"/>
                  </a:cubicBezTo>
                  <a:cubicBezTo>
                    <a:pt x="2075" y="7685"/>
                    <a:pt x="2095" y="7744"/>
                    <a:pt x="2095" y="7784"/>
                  </a:cubicBezTo>
                  <a:lnTo>
                    <a:pt x="2095" y="16056"/>
                  </a:lnTo>
                  <a:cubicBezTo>
                    <a:pt x="2095" y="16135"/>
                    <a:pt x="2037" y="16195"/>
                    <a:pt x="1960" y="16195"/>
                  </a:cubicBezTo>
                  <a:cubicBezTo>
                    <a:pt x="1883" y="16195"/>
                    <a:pt x="1826" y="16135"/>
                    <a:pt x="1826" y="16056"/>
                  </a:cubicBezTo>
                  <a:lnTo>
                    <a:pt x="1826" y="7863"/>
                  </a:lnTo>
                  <a:lnTo>
                    <a:pt x="365" y="8218"/>
                  </a:lnTo>
                  <a:cubicBezTo>
                    <a:pt x="346" y="8218"/>
                    <a:pt x="346" y="8218"/>
                    <a:pt x="327" y="8218"/>
                  </a:cubicBezTo>
                  <a:cubicBezTo>
                    <a:pt x="192" y="8218"/>
                    <a:pt x="38" y="8139"/>
                    <a:pt x="38" y="7902"/>
                  </a:cubicBezTo>
                  <a:lnTo>
                    <a:pt x="0" y="6263"/>
                  </a:lnTo>
                  <a:cubicBezTo>
                    <a:pt x="0" y="6105"/>
                    <a:pt x="77" y="5967"/>
                    <a:pt x="231" y="5908"/>
                  </a:cubicBezTo>
                  <a:lnTo>
                    <a:pt x="1806" y="5197"/>
                  </a:lnTo>
                  <a:cubicBezTo>
                    <a:pt x="1902" y="5158"/>
                    <a:pt x="1999" y="5138"/>
                    <a:pt x="2095" y="5138"/>
                  </a:cubicBezTo>
                  <a:lnTo>
                    <a:pt x="4324" y="5138"/>
                  </a:lnTo>
                  <a:cubicBezTo>
                    <a:pt x="4420" y="5138"/>
                    <a:pt x="4497" y="5177"/>
                    <a:pt x="4554" y="5237"/>
                  </a:cubicBezTo>
                  <a:cubicBezTo>
                    <a:pt x="4612" y="5296"/>
                    <a:pt x="4651" y="5375"/>
                    <a:pt x="4651" y="5474"/>
                  </a:cubicBezTo>
                  <a:lnTo>
                    <a:pt x="4651" y="17083"/>
                  </a:lnTo>
                  <a:lnTo>
                    <a:pt x="11107" y="20894"/>
                  </a:lnTo>
                  <a:cubicBezTo>
                    <a:pt x="11799" y="21308"/>
                    <a:pt x="12645" y="21308"/>
                    <a:pt x="13337" y="20894"/>
                  </a:cubicBezTo>
                  <a:lnTo>
                    <a:pt x="20216" y="16807"/>
                  </a:lnTo>
                  <a:cubicBezTo>
                    <a:pt x="20908" y="16392"/>
                    <a:pt x="21331" y="15642"/>
                    <a:pt x="21331" y="14832"/>
                  </a:cubicBezTo>
                  <a:lnTo>
                    <a:pt x="21331" y="6658"/>
                  </a:lnTo>
                  <a:cubicBezTo>
                    <a:pt x="21331" y="5849"/>
                    <a:pt x="20908" y="5079"/>
                    <a:pt x="20216" y="4684"/>
                  </a:cubicBezTo>
                  <a:lnTo>
                    <a:pt x="13337" y="597"/>
                  </a:lnTo>
                  <a:cubicBezTo>
                    <a:pt x="12645" y="182"/>
                    <a:pt x="11799" y="182"/>
                    <a:pt x="11107" y="597"/>
                  </a:cubicBezTo>
                  <a:lnTo>
                    <a:pt x="5035" y="3953"/>
                  </a:lnTo>
                  <a:cubicBezTo>
                    <a:pt x="4958" y="3993"/>
                    <a:pt x="4881" y="3973"/>
                    <a:pt x="4843" y="3894"/>
                  </a:cubicBezTo>
                  <a:cubicBezTo>
                    <a:pt x="4804" y="3815"/>
                    <a:pt x="4823" y="3736"/>
                    <a:pt x="4900" y="3697"/>
                  </a:cubicBezTo>
                  <a:lnTo>
                    <a:pt x="10973" y="340"/>
                  </a:lnTo>
                  <a:cubicBezTo>
                    <a:pt x="11742" y="-114"/>
                    <a:pt x="12702" y="-114"/>
                    <a:pt x="13471" y="340"/>
                  </a:cubicBezTo>
                  <a:lnTo>
                    <a:pt x="20351" y="4427"/>
                  </a:lnTo>
                  <a:cubicBezTo>
                    <a:pt x="21120" y="4881"/>
                    <a:pt x="21600" y="5750"/>
                    <a:pt x="21600" y="6658"/>
                  </a:cubicBezTo>
                  <a:lnTo>
                    <a:pt x="21600" y="14832"/>
                  </a:lnTo>
                  <a:cubicBezTo>
                    <a:pt x="21600" y="15740"/>
                    <a:pt x="21120" y="16609"/>
                    <a:pt x="20351" y="17063"/>
                  </a:cubicBezTo>
                  <a:lnTo>
                    <a:pt x="13471" y="21150"/>
                  </a:lnTo>
                  <a:cubicBezTo>
                    <a:pt x="13087" y="21368"/>
                    <a:pt x="12645" y="21486"/>
                    <a:pt x="12203" y="21486"/>
                  </a:cubicBezTo>
                  <a:close/>
                  <a:moveTo>
                    <a:pt x="1922" y="7843"/>
                  </a:moveTo>
                  <a:cubicBezTo>
                    <a:pt x="1922" y="7843"/>
                    <a:pt x="1922" y="7843"/>
                    <a:pt x="1922" y="7843"/>
                  </a:cubicBezTo>
                  <a:cubicBezTo>
                    <a:pt x="1922" y="7843"/>
                    <a:pt x="1922" y="7843"/>
                    <a:pt x="1922" y="7843"/>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grpSp>
        <p:nvGrpSpPr>
          <p:cNvPr id="5" name="Group 4">
            <a:extLst>
              <a:ext uri="{FF2B5EF4-FFF2-40B4-BE49-F238E27FC236}">
                <a16:creationId xmlns:a16="http://schemas.microsoft.com/office/drawing/2014/main" id="{051794E1-0AD9-E042-F1A0-6333E01E9EC8}"/>
              </a:ext>
            </a:extLst>
          </p:cNvPr>
          <p:cNvGrpSpPr/>
          <p:nvPr/>
        </p:nvGrpSpPr>
        <p:grpSpPr>
          <a:xfrm>
            <a:off x="8241661" y="2402092"/>
            <a:ext cx="3411043" cy="3156881"/>
            <a:chOff x="3879597" y="14611"/>
            <a:chExt cx="2796148" cy="2589711"/>
          </a:xfrm>
        </p:grpSpPr>
        <p:sp>
          <p:nvSpPr>
            <p:cNvPr id="20" name="مربع نص 18">
              <a:extLst>
                <a:ext uri="{FF2B5EF4-FFF2-40B4-BE49-F238E27FC236}">
                  <a16:creationId xmlns:a16="http://schemas.microsoft.com/office/drawing/2014/main" id="{780262F7-E555-18C0-3149-C9B64C70887E}"/>
                </a:ext>
              </a:extLst>
            </p:cNvPr>
            <p:cNvSpPr txBox="1"/>
            <p:nvPr/>
          </p:nvSpPr>
          <p:spPr>
            <a:xfrm>
              <a:off x="4797991" y="1057775"/>
              <a:ext cx="1664200" cy="664391"/>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السياق والمقارنة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Shape">
              <a:extLst>
                <a:ext uri="{FF2B5EF4-FFF2-40B4-BE49-F238E27FC236}">
                  <a16:creationId xmlns:a16="http://schemas.microsoft.com/office/drawing/2014/main" id="{4A0A75BC-BF0F-41C5-85C7-47FC16D0B132}"/>
                </a:ext>
              </a:extLst>
            </p:cNvPr>
            <p:cNvSpPr/>
            <p:nvPr/>
          </p:nvSpPr>
          <p:spPr>
            <a:xfrm>
              <a:off x="3879597" y="14611"/>
              <a:ext cx="2796148" cy="2589711"/>
            </a:xfrm>
            <a:custGeom>
              <a:avLst/>
              <a:gdLst/>
              <a:ahLst/>
              <a:cxnLst>
                <a:cxn ang="0">
                  <a:pos x="wd2" y="hd2"/>
                </a:cxn>
                <a:cxn ang="5400000">
                  <a:pos x="wd2" y="hd2"/>
                </a:cxn>
                <a:cxn ang="10800000">
                  <a:pos x="wd2" y="hd2"/>
                </a:cxn>
                <a:cxn ang="16200000">
                  <a:pos x="wd2" y="hd2"/>
                </a:cxn>
              </a:cxnLst>
              <a:rect l="0" t="0" r="r" b="b"/>
              <a:pathLst>
                <a:path w="21600" h="21486" extrusionOk="0">
                  <a:moveTo>
                    <a:pt x="12611" y="21486"/>
                  </a:moveTo>
                  <a:cubicBezTo>
                    <a:pt x="12188" y="21486"/>
                    <a:pt x="11784" y="21368"/>
                    <a:pt x="11416" y="21150"/>
                  </a:cubicBezTo>
                  <a:lnTo>
                    <a:pt x="3989" y="16550"/>
                  </a:lnTo>
                  <a:cubicBezTo>
                    <a:pt x="3291" y="16550"/>
                    <a:pt x="2261" y="16333"/>
                    <a:pt x="1618" y="15898"/>
                  </a:cubicBezTo>
                  <a:cubicBezTo>
                    <a:pt x="1011" y="15484"/>
                    <a:pt x="570" y="14911"/>
                    <a:pt x="294" y="14200"/>
                  </a:cubicBezTo>
                  <a:cubicBezTo>
                    <a:pt x="129" y="13766"/>
                    <a:pt x="37" y="13292"/>
                    <a:pt x="0" y="12779"/>
                  </a:cubicBezTo>
                  <a:cubicBezTo>
                    <a:pt x="0" y="12562"/>
                    <a:pt x="110" y="12443"/>
                    <a:pt x="313" y="12443"/>
                  </a:cubicBezTo>
                  <a:lnTo>
                    <a:pt x="2408" y="12443"/>
                  </a:lnTo>
                  <a:cubicBezTo>
                    <a:pt x="2592" y="12443"/>
                    <a:pt x="2721" y="12562"/>
                    <a:pt x="2739" y="12759"/>
                  </a:cubicBezTo>
                  <a:cubicBezTo>
                    <a:pt x="2757" y="12996"/>
                    <a:pt x="2813" y="13233"/>
                    <a:pt x="2905" y="13470"/>
                  </a:cubicBezTo>
                  <a:cubicBezTo>
                    <a:pt x="2978" y="13648"/>
                    <a:pt x="3070" y="13786"/>
                    <a:pt x="3199" y="13885"/>
                  </a:cubicBezTo>
                  <a:cubicBezTo>
                    <a:pt x="3327" y="13983"/>
                    <a:pt x="3493" y="14023"/>
                    <a:pt x="3677" y="14023"/>
                  </a:cubicBezTo>
                  <a:cubicBezTo>
                    <a:pt x="4026" y="14023"/>
                    <a:pt x="4302" y="13845"/>
                    <a:pt x="4467" y="13509"/>
                  </a:cubicBezTo>
                  <a:cubicBezTo>
                    <a:pt x="4596" y="13272"/>
                    <a:pt x="4651" y="12957"/>
                    <a:pt x="4651" y="12542"/>
                  </a:cubicBezTo>
                  <a:cubicBezTo>
                    <a:pt x="4651" y="12147"/>
                    <a:pt x="4596" y="11811"/>
                    <a:pt x="4467" y="11515"/>
                  </a:cubicBezTo>
                  <a:cubicBezTo>
                    <a:pt x="4302" y="11180"/>
                    <a:pt x="4026" y="11022"/>
                    <a:pt x="3658" y="11022"/>
                  </a:cubicBezTo>
                  <a:cubicBezTo>
                    <a:pt x="3566" y="11022"/>
                    <a:pt x="3474" y="11061"/>
                    <a:pt x="3364" y="11120"/>
                  </a:cubicBezTo>
                  <a:cubicBezTo>
                    <a:pt x="3235" y="11199"/>
                    <a:pt x="3070" y="11318"/>
                    <a:pt x="2868" y="11456"/>
                  </a:cubicBezTo>
                  <a:cubicBezTo>
                    <a:pt x="2794" y="11515"/>
                    <a:pt x="2721" y="11535"/>
                    <a:pt x="2666" y="11535"/>
                  </a:cubicBezTo>
                  <a:cubicBezTo>
                    <a:pt x="2555" y="11535"/>
                    <a:pt x="2463" y="11476"/>
                    <a:pt x="2427" y="11377"/>
                  </a:cubicBezTo>
                  <a:lnTo>
                    <a:pt x="1397" y="9817"/>
                  </a:lnTo>
                  <a:cubicBezTo>
                    <a:pt x="1342" y="9738"/>
                    <a:pt x="1324" y="9659"/>
                    <a:pt x="1324" y="9600"/>
                  </a:cubicBezTo>
                  <a:cubicBezTo>
                    <a:pt x="1324" y="9482"/>
                    <a:pt x="1379" y="9403"/>
                    <a:pt x="1452" y="9343"/>
                  </a:cubicBezTo>
                  <a:lnTo>
                    <a:pt x="3474" y="7685"/>
                  </a:lnTo>
                  <a:lnTo>
                    <a:pt x="551" y="7685"/>
                  </a:lnTo>
                  <a:cubicBezTo>
                    <a:pt x="460" y="7685"/>
                    <a:pt x="386" y="7645"/>
                    <a:pt x="331" y="7586"/>
                  </a:cubicBezTo>
                  <a:cubicBezTo>
                    <a:pt x="276" y="7527"/>
                    <a:pt x="239" y="7448"/>
                    <a:pt x="239" y="7349"/>
                  </a:cubicBezTo>
                  <a:lnTo>
                    <a:pt x="239" y="5493"/>
                  </a:lnTo>
                  <a:cubicBezTo>
                    <a:pt x="239" y="5395"/>
                    <a:pt x="276" y="5316"/>
                    <a:pt x="331" y="5256"/>
                  </a:cubicBezTo>
                  <a:cubicBezTo>
                    <a:pt x="386" y="5197"/>
                    <a:pt x="460" y="5158"/>
                    <a:pt x="551" y="5158"/>
                  </a:cubicBezTo>
                  <a:lnTo>
                    <a:pt x="6894" y="5158"/>
                  </a:lnTo>
                  <a:cubicBezTo>
                    <a:pt x="6986" y="5158"/>
                    <a:pt x="7059" y="5197"/>
                    <a:pt x="7114" y="5256"/>
                  </a:cubicBezTo>
                  <a:cubicBezTo>
                    <a:pt x="7169" y="5316"/>
                    <a:pt x="7206" y="5395"/>
                    <a:pt x="7206" y="5493"/>
                  </a:cubicBezTo>
                  <a:lnTo>
                    <a:pt x="7206" y="7566"/>
                  </a:lnTo>
                  <a:cubicBezTo>
                    <a:pt x="7206" y="7705"/>
                    <a:pt x="7151" y="7823"/>
                    <a:pt x="7059" y="7922"/>
                  </a:cubicBezTo>
                  <a:lnTo>
                    <a:pt x="5294" y="9403"/>
                  </a:lnTo>
                  <a:cubicBezTo>
                    <a:pt x="5239" y="9462"/>
                    <a:pt x="5147" y="9442"/>
                    <a:pt x="5110" y="9383"/>
                  </a:cubicBezTo>
                  <a:cubicBezTo>
                    <a:pt x="5055" y="9324"/>
                    <a:pt x="5074" y="9225"/>
                    <a:pt x="5129" y="9185"/>
                  </a:cubicBezTo>
                  <a:lnTo>
                    <a:pt x="6894" y="7705"/>
                  </a:lnTo>
                  <a:cubicBezTo>
                    <a:pt x="6930" y="7665"/>
                    <a:pt x="6949" y="7645"/>
                    <a:pt x="6949" y="7586"/>
                  </a:cubicBezTo>
                  <a:lnTo>
                    <a:pt x="6949" y="5493"/>
                  </a:lnTo>
                  <a:cubicBezTo>
                    <a:pt x="6949" y="5474"/>
                    <a:pt x="6949" y="5474"/>
                    <a:pt x="6930" y="5474"/>
                  </a:cubicBezTo>
                  <a:cubicBezTo>
                    <a:pt x="6930" y="5474"/>
                    <a:pt x="6912" y="5454"/>
                    <a:pt x="6912" y="5454"/>
                  </a:cubicBezTo>
                  <a:lnTo>
                    <a:pt x="570" y="5454"/>
                  </a:lnTo>
                  <a:cubicBezTo>
                    <a:pt x="552" y="5454"/>
                    <a:pt x="552" y="5454"/>
                    <a:pt x="552" y="5474"/>
                  </a:cubicBezTo>
                  <a:cubicBezTo>
                    <a:pt x="552" y="5474"/>
                    <a:pt x="533" y="5493"/>
                    <a:pt x="533" y="5493"/>
                  </a:cubicBezTo>
                  <a:lnTo>
                    <a:pt x="533" y="7330"/>
                  </a:lnTo>
                  <a:cubicBezTo>
                    <a:pt x="533" y="7349"/>
                    <a:pt x="533" y="7349"/>
                    <a:pt x="552" y="7349"/>
                  </a:cubicBezTo>
                  <a:cubicBezTo>
                    <a:pt x="552" y="7349"/>
                    <a:pt x="570" y="7369"/>
                    <a:pt x="588" y="7369"/>
                  </a:cubicBezTo>
                  <a:lnTo>
                    <a:pt x="3769" y="7369"/>
                  </a:lnTo>
                  <a:cubicBezTo>
                    <a:pt x="3879" y="7369"/>
                    <a:pt x="3934" y="7448"/>
                    <a:pt x="3952" y="7507"/>
                  </a:cubicBezTo>
                  <a:cubicBezTo>
                    <a:pt x="3971" y="7586"/>
                    <a:pt x="3952" y="7645"/>
                    <a:pt x="3897" y="7705"/>
                  </a:cubicBezTo>
                  <a:cubicBezTo>
                    <a:pt x="3897" y="7705"/>
                    <a:pt x="3897" y="7705"/>
                    <a:pt x="3879" y="7724"/>
                  </a:cubicBezTo>
                  <a:lnTo>
                    <a:pt x="1636" y="9561"/>
                  </a:lnTo>
                  <a:cubicBezTo>
                    <a:pt x="1636" y="9561"/>
                    <a:pt x="1636" y="9561"/>
                    <a:pt x="1618" y="9561"/>
                  </a:cubicBezTo>
                  <a:lnTo>
                    <a:pt x="1618" y="9580"/>
                  </a:lnTo>
                  <a:cubicBezTo>
                    <a:pt x="1618" y="9580"/>
                    <a:pt x="1618" y="9600"/>
                    <a:pt x="1636" y="9640"/>
                  </a:cubicBezTo>
                  <a:lnTo>
                    <a:pt x="2666" y="11199"/>
                  </a:lnTo>
                  <a:cubicBezTo>
                    <a:pt x="2666" y="11199"/>
                    <a:pt x="2666" y="11219"/>
                    <a:pt x="2684" y="11219"/>
                  </a:cubicBezTo>
                  <a:cubicBezTo>
                    <a:pt x="2684" y="11219"/>
                    <a:pt x="2684" y="11239"/>
                    <a:pt x="2684" y="11239"/>
                  </a:cubicBezTo>
                  <a:cubicBezTo>
                    <a:pt x="2684" y="11239"/>
                    <a:pt x="2702" y="11239"/>
                    <a:pt x="2739" y="11219"/>
                  </a:cubicBezTo>
                  <a:cubicBezTo>
                    <a:pt x="2941" y="11061"/>
                    <a:pt x="3107" y="10943"/>
                    <a:pt x="3254" y="10864"/>
                  </a:cubicBezTo>
                  <a:cubicBezTo>
                    <a:pt x="3401" y="10765"/>
                    <a:pt x="3548" y="10725"/>
                    <a:pt x="3677" y="10725"/>
                  </a:cubicBezTo>
                  <a:cubicBezTo>
                    <a:pt x="4136" y="10725"/>
                    <a:pt x="4504" y="10943"/>
                    <a:pt x="4724" y="11377"/>
                  </a:cubicBezTo>
                  <a:cubicBezTo>
                    <a:pt x="4871" y="11713"/>
                    <a:pt x="4945" y="12108"/>
                    <a:pt x="4945" y="12542"/>
                  </a:cubicBezTo>
                  <a:cubicBezTo>
                    <a:pt x="4945" y="12996"/>
                    <a:pt x="4871" y="13371"/>
                    <a:pt x="4724" y="13648"/>
                  </a:cubicBezTo>
                  <a:cubicBezTo>
                    <a:pt x="4504" y="14082"/>
                    <a:pt x="4155" y="14319"/>
                    <a:pt x="3695" y="14319"/>
                  </a:cubicBezTo>
                  <a:cubicBezTo>
                    <a:pt x="3456" y="14319"/>
                    <a:pt x="3235" y="14260"/>
                    <a:pt x="3070" y="14121"/>
                  </a:cubicBezTo>
                  <a:cubicBezTo>
                    <a:pt x="2886" y="14003"/>
                    <a:pt x="2757" y="13806"/>
                    <a:pt x="2666" y="13569"/>
                  </a:cubicBezTo>
                  <a:cubicBezTo>
                    <a:pt x="2574" y="13312"/>
                    <a:pt x="2500" y="13055"/>
                    <a:pt x="2482" y="12779"/>
                  </a:cubicBezTo>
                  <a:cubicBezTo>
                    <a:pt x="2482" y="12739"/>
                    <a:pt x="2482" y="12720"/>
                    <a:pt x="2427" y="12720"/>
                  </a:cubicBezTo>
                  <a:lnTo>
                    <a:pt x="331" y="12720"/>
                  </a:lnTo>
                  <a:cubicBezTo>
                    <a:pt x="313" y="12720"/>
                    <a:pt x="294" y="12720"/>
                    <a:pt x="294" y="12720"/>
                  </a:cubicBezTo>
                  <a:cubicBezTo>
                    <a:pt x="294" y="12720"/>
                    <a:pt x="294" y="12720"/>
                    <a:pt x="294" y="12720"/>
                  </a:cubicBezTo>
                  <a:cubicBezTo>
                    <a:pt x="294" y="12720"/>
                    <a:pt x="294" y="12739"/>
                    <a:pt x="294" y="12759"/>
                  </a:cubicBezTo>
                  <a:cubicBezTo>
                    <a:pt x="331" y="13233"/>
                    <a:pt x="404" y="13687"/>
                    <a:pt x="570" y="14082"/>
                  </a:cubicBezTo>
                  <a:cubicBezTo>
                    <a:pt x="827" y="14734"/>
                    <a:pt x="1232" y="15267"/>
                    <a:pt x="1783" y="15642"/>
                  </a:cubicBezTo>
                  <a:cubicBezTo>
                    <a:pt x="2371" y="16037"/>
                    <a:pt x="3364" y="16254"/>
                    <a:pt x="4044" y="16254"/>
                  </a:cubicBezTo>
                  <a:cubicBezTo>
                    <a:pt x="4063" y="16254"/>
                    <a:pt x="4099" y="16254"/>
                    <a:pt x="4118" y="16274"/>
                  </a:cubicBezTo>
                  <a:lnTo>
                    <a:pt x="11563" y="20894"/>
                  </a:lnTo>
                  <a:cubicBezTo>
                    <a:pt x="12225" y="21308"/>
                    <a:pt x="13034" y="21308"/>
                    <a:pt x="13695" y="20894"/>
                  </a:cubicBezTo>
                  <a:lnTo>
                    <a:pt x="20276" y="16807"/>
                  </a:lnTo>
                  <a:cubicBezTo>
                    <a:pt x="20938" y="16392"/>
                    <a:pt x="21343" y="15642"/>
                    <a:pt x="21343" y="14832"/>
                  </a:cubicBezTo>
                  <a:lnTo>
                    <a:pt x="21343" y="6658"/>
                  </a:lnTo>
                  <a:cubicBezTo>
                    <a:pt x="21343" y="5849"/>
                    <a:pt x="20938" y="5079"/>
                    <a:pt x="20276" y="4684"/>
                  </a:cubicBezTo>
                  <a:lnTo>
                    <a:pt x="13695" y="597"/>
                  </a:lnTo>
                  <a:cubicBezTo>
                    <a:pt x="13034" y="182"/>
                    <a:pt x="12225" y="182"/>
                    <a:pt x="11563" y="597"/>
                  </a:cubicBezTo>
                  <a:lnTo>
                    <a:pt x="5846" y="3953"/>
                  </a:lnTo>
                  <a:cubicBezTo>
                    <a:pt x="5772" y="3993"/>
                    <a:pt x="5699" y="3973"/>
                    <a:pt x="5662" y="3894"/>
                  </a:cubicBezTo>
                  <a:cubicBezTo>
                    <a:pt x="5625" y="3815"/>
                    <a:pt x="5644" y="3736"/>
                    <a:pt x="5717" y="3697"/>
                  </a:cubicBezTo>
                  <a:lnTo>
                    <a:pt x="11434" y="340"/>
                  </a:lnTo>
                  <a:cubicBezTo>
                    <a:pt x="12170" y="-114"/>
                    <a:pt x="13089" y="-114"/>
                    <a:pt x="13824" y="340"/>
                  </a:cubicBezTo>
                  <a:lnTo>
                    <a:pt x="20405" y="4427"/>
                  </a:lnTo>
                  <a:cubicBezTo>
                    <a:pt x="21140" y="4881"/>
                    <a:pt x="21600" y="5750"/>
                    <a:pt x="21600" y="6658"/>
                  </a:cubicBezTo>
                  <a:lnTo>
                    <a:pt x="21600" y="14832"/>
                  </a:lnTo>
                  <a:cubicBezTo>
                    <a:pt x="21600" y="15740"/>
                    <a:pt x="21140" y="16609"/>
                    <a:pt x="20405" y="17063"/>
                  </a:cubicBezTo>
                  <a:lnTo>
                    <a:pt x="13806" y="21150"/>
                  </a:lnTo>
                  <a:cubicBezTo>
                    <a:pt x="13438" y="21368"/>
                    <a:pt x="13015" y="21486"/>
                    <a:pt x="12611" y="21486"/>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spTree>
    <p:extLst>
      <p:ext uri="{BB962C8B-B14F-4D97-AF65-F5344CB8AC3E}">
        <p14:creationId xmlns:p14="http://schemas.microsoft.com/office/powerpoint/2010/main" val="2693038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4"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500" fill="hold"/>
                                        <p:tgtEl>
                                          <p:spTgt spid="23"/>
                                        </p:tgtEl>
                                        <p:attrNameLst>
                                          <p:attrName>ppt_x</p:attrName>
                                        </p:attrNameLst>
                                      </p:cBhvr>
                                      <p:tavLst>
                                        <p:tav tm="0">
                                          <p:val>
                                            <p:strVal val="#ppt_x"/>
                                          </p:val>
                                        </p:tav>
                                        <p:tav tm="100000">
                                          <p:val>
                                            <p:strVal val="#ppt_x"/>
                                          </p:val>
                                        </p:tav>
                                      </p:tavLst>
                                    </p:anim>
                                    <p:anim calcmode="lin" valueType="num">
                                      <p:cBhvr additive="base">
                                        <p:cTn id="1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ppt_x"/>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9F84A-BAD0-EA3C-5AA4-5B80F12D3B1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792AC79-4CA5-AC73-7FB4-F7BBED512D55}"/>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استخدام لوحات المعلومات التفاعلية في اتّخاذ القرارات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DC5291D-F595-48FB-D234-9D27B6D9B5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FB592F11-5E00-F088-B4D1-3F9E9AF0027F}"/>
              </a:ext>
            </a:extLst>
          </p:cNvPr>
          <p:cNvSpPr txBox="1"/>
          <p:nvPr/>
        </p:nvSpPr>
        <p:spPr>
          <a:xfrm>
            <a:off x="5535526" y="1138237"/>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أدوات بناء لوحات المعلومات</a:t>
            </a:r>
            <a:endParaRPr lang="en-US" dirty="0"/>
          </a:p>
        </p:txBody>
      </p:sp>
      <p:grpSp>
        <p:nvGrpSpPr>
          <p:cNvPr id="41" name="Group 40">
            <a:extLst>
              <a:ext uri="{FF2B5EF4-FFF2-40B4-BE49-F238E27FC236}">
                <a16:creationId xmlns:a16="http://schemas.microsoft.com/office/drawing/2014/main" id="{E1C23F47-ED9E-2270-3CDC-3768019F028C}"/>
              </a:ext>
            </a:extLst>
          </p:cNvPr>
          <p:cNvGrpSpPr/>
          <p:nvPr/>
        </p:nvGrpSpPr>
        <p:grpSpPr>
          <a:xfrm>
            <a:off x="9720740" y="2503714"/>
            <a:ext cx="1789090" cy="3447144"/>
            <a:chOff x="9590023" y="2605314"/>
            <a:chExt cx="1789090" cy="3447144"/>
          </a:xfrm>
        </p:grpSpPr>
        <p:grpSp>
          <p:nvGrpSpPr>
            <p:cNvPr id="28" name="مجموعة 58">
              <a:extLst>
                <a:ext uri="{FF2B5EF4-FFF2-40B4-BE49-F238E27FC236}">
                  <a16:creationId xmlns:a16="http://schemas.microsoft.com/office/drawing/2014/main" id="{D961E38E-580D-83CA-52F5-4D13702676C7}"/>
                </a:ext>
              </a:extLst>
            </p:cNvPr>
            <p:cNvGrpSpPr/>
            <p:nvPr/>
          </p:nvGrpSpPr>
          <p:grpSpPr>
            <a:xfrm>
              <a:off x="9590064" y="2605314"/>
              <a:ext cx="1789049" cy="1788938"/>
              <a:chOff x="4873126" y="0"/>
              <a:chExt cx="668348" cy="668348"/>
            </a:xfrm>
          </p:grpSpPr>
          <p:sp>
            <p:nvSpPr>
              <p:cNvPr id="33" name="شكل بيضاوي 65">
                <a:extLst>
                  <a:ext uri="{FF2B5EF4-FFF2-40B4-BE49-F238E27FC236}">
                    <a16:creationId xmlns:a16="http://schemas.microsoft.com/office/drawing/2014/main" id="{BDCC3771-E9FD-4287-25E5-D01AA95143F5}"/>
                  </a:ext>
                </a:extLst>
              </p:cNvPr>
              <p:cNvSpPr/>
              <p:nvPr/>
            </p:nvSpPr>
            <p:spPr>
              <a:xfrm>
                <a:off x="4873126" y="0"/>
                <a:ext cx="668348" cy="668348"/>
              </a:xfrm>
              <a:prstGeom prst="ellipse">
                <a:avLst/>
              </a:prstGeom>
              <a:noFill/>
              <a:ln w="57150">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4" name="شكل بيضاوي 66">
                <a:extLst>
                  <a:ext uri="{FF2B5EF4-FFF2-40B4-BE49-F238E27FC236}">
                    <a16:creationId xmlns:a16="http://schemas.microsoft.com/office/drawing/2014/main" id="{B5211B30-137C-0AC0-B18D-E15E3B096A07}"/>
                  </a:ext>
                </a:extLst>
              </p:cNvPr>
              <p:cNvSpPr/>
              <p:nvPr/>
            </p:nvSpPr>
            <p:spPr>
              <a:xfrm>
                <a:off x="4873126" y="0"/>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grpSp>
        <p:sp>
          <p:nvSpPr>
            <p:cNvPr id="29" name="مربع نص 61">
              <a:extLst>
                <a:ext uri="{FF2B5EF4-FFF2-40B4-BE49-F238E27FC236}">
                  <a16:creationId xmlns:a16="http://schemas.microsoft.com/office/drawing/2014/main" id="{769EBAE5-AA86-7F3D-3C2D-BA4B29180F73}"/>
                </a:ext>
              </a:extLst>
            </p:cNvPr>
            <p:cNvSpPr txBox="1"/>
            <p:nvPr/>
          </p:nvSpPr>
          <p:spPr>
            <a:xfrm>
              <a:off x="9590023" y="4668450"/>
              <a:ext cx="1783483" cy="1384008"/>
            </a:xfrm>
            <a:prstGeom prst="rect">
              <a:avLst/>
            </a:prstGeom>
            <a:noFill/>
          </p:spPr>
          <p:txBody>
            <a:bodyPr wrap="square">
              <a:noAutofit/>
            </a:bodyPr>
            <a:lstStyle/>
            <a:p>
              <a:pPr algn="ctr" rtl="1">
                <a:lnSpc>
                  <a:spcPct val="115000"/>
                </a:lnSpc>
              </a:pPr>
              <a:r>
                <a:rPr lang="en-US" sz="3200" b="1" kern="1200">
                  <a:solidFill>
                    <a:srgbClr val="000000"/>
                  </a:solidFill>
                  <a:effectLst/>
                  <a:latin typeface="Adobe Arabic" panose="02040503050201020203" pitchFamily="18" charset="-78"/>
                  <a:ea typeface="ADLaM Display" panose="02010000000000000000" pitchFamily="2" charset="0"/>
                  <a:cs typeface="Sakkal Majalla" panose="02000000000000000000" pitchFamily="2" charset="-78"/>
                </a:rPr>
                <a:t>Microsoft Power BI</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 name="Picture 5">
              <a:extLst>
                <a:ext uri="{FF2B5EF4-FFF2-40B4-BE49-F238E27FC236}">
                  <a16:creationId xmlns:a16="http://schemas.microsoft.com/office/drawing/2014/main" id="{6C4CDF29-3045-8176-3997-A30D4123523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57188" y="2910236"/>
              <a:ext cx="1105372" cy="110512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Group 41">
            <a:extLst>
              <a:ext uri="{FF2B5EF4-FFF2-40B4-BE49-F238E27FC236}">
                <a16:creationId xmlns:a16="http://schemas.microsoft.com/office/drawing/2014/main" id="{D6DE551F-605F-CC04-7F2A-4155CD182FA8}"/>
              </a:ext>
            </a:extLst>
          </p:cNvPr>
          <p:cNvGrpSpPr/>
          <p:nvPr/>
        </p:nvGrpSpPr>
        <p:grpSpPr>
          <a:xfrm>
            <a:off x="7303979" y="2503714"/>
            <a:ext cx="2127663" cy="3100481"/>
            <a:chOff x="7173262" y="2605314"/>
            <a:chExt cx="2127663" cy="3100481"/>
          </a:xfrm>
        </p:grpSpPr>
        <p:sp>
          <p:nvSpPr>
            <p:cNvPr id="14" name="مربع نص 61">
              <a:extLst>
                <a:ext uri="{FF2B5EF4-FFF2-40B4-BE49-F238E27FC236}">
                  <a16:creationId xmlns:a16="http://schemas.microsoft.com/office/drawing/2014/main" id="{183F8148-44E6-4493-7568-BEA381E34B4B}"/>
                </a:ext>
              </a:extLst>
            </p:cNvPr>
            <p:cNvSpPr txBox="1"/>
            <p:nvPr/>
          </p:nvSpPr>
          <p:spPr>
            <a:xfrm>
              <a:off x="7431283" y="4928449"/>
              <a:ext cx="1611619" cy="777346"/>
            </a:xfrm>
            <a:prstGeom prst="rect">
              <a:avLst/>
            </a:prstGeom>
            <a:noFill/>
          </p:spPr>
          <p:txBody>
            <a:bodyPr wrap="square">
              <a:noAutofit/>
            </a:bodyPr>
            <a:lstStyle/>
            <a:p>
              <a:pPr algn="ctr" rtl="1">
                <a:lnSpc>
                  <a:spcPct val="115000"/>
                </a:lnSpc>
              </a:pPr>
              <a:r>
                <a:rPr lang="en-US" sz="3200" b="1" kern="1200" dirty="0">
                  <a:solidFill>
                    <a:srgbClr val="000000"/>
                  </a:solidFill>
                  <a:effectLst/>
                  <a:latin typeface="Adobe Arabic" panose="02040503050201020203" pitchFamily="18" charset="-78"/>
                  <a:ea typeface="ADLaM Display" panose="02010000000000000000" pitchFamily="2" charset="0"/>
                  <a:cs typeface="Sakkal Majalla" panose="02000000000000000000" pitchFamily="2" charset="-78"/>
                </a:rPr>
                <a:t>Tableau</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9" name="مجموعة 58">
              <a:extLst>
                <a:ext uri="{FF2B5EF4-FFF2-40B4-BE49-F238E27FC236}">
                  <a16:creationId xmlns:a16="http://schemas.microsoft.com/office/drawing/2014/main" id="{B2B76C49-1D2A-7F6D-D992-71DCBAF9529C}"/>
                </a:ext>
              </a:extLst>
            </p:cNvPr>
            <p:cNvGrpSpPr/>
            <p:nvPr/>
          </p:nvGrpSpPr>
          <p:grpSpPr>
            <a:xfrm>
              <a:off x="7342570" y="2605314"/>
              <a:ext cx="1789049" cy="1788938"/>
              <a:chOff x="3710989" y="0"/>
              <a:chExt cx="668348" cy="668348"/>
            </a:xfrm>
          </p:grpSpPr>
          <p:sp>
            <p:nvSpPr>
              <p:cNvPr id="35" name="شكل بيضاوي 65">
                <a:extLst>
                  <a:ext uri="{FF2B5EF4-FFF2-40B4-BE49-F238E27FC236}">
                    <a16:creationId xmlns:a16="http://schemas.microsoft.com/office/drawing/2014/main" id="{12E7C5E7-1867-70E6-2C63-A837AF7EA54F}"/>
                  </a:ext>
                </a:extLst>
              </p:cNvPr>
              <p:cNvSpPr/>
              <p:nvPr/>
            </p:nvSpPr>
            <p:spPr>
              <a:xfrm>
                <a:off x="3710989" y="0"/>
                <a:ext cx="668348" cy="668348"/>
              </a:xfrm>
              <a:prstGeom prst="ellipse">
                <a:avLst/>
              </a:prstGeom>
              <a:noFill/>
              <a:ln w="57150">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6" name="شكل بيضاوي 66">
                <a:extLst>
                  <a:ext uri="{FF2B5EF4-FFF2-40B4-BE49-F238E27FC236}">
                    <a16:creationId xmlns:a16="http://schemas.microsoft.com/office/drawing/2014/main" id="{3DCAAC20-3F76-6F4D-C70A-36F750C85B48}"/>
                  </a:ext>
                </a:extLst>
              </p:cNvPr>
              <p:cNvSpPr/>
              <p:nvPr/>
            </p:nvSpPr>
            <p:spPr>
              <a:xfrm>
                <a:off x="3710989" y="0"/>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grpSp>
        <p:pic>
          <p:nvPicPr>
            <p:cNvPr id="7" name="Picture 6" descr="Tableau Logo, symbol, meaning, history, PNG, brand">
              <a:extLst>
                <a:ext uri="{FF2B5EF4-FFF2-40B4-BE49-F238E27FC236}">
                  <a16:creationId xmlns:a16="http://schemas.microsoft.com/office/drawing/2014/main" id="{650F8F18-5D44-31C9-A529-5EEA57184F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73262" y="2910236"/>
              <a:ext cx="2127663" cy="119654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3" name="Group 42">
            <a:extLst>
              <a:ext uri="{FF2B5EF4-FFF2-40B4-BE49-F238E27FC236}">
                <a16:creationId xmlns:a16="http://schemas.microsoft.com/office/drawing/2014/main" id="{FE61412D-DF54-B70F-3AE7-29AE4953AC10}"/>
              </a:ext>
            </a:extLst>
          </p:cNvPr>
          <p:cNvGrpSpPr/>
          <p:nvPr/>
        </p:nvGrpSpPr>
        <p:grpSpPr>
          <a:xfrm>
            <a:off x="4915349" y="2503714"/>
            <a:ext cx="2541356" cy="3268038"/>
            <a:chOff x="4784632" y="2605314"/>
            <a:chExt cx="2541356" cy="3268038"/>
          </a:xfrm>
        </p:grpSpPr>
        <p:sp>
          <p:nvSpPr>
            <p:cNvPr id="13" name="مربع نص 61">
              <a:extLst>
                <a:ext uri="{FF2B5EF4-FFF2-40B4-BE49-F238E27FC236}">
                  <a16:creationId xmlns:a16="http://schemas.microsoft.com/office/drawing/2014/main" id="{9220E270-92E1-56AF-DA9B-A11BD2525C6A}"/>
                </a:ext>
              </a:extLst>
            </p:cNvPr>
            <p:cNvSpPr txBox="1"/>
            <p:nvPr/>
          </p:nvSpPr>
          <p:spPr>
            <a:xfrm>
              <a:off x="4784632" y="4668448"/>
              <a:ext cx="2541356" cy="1204904"/>
            </a:xfrm>
            <a:prstGeom prst="rect">
              <a:avLst/>
            </a:prstGeom>
            <a:noFill/>
          </p:spPr>
          <p:txBody>
            <a:bodyPr wrap="square">
              <a:noAutofit/>
            </a:bodyPr>
            <a:lstStyle/>
            <a:p>
              <a:pPr algn="ctr" rtl="1">
                <a:lnSpc>
                  <a:spcPct val="115000"/>
                </a:lnSpc>
              </a:pPr>
              <a:r>
                <a:rPr lang="en-US" sz="3200" b="1" kern="1200">
                  <a:solidFill>
                    <a:srgbClr val="000000"/>
                  </a:solidFill>
                  <a:effectLst/>
                  <a:latin typeface="Adobe Arabic" panose="02040503050201020203" pitchFamily="18" charset="-78"/>
                  <a:ea typeface="ADLaM Display" panose="02010000000000000000" pitchFamily="2" charset="0"/>
                  <a:cs typeface="Sakkal Majalla" panose="02000000000000000000" pitchFamily="2" charset="-78"/>
                </a:rPr>
                <a:t>Google Data Studio</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30" name="مجموعة 58">
              <a:extLst>
                <a:ext uri="{FF2B5EF4-FFF2-40B4-BE49-F238E27FC236}">
                  <a16:creationId xmlns:a16="http://schemas.microsoft.com/office/drawing/2014/main" id="{EC23CA7D-493A-9465-A6FF-A5C5D566B4C3}"/>
                </a:ext>
              </a:extLst>
            </p:cNvPr>
            <p:cNvGrpSpPr/>
            <p:nvPr/>
          </p:nvGrpSpPr>
          <p:grpSpPr>
            <a:xfrm>
              <a:off x="5095075" y="2605314"/>
              <a:ext cx="1789049" cy="1788938"/>
              <a:chOff x="2548851" y="0"/>
              <a:chExt cx="668348" cy="668348"/>
            </a:xfrm>
          </p:grpSpPr>
          <p:sp>
            <p:nvSpPr>
              <p:cNvPr id="31" name="شكل بيضاوي 65">
                <a:extLst>
                  <a:ext uri="{FF2B5EF4-FFF2-40B4-BE49-F238E27FC236}">
                    <a16:creationId xmlns:a16="http://schemas.microsoft.com/office/drawing/2014/main" id="{F20932CB-E804-A43A-71D0-9AD75D1FF218}"/>
                  </a:ext>
                </a:extLst>
              </p:cNvPr>
              <p:cNvSpPr/>
              <p:nvPr/>
            </p:nvSpPr>
            <p:spPr>
              <a:xfrm>
                <a:off x="2548851" y="0"/>
                <a:ext cx="668348" cy="668348"/>
              </a:xfrm>
              <a:prstGeom prst="ellipse">
                <a:avLst/>
              </a:prstGeom>
              <a:noFill/>
              <a:ln w="57150">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2" name="شكل بيضاوي 66">
                <a:extLst>
                  <a:ext uri="{FF2B5EF4-FFF2-40B4-BE49-F238E27FC236}">
                    <a16:creationId xmlns:a16="http://schemas.microsoft.com/office/drawing/2014/main" id="{28165470-0B63-08CD-18FE-E709E43273B2}"/>
                  </a:ext>
                </a:extLst>
              </p:cNvPr>
              <p:cNvSpPr/>
              <p:nvPr/>
            </p:nvSpPr>
            <p:spPr>
              <a:xfrm>
                <a:off x="2548851" y="0"/>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grpSp>
        <p:pic>
          <p:nvPicPr>
            <p:cNvPr id="10" name="Picture 9" descr="Google Data Studio Vector Logo - Download Free SVG Icon | Worldvectorlogo">
              <a:extLst>
                <a:ext uri="{FF2B5EF4-FFF2-40B4-BE49-F238E27FC236}">
                  <a16:creationId xmlns:a16="http://schemas.microsoft.com/office/drawing/2014/main" id="{9DB5B389-4507-AB51-4531-00F7A6EC654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01553" y="2921752"/>
              <a:ext cx="1179944" cy="109360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Group 43">
            <a:extLst>
              <a:ext uri="{FF2B5EF4-FFF2-40B4-BE49-F238E27FC236}">
                <a16:creationId xmlns:a16="http://schemas.microsoft.com/office/drawing/2014/main" id="{E362D277-EA40-409C-8319-22DEF46D3B75}"/>
              </a:ext>
            </a:extLst>
          </p:cNvPr>
          <p:cNvGrpSpPr/>
          <p:nvPr/>
        </p:nvGrpSpPr>
        <p:grpSpPr>
          <a:xfrm>
            <a:off x="2680045" y="2503714"/>
            <a:ext cx="2385530" cy="3203684"/>
            <a:chOff x="2549328" y="2605314"/>
            <a:chExt cx="2385530" cy="3203684"/>
          </a:xfrm>
        </p:grpSpPr>
        <p:grpSp>
          <p:nvGrpSpPr>
            <p:cNvPr id="17" name="مجموعة 58">
              <a:extLst>
                <a:ext uri="{FF2B5EF4-FFF2-40B4-BE49-F238E27FC236}">
                  <a16:creationId xmlns:a16="http://schemas.microsoft.com/office/drawing/2014/main" id="{61C1E52A-DE64-DA22-C2F2-C5FF5DD9BE53}"/>
                </a:ext>
              </a:extLst>
            </p:cNvPr>
            <p:cNvGrpSpPr/>
            <p:nvPr/>
          </p:nvGrpSpPr>
          <p:grpSpPr>
            <a:xfrm>
              <a:off x="2847579" y="2605314"/>
              <a:ext cx="1789049" cy="1788940"/>
              <a:chOff x="1386713" y="0"/>
              <a:chExt cx="668348" cy="668348"/>
            </a:xfrm>
          </p:grpSpPr>
          <p:sp>
            <p:nvSpPr>
              <p:cNvPr id="37" name="شكل بيضاوي 65">
                <a:extLst>
                  <a:ext uri="{FF2B5EF4-FFF2-40B4-BE49-F238E27FC236}">
                    <a16:creationId xmlns:a16="http://schemas.microsoft.com/office/drawing/2014/main" id="{84C3B3C3-C8E7-8A7B-5D44-31899A559080}"/>
                  </a:ext>
                </a:extLst>
              </p:cNvPr>
              <p:cNvSpPr/>
              <p:nvPr/>
            </p:nvSpPr>
            <p:spPr>
              <a:xfrm>
                <a:off x="1386713" y="0"/>
                <a:ext cx="668348" cy="668348"/>
              </a:xfrm>
              <a:prstGeom prst="ellipse">
                <a:avLst/>
              </a:prstGeom>
              <a:noFill/>
              <a:ln w="57150">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8" name="شكل بيضاوي 66">
                <a:extLst>
                  <a:ext uri="{FF2B5EF4-FFF2-40B4-BE49-F238E27FC236}">
                    <a16:creationId xmlns:a16="http://schemas.microsoft.com/office/drawing/2014/main" id="{D1FECC0D-2ECE-F567-B2E6-C21B51BE1250}"/>
                  </a:ext>
                </a:extLst>
              </p:cNvPr>
              <p:cNvSpPr/>
              <p:nvPr/>
            </p:nvSpPr>
            <p:spPr>
              <a:xfrm>
                <a:off x="1386713" y="0"/>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grpSp>
        <p:sp>
          <p:nvSpPr>
            <p:cNvPr id="18" name="مربع نص 61">
              <a:extLst>
                <a:ext uri="{FF2B5EF4-FFF2-40B4-BE49-F238E27FC236}">
                  <a16:creationId xmlns:a16="http://schemas.microsoft.com/office/drawing/2014/main" id="{431D6FB4-1FDE-3F31-F6D6-5A70ACEEE9D5}"/>
                </a:ext>
              </a:extLst>
            </p:cNvPr>
            <p:cNvSpPr txBox="1"/>
            <p:nvPr/>
          </p:nvSpPr>
          <p:spPr>
            <a:xfrm>
              <a:off x="2549328" y="4621702"/>
              <a:ext cx="2385530" cy="1187296"/>
            </a:xfrm>
            <a:prstGeom prst="rect">
              <a:avLst/>
            </a:prstGeom>
            <a:noFill/>
          </p:spPr>
          <p:txBody>
            <a:bodyPr wrap="square">
              <a:noAutofit/>
            </a:bodyPr>
            <a:lstStyle/>
            <a:p>
              <a:pPr algn="ctr" rtl="1">
                <a:lnSpc>
                  <a:spcPct val="115000"/>
                </a:lnSpc>
              </a:pPr>
              <a:r>
                <a:rPr lang="en-US" sz="3200" b="1" kern="1200">
                  <a:solidFill>
                    <a:srgbClr val="000000"/>
                  </a:solidFill>
                  <a:effectLst/>
                  <a:latin typeface="Adobe Arabic" panose="02040503050201020203" pitchFamily="18" charset="-78"/>
                  <a:ea typeface="ADLaM Display" panose="02010000000000000000" pitchFamily="2" charset="0"/>
                  <a:cs typeface="Sakkal Majalla" panose="02000000000000000000" pitchFamily="2" charset="-78"/>
                </a:rPr>
                <a:t>SAP Analytics Cloud</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Picture 10">
              <a:extLst>
                <a:ext uri="{FF2B5EF4-FFF2-40B4-BE49-F238E27FC236}">
                  <a16:creationId xmlns:a16="http://schemas.microsoft.com/office/drawing/2014/main" id="{1406402E-309C-1EE2-87C2-F105A35C0DF6}"/>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Lst>
            </a:blip>
            <a:stretch>
              <a:fillRect/>
            </a:stretch>
          </p:blipFill>
          <p:spPr>
            <a:xfrm>
              <a:off x="2952157" y="2730121"/>
              <a:ext cx="1554742" cy="1522276"/>
            </a:xfrm>
            <a:prstGeom prst="rect">
              <a:avLst/>
            </a:prstGeom>
          </p:spPr>
        </p:pic>
      </p:grpSp>
      <p:grpSp>
        <p:nvGrpSpPr>
          <p:cNvPr id="45" name="Group 44">
            <a:extLst>
              <a:ext uri="{FF2B5EF4-FFF2-40B4-BE49-F238E27FC236}">
                <a16:creationId xmlns:a16="http://schemas.microsoft.com/office/drawing/2014/main" id="{87865162-D9E9-554C-11E5-C4775D953645}"/>
              </a:ext>
            </a:extLst>
          </p:cNvPr>
          <p:cNvGrpSpPr/>
          <p:nvPr/>
        </p:nvGrpSpPr>
        <p:grpSpPr>
          <a:xfrm>
            <a:off x="296488" y="2503714"/>
            <a:ext cx="2642865" cy="3144842"/>
            <a:chOff x="165771" y="2605314"/>
            <a:chExt cx="2642865" cy="3144842"/>
          </a:xfrm>
        </p:grpSpPr>
        <p:grpSp>
          <p:nvGrpSpPr>
            <p:cNvPr id="15" name="مجموعة 58">
              <a:extLst>
                <a:ext uri="{FF2B5EF4-FFF2-40B4-BE49-F238E27FC236}">
                  <a16:creationId xmlns:a16="http://schemas.microsoft.com/office/drawing/2014/main" id="{4FAB1107-3CA7-2D0C-19D3-EAA74DCBE8C2}"/>
                </a:ext>
              </a:extLst>
            </p:cNvPr>
            <p:cNvGrpSpPr/>
            <p:nvPr/>
          </p:nvGrpSpPr>
          <p:grpSpPr>
            <a:xfrm>
              <a:off x="600086" y="2605314"/>
              <a:ext cx="1789049" cy="1788938"/>
              <a:chOff x="224576" y="0"/>
              <a:chExt cx="668348" cy="668348"/>
            </a:xfrm>
          </p:grpSpPr>
          <p:sp>
            <p:nvSpPr>
              <p:cNvPr id="39" name="شكل بيضاوي 65">
                <a:extLst>
                  <a:ext uri="{FF2B5EF4-FFF2-40B4-BE49-F238E27FC236}">
                    <a16:creationId xmlns:a16="http://schemas.microsoft.com/office/drawing/2014/main" id="{EBB4929D-AF7C-163E-E641-EE48A8E9BC6A}"/>
                  </a:ext>
                </a:extLst>
              </p:cNvPr>
              <p:cNvSpPr/>
              <p:nvPr/>
            </p:nvSpPr>
            <p:spPr>
              <a:xfrm>
                <a:off x="224576" y="0"/>
                <a:ext cx="668348" cy="668348"/>
              </a:xfrm>
              <a:prstGeom prst="ellipse">
                <a:avLst/>
              </a:prstGeom>
              <a:noFill/>
              <a:ln w="57150">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0" name="شكل بيضاوي 66">
                <a:extLst>
                  <a:ext uri="{FF2B5EF4-FFF2-40B4-BE49-F238E27FC236}">
                    <a16:creationId xmlns:a16="http://schemas.microsoft.com/office/drawing/2014/main" id="{6DE83096-3768-FA90-6575-7181C948CED4}"/>
                  </a:ext>
                </a:extLst>
              </p:cNvPr>
              <p:cNvSpPr/>
              <p:nvPr/>
            </p:nvSpPr>
            <p:spPr>
              <a:xfrm>
                <a:off x="224576" y="0"/>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grpSp>
        <p:sp>
          <p:nvSpPr>
            <p:cNvPr id="16" name="مربع نص 61">
              <a:extLst>
                <a:ext uri="{FF2B5EF4-FFF2-40B4-BE49-F238E27FC236}">
                  <a16:creationId xmlns:a16="http://schemas.microsoft.com/office/drawing/2014/main" id="{A8C9345F-F671-456E-4E81-D8A064C23678}"/>
                </a:ext>
              </a:extLst>
            </p:cNvPr>
            <p:cNvSpPr txBox="1"/>
            <p:nvPr/>
          </p:nvSpPr>
          <p:spPr>
            <a:xfrm>
              <a:off x="165771" y="4864888"/>
              <a:ext cx="2642865" cy="885268"/>
            </a:xfrm>
            <a:prstGeom prst="rect">
              <a:avLst/>
            </a:prstGeom>
            <a:noFill/>
          </p:spPr>
          <p:txBody>
            <a:bodyPr wrap="square">
              <a:noAutofit/>
            </a:bodyPr>
            <a:lstStyle/>
            <a:p>
              <a:pPr algn="ctr" rtl="1">
                <a:lnSpc>
                  <a:spcPct val="115000"/>
                </a:lnSpc>
              </a:pPr>
              <a:r>
                <a:rPr lang="en-US" sz="3200" b="1" kern="1200">
                  <a:solidFill>
                    <a:srgbClr val="000000"/>
                  </a:solidFill>
                  <a:effectLst/>
                  <a:latin typeface="Adobe Arabic" panose="02040503050201020203" pitchFamily="18" charset="-78"/>
                  <a:ea typeface="ADLaM Display" panose="02010000000000000000" pitchFamily="2" charset="0"/>
                  <a:cs typeface="Sakkal Majalla" panose="02000000000000000000" pitchFamily="2" charset="-78"/>
                </a:rPr>
                <a:t>Qlik Sense</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Picture 11">
              <a:extLst>
                <a:ext uri="{FF2B5EF4-FFF2-40B4-BE49-F238E27FC236}">
                  <a16:creationId xmlns:a16="http://schemas.microsoft.com/office/drawing/2014/main" id="{CE5ED58C-4C0C-1B51-3910-04061356A01E}"/>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5348" b="96257" l="2488" r="93035">
                          <a14:foregroundMark x1="38806" y1="80749" x2="38806" y2="80749"/>
                          <a14:foregroundMark x1="57711" y1="86631" x2="85572" y2="54545"/>
                          <a14:foregroundMark x1="77114" y1="83957" x2="85075" y2="96791"/>
                          <a14:foregroundMark x1="83582" y1="70053" x2="77114" y2="42246"/>
                          <a14:foregroundMark x1="52239" y1="5882" x2="24876" y2="12299"/>
                          <a14:foregroundMark x1="24876" y1="12299" x2="23383" y2="13904"/>
                          <a14:foregroundMark x1="47761" y1="49733" x2="47761" y2="63636"/>
                          <a14:foregroundMark x1="49254" y1="43850" x2="46269" y2="63636"/>
                          <a14:foregroundMark x1="8458" y1="58824" x2="2985" y2="54011"/>
                          <a14:foregroundMark x1="88557" y1="54545" x2="88557" y2="54545"/>
                          <a14:foregroundMark x1="93035" y1="91979" x2="93035" y2="91979"/>
                          <a14:foregroundMark x1="49254" y1="96257" x2="49254" y2="96257"/>
                        </a14:backgroundRemoval>
                      </a14:imgEffect>
                    </a14:imgLayer>
                  </a14:imgProps>
                </a:ext>
              </a:extLst>
            </a:blip>
            <a:stretch>
              <a:fillRect/>
            </a:stretch>
          </p:blipFill>
          <p:spPr>
            <a:xfrm>
              <a:off x="851657" y="2940464"/>
              <a:ext cx="1195543" cy="1112021"/>
            </a:xfrm>
            <a:prstGeom prst="rect">
              <a:avLst/>
            </a:prstGeom>
          </p:spPr>
        </p:pic>
      </p:grpSp>
    </p:spTree>
    <p:extLst>
      <p:ext uri="{BB962C8B-B14F-4D97-AF65-F5344CB8AC3E}">
        <p14:creationId xmlns:p14="http://schemas.microsoft.com/office/powerpoint/2010/main" val="38759506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4"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additive="base">
                                        <p:cTn id="10" dur="500" fill="hold"/>
                                        <p:tgtEl>
                                          <p:spTgt spid="41"/>
                                        </p:tgtEl>
                                        <p:attrNameLst>
                                          <p:attrName>ppt_x</p:attrName>
                                        </p:attrNameLst>
                                      </p:cBhvr>
                                      <p:tavLst>
                                        <p:tav tm="0">
                                          <p:val>
                                            <p:strVal val="#ppt_x"/>
                                          </p:val>
                                        </p:tav>
                                        <p:tav tm="100000">
                                          <p:val>
                                            <p:strVal val="#ppt_x"/>
                                          </p:val>
                                        </p:tav>
                                      </p:tavLst>
                                    </p:anim>
                                    <p:anim calcmode="lin" valueType="num">
                                      <p:cBhvr additive="base">
                                        <p:cTn id="11"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ppt_x"/>
                                          </p:val>
                                        </p:tav>
                                        <p:tav tm="100000">
                                          <p:val>
                                            <p:strVal val="#ppt_x"/>
                                          </p:val>
                                        </p:tav>
                                      </p:tavLst>
                                    </p:anim>
                                    <p:anim calcmode="lin" valueType="num">
                                      <p:cBhvr additive="base">
                                        <p:cTn id="17"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additive="base">
                                        <p:cTn id="28" dur="500" fill="hold"/>
                                        <p:tgtEl>
                                          <p:spTgt spid="44"/>
                                        </p:tgtEl>
                                        <p:attrNameLst>
                                          <p:attrName>ppt_x</p:attrName>
                                        </p:attrNameLst>
                                      </p:cBhvr>
                                      <p:tavLst>
                                        <p:tav tm="0">
                                          <p:val>
                                            <p:strVal val="#ppt_x"/>
                                          </p:val>
                                        </p:tav>
                                        <p:tav tm="100000">
                                          <p:val>
                                            <p:strVal val="#ppt_x"/>
                                          </p:val>
                                        </p:tav>
                                      </p:tavLst>
                                    </p:anim>
                                    <p:anim calcmode="lin" valueType="num">
                                      <p:cBhvr additive="base">
                                        <p:cTn id="29"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45"/>
                                        </p:tgtEl>
                                        <p:attrNameLst>
                                          <p:attrName>style.visibility</p:attrName>
                                        </p:attrNameLst>
                                      </p:cBhvr>
                                      <p:to>
                                        <p:strVal val="visible"/>
                                      </p:to>
                                    </p:set>
                                    <p:anim calcmode="lin" valueType="num">
                                      <p:cBhvr additive="base">
                                        <p:cTn id="34" dur="500" fill="hold"/>
                                        <p:tgtEl>
                                          <p:spTgt spid="45"/>
                                        </p:tgtEl>
                                        <p:attrNameLst>
                                          <p:attrName>ppt_x</p:attrName>
                                        </p:attrNameLst>
                                      </p:cBhvr>
                                      <p:tavLst>
                                        <p:tav tm="0">
                                          <p:val>
                                            <p:strVal val="#ppt_x"/>
                                          </p:val>
                                        </p:tav>
                                        <p:tav tm="100000">
                                          <p:val>
                                            <p:strVal val="#ppt_x"/>
                                          </p:val>
                                        </p:tav>
                                      </p:tavLst>
                                    </p:anim>
                                    <p:anim calcmode="lin" valueType="num">
                                      <p:cBhvr additive="base">
                                        <p:cTn id="35"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DAE39-7F39-3C52-A10A-BBD8C2E5C69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F4D5D80-B58E-6D45-3726-8125EE5A1433}"/>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تطبيقات التنقيب في بيانات الموارد البشرية</a:t>
            </a:r>
            <a:r>
              <a:rPr lang="en-US" sz="3200" b="1" dirty="0">
                <a:solidFill>
                  <a:schemeClr val="bg1"/>
                </a:solidFill>
                <a:latin typeface="Adobe Arabic" panose="02040503050201020203" pitchFamily="18" charset="-78"/>
                <a:cs typeface="Adobe Arabic" panose="02040503050201020203" pitchFamily="18" charset="-78"/>
              </a:rPr>
              <a:t> (HR Data Mining)</a:t>
            </a:r>
          </a:p>
        </p:txBody>
      </p:sp>
      <p:pic>
        <p:nvPicPr>
          <p:cNvPr id="9" name="Picture 8">
            <a:extLst>
              <a:ext uri="{FF2B5EF4-FFF2-40B4-BE49-F238E27FC236}">
                <a16:creationId xmlns:a16="http://schemas.microsoft.com/office/drawing/2014/main" id="{F050F3DF-EC7C-8A2E-C090-220A978859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E6B9D097-C742-C784-FEBF-B1D2AA2B3D5F}"/>
              </a:ext>
            </a:extLst>
          </p:cNvPr>
          <p:cNvSpPr txBox="1"/>
          <p:nvPr/>
        </p:nvSpPr>
        <p:spPr>
          <a:xfrm>
            <a:off x="5535526" y="1138237"/>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أمثلة على تطبيقات التنقيب</a:t>
            </a:r>
            <a:endParaRPr lang="en-US" dirty="0"/>
          </a:p>
        </p:txBody>
      </p:sp>
      <p:grpSp>
        <p:nvGrpSpPr>
          <p:cNvPr id="62" name="Group 61">
            <a:extLst>
              <a:ext uri="{FF2B5EF4-FFF2-40B4-BE49-F238E27FC236}">
                <a16:creationId xmlns:a16="http://schemas.microsoft.com/office/drawing/2014/main" id="{2D575BDC-24F1-50B7-86AC-CEC40852E227}"/>
              </a:ext>
            </a:extLst>
          </p:cNvPr>
          <p:cNvGrpSpPr/>
          <p:nvPr/>
        </p:nvGrpSpPr>
        <p:grpSpPr>
          <a:xfrm>
            <a:off x="9158798" y="2388733"/>
            <a:ext cx="2571667" cy="3331030"/>
            <a:chOff x="9158798" y="2388733"/>
            <a:chExt cx="2571667" cy="3331030"/>
          </a:xfrm>
        </p:grpSpPr>
        <p:sp>
          <p:nvSpPr>
            <p:cNvPr id="26" name="Oval 25">
              <a:extLst>
                <a:ext uri="{FF2B5EF4-FFF2-40B4-BE49-F238E27FC236}">
                  <a16:creationId xmlns:a16="http://schemas.microsoft.com/office/drawing/2014/main" id="{2B03B63A-33BF-DBA0-385B-11CBC65BFE97}"/>
                </a:ext>
              </a:extLst>
            </p:cNvPr>
            <p:cNvSpPr/>
            <p:nvPr/>
          </p:nvSpPr>
          <p:spPr>
            <a:xfrm flipH="1">
              <a:off x="9717711" y="2388733"/>
              <a:ext cx="1453842" cy="1453308"/>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nvGrpSpPr>
            <p:cNvPr id="27" name="Group 26">
              <a:extLst>
                <a:ext uri="{FF2B5EF4-FFF2-40B4-BE49-F238E27FC236}">
                  <a16:creationId xmlns:a16="http://schemas.microsoft.com/office/drawing/2014/main" id="{CD227B98-0264-0A06-7A8C-037B68888D2F}"/>
                </a:ext>
              </a:extLst>
            </p:cNvPr>
            <p:cNvGrpSpPr/>
            <p:nvPr/>
          </p:nvGrpSpPr>
          <p:grpSpPr>
            <a:xfrm flipH="1">
              <a:off x="9158798" y="3399555"/>
              <a:ext cx="2571667" cy="2320208"/>
              <a:chOff x="1490157" y="573801"/>
              <a:chExt cx="1243664" cy="863606"/>
            </a:xfrm>
          </p:grpSpPr>
          <p:sp>
            <p:nvSpPr>
              <p:cNvPr id="60" name="Freeform 16">
                <a:extLst>
                  <a:ext uri="{FF2B5EF4-FFF2-40B4-BE49-F238E27FC236}">
                    <a16:creationId xmlns:a16="http://schemas.microsoft.com/office/drawing/2014/main" id="{E54DA659-8F7B-DB2B-040E-67D82E568D3D}"/>
                  </a:ext>
                </a:extLst>
              </p:cNvPr>
              <p:cNvSpPr/>
              <p:nvPr/>
            </p:nvSpPr>
            <p:spPr>
              <a:xfrm>
                <a:off x="1490157" y="573801"/>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US" sz="3200"/>
              </a:p>
            </p:txBody>
          </p:sp>
          <p:sp>
            <p:nvSpPr>
              <p:cNvPr id="61" name="TextBox 17">
                <a:extLst>
                  <a:ext uri="{FF2B5EF4-FFF2-40B4-BE49-F238E27FC236}">
                    <a16:creationId xmlns:a16="http://schemas.microsoft.com/office/drawing/2014/main" id="{30EABFB1-CA94-290B-F004-A1DC0B5B365D}"/>
                  </a:ext>
                </a:extLst>
              </p:cNvPr>
              <p:cNvSpPr txBox="1"/>
              <p:nvPr/>
            </p:nvSpPr>
            <p:spPr>
              <a:xfrm>
                <a:off x="1490157" y="592851"/>
                <a:ext cx="1243664" cy="844556"/>
              </a:xfrm>
              <a:prstGeom prst="rect">
                <a:avLst/>
              </a:prstGeom>
            </p:spPr>
            <p:txBody>
              <a:bodyPr lIns="24384" tIns="24384" rIns="24384" bIns="24384" rtlCol="0" anchor="ctr"/>
              <a:lstStyle/>
              <a:p>
                <a:endParaRPr lang="en-US" sz="3200"/>
              </a:p>
            </p:txBody>
          </p:sp>
        </p:grpSp>
        <p:sp>
          <p:nvSpPr>
            <p:cNvPr id="46" name="TextBox 46">
              <a:extLst>
                <a:ext uri="{FF2B5EF4-FFF2-40B4-BE49-F238E27FC236}">
                  <a16:creationId xmlns:a16="http://schemas.microsoft.com/office/drawing/2014/main" id="{9EFA2ED0-4156-5F34-FF4A-CAFFC9C3ED7D}"/>
                </a:ext>
              </a:extLst>
            </p:cNvPr>
            <p:cNvSpPr txBox="1"/>
            <p:nvPr/>
          </p:nvSpPr>
          <p:spPr>
            <a:xfrm flipH="1">
              <a:off x="9432374" y="4155563"/>
              <a:ext cx="2021853" cy="1394600"/>
            </a:xfrm>
            <a:prstGeom prst="rect">
              <a:avLst/>
            </a:prstGeom>
          </p:spPr>
          <p:txBody>
            <a:bodyPr wrap="square" lIns="0" tIns="0" rIns="0" bIns="0" rtlCol="0" anchor="t">
              <a:noAutofit/>
            </a:bodyPr>
            <a:lstStyle/>
            <a:p>
              <a:pPr algn="ctr" rtl="1"/>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اكتشاف عوامل الاحتفاظ</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3" name="مربع نص 166">
              <a:extLst>
                <a:ext uri="{FF2B5EF4-FFF2-40B4-BE49-F238E27FC236}">
                  <a16:creationId xmlns:a16="http://schemas.microsoft.com/office/drawing/2014/main" id="{4D6547E5-C1C3-8276-45F7-E28A596C1690}"/>
                </a:ext>
              </a:extLst>
            </p:cNvPr>
            <p:cNvSpPr txBox="1"/>
            <p:nvPr/>
          </p:nvSpPr>
          <p:spPr>
            <a:xfrm flipH="1">
              <a:off x="9724076" y="2388733"/>
              <a:ext cx="1482853" cy="1141728"/>
            </a:xfrm>
            <a:prstGeom prst="rect">
              <a:avLst/>
            </a:prstGeom>
          </p:spPr>
          <p:txBody>
            <a:bodyPr wrap="square" rtlCol="1">
              <a:noAutofit/>
            </a:bodyPr>
            <a:lstStyle/>
            <a:p>
              <a:pPr algn="ctr" rtl="1"/>
              <a:r>
                <a:rPr lang="en-US" sz="6000" b="1" kern="1200" dirty="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6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3" name="Group 62">
            <a:extLst>
              <a:ext uri="{FF2B5EF4-FFF2-40B4-BE49-F238E27FC236}">
                <a16:creationId xmlns:a16="http://schemas.microsoft.com/office/drawing/2014/main" id="{46C3F76A-80F8-A02C-84A4-4075955A37A8}"/>
              </a:ext>
            </a:extLst>
          </p:cNvPr>
          <p:cNvGrpSpPr/>
          <p:nvPr/>
        </p:nvGrpSpPr>
        <p:grpSpPr>
          <a:xfrm>
            <a:off x="6260412" y="2388733"/>
            <a:ext cx="2571667" cy="3331030"/>
            <a:chOff x="6260412" y="2388733"/>
            <a:chExt cx="2571667" cy="3331030"/>
          </a:xfrm>
        </p:grpSpPr>
        <p:sp>
          <p:nvSpPr>
            <p:cNvPr id="47" name="Oval 46">
              <a:extLst>
                <a:ext uri="{FF2B5EF4-FFF2-40B4-BE49-F238E27FC236}">
                  <a16:creationId xmlns:a16="http://schemas.microsoft.com/office/drawing/2014/main" id="{F17D657D-AE26-97DE-C2B7-3F6D97486B97}"/>
                </a:ext>
              </a:extLst>
            </p:cNvPr>
            <p:cNvSpPr/>
            <p:nvPr/>
          </p:nvSpPr>
          <p:spPr>
            <a:xfrm flipH="1">
              <a:off x="6817209" y="2388733"/>
              <a:ext cx="1453842" cy="1453308"/>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nvGrpSpPr>
            <p:cNvPr id="50" name="Group 49">
              <a:extLst>
                <a:ext uri="{FF2B5EF4-FFF2-40B4-BE49-F238E27FC236}">
                  <a16:creationId xmlns:a16="http://schemas.microsoft.com/office/drawing/2014/main" id="{90C4C567-59EF-D542-4B8A-A32F95C28719}"/>
                </a:ext>
              </a:extLst>
            </p:cNvPr>
            <p:cNvGrpSpPr/>
            <p:nvPr/>
          </p:nvGrpSpPr>
          <p:grpSpPr>
            <a:xfrm flipH="1">
              <a:off x="6260412" y="3399555"/>
              <a:ext cx="2571667" cy="2320208"/>
              <a:chOff x="3134843" y="573801"/>
              <a:chExt cx="1243664" cy="863606"/>
            </a:xfrm>
          </p:grpSpPr>
          <p:sp>
            <p:nvSpPr>
              <p:cNvPr id="56" name="Freeform 12">
                <a:extLst>
                  <a:ext uri="{FF2B5EF4-FFF2-40B4-BE49-F238E27FC236}">
                    <a16:creationId xmlns:a16="http://schemas.microsoft.com/office/drawing/2014/main" id="{A70978EB-8843-9A4F-05F8-FE0D301C221F}"/>
                  </a:ext>
                </a:extLst>
              </p:cNvPr>
              <p:cNvSpPr/>
              <p:nvPr/>
            </p:nvSpPr>
            <p:spPr>
              <a:xfrm>
                <a:off x="3134843" y="573801"/>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US" sz="3200"/>
              </a:p>
            </p:txBody>
          </p:sp>
          <p:sp>
            <p:nvSpPr>
              <p:cNvPr id="57" name="TextBox 13">
                <a:extLst>
                  <a:ext uri="{FF2B5EF4-FFF2-40B4-BE49-F238E27FC236}">
                    <a16:creationId xmlns:a16="http://schemas.microsoft.com/office/drawing/2014/main" id="{252B8724-2647-F5B2-4753-FB71FBBC85FA}"/>
                  </a:ext>
                </a:extLst>
              </p:cNvPr>
              <p:cNvSpPr txBox="1"/>
              <p:nvPr/>
            </p:nvSpPr>
            <p:spPr>
              <a:xfrm>
                <a:off x="3134843" y="592851"/>
                <a:ext cx="1243664" cy="844556"/>
              </a:xfrm>
              <a:prstGeom prst="rect">
                <a:avLst/>
              </a:prstGeom>
            </p:spPr>
            <p:txBody>
              <a:bodyPr lIns="24384" tIns="24384" rIns="24384" bIns="24384" rtlCol="0" anchor="ctr"/>
              <a:lstStyle/>
              <a:p>
                <a:endParaRPr lang="en-US" sz="3200"/>
              </a:p>
            </p:txBody>
          </p:sp>
        </p:grpSp>
        <p:sp>
          <p:nvSpPr>
            <p:cNvPr id="52" name="TextBox 45">
              <a:extLst>
                <a:ext uri="{FF2B5EF4-FFF2-40B4-BE49-F238E27FC236}">
                  <a16:creationId xmlns:a16="http://schemas.microsoft.com/office/drawing/2014/main" id="{008420EC-ED3B-6BAE-F5B4-7C17F453CA69}"/>
                </a:ext>
              </a:extLst>
            </p:cNvPr>
            <p:cNvSpPr txBox="1"/>
            <p:nvPr/>
          </p:nvSpPr>
          <p:spPr>
            <a:xfrm flipH="1">
              <a:off x="6366700" y="4131484"/>
              <a:ext cx="2322537" cy="1360081"/>
            </a:xfrm>
            <a:prstGeom prst="rect">
              <a:avLst/>
            </a:prstGeom>
          </p:spPr>
          <p:txBody>
            <a:bodyPr wrap="square" lIns="0" tIns="0" rIns="0" bIns="0" rtlCol="0" anchor="t">
              <a:noAutofit/>
            </a:bodyPr>
            <a:lstStyle/>
            <a:p>
              <a:pPr algn="ctr" rtl="1"/>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المرشّحين للقيادة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4" name="مربع نص 166">
              <a:extLst>
                <a:ext uri="{FF2B5EF4-FFF2-40B4-BE49-F238E27FC236}">
                  <a16:creationId xmlns:a16="http://schemas.microsoft.com/office/drawing/2014/main" id="{CBD8035B-AA57-6CFB-491C-07B473F43567}"/>
                </a:ext>
              </a:extLst>
            </p:cNvPr>
            <p:cNvSpPr txBox="1"/>
            <p:nvPr/>
          </p:nvSpPr>
          <p:spPr>
            <a:xfrm flipH="1">
              <a:off x="6830504" y="2388733"/>
              <a:ext cx="1482853" cy="1141728"/>
            </a:xfrm>
            <a:prstGeom prst="rect">
              <a:avLst/>
            </a:prstGeom>
          </p:spPr>
          <p:txBody>
            <a:bodyPr wrap="square" rtlCol="1">
              <a:noAutofit/>
            </a:bodyPr>
            <a:lstStyle/>
            <a:p>
              <a:pPr algn="ctr" rtl="1"/>
              <a:r>
                <a:rPr lang="en-US" sz="6000" b="1"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4" name="Group 63">
            <a:extLst>
              <a:ext uri="{FF2B5EF4-FFF2-40B4-BE49-F238E27FC236}">
                <a16:creationId xmlns:a16="http://schemas.microsoft.com/office/drawing/2014/main" id="{ACE2AE29-5670-53E7-702C-D89EC524A8E5}"/>
              </a:ext>
            </a:extLst>
          </p:cNvPr>
          <p:cNvGrpSpPr/>
          <p:nvPr/>
        </p:nvGrpSpPr>
        <p:grpSpPr>
          <a:xfrm>
            <a:off x="3359912" y="2388733"/>
            <a:ext cx="2571667" cy="3331030"/>
            <a:chOff x="3359912" y="2388733"/>
            <a:chExt cx="2571667" cy="3331030"/>
          </a:xfrm>
        </p:grpSpPr>
        <p:sp>
          <p:nvSpPr>
            <p:cNvPr id="48" name="Oval 47">
              <a:extLst>
                <a:ext uri="{FF2B5EF4-FFF2-40B4-BE49-F238E27FC236}">
                  <a16:creationId xmlns:a16="http://schemas.microsoft.com/office/drawing/2014/main" id="{6710FA74-74A5-57B3-2FCE-958E284E69A4}"/>
                </a:ext>
              </a:extLst>
            </p:cNvPr>
            <p:cNvSpPr/>
            <p:nvPr/>
          </p:nvSpPr>
          <p:spPr>
            <a:xfrm flipH="1">
              <a:off x="3918825" y="2388733"/>
              <a:ext cx="1453842" cy="1453308"/>
            </a:xfrm>
            <a:prstGeom prst="ellipse">
              <a:avLst/>
            </a:prstGeom>
            <a:solidFill>
              <a:schemeClr val="bg1">
                <a:lumMod val="50000"/>
              </a:schemeClr>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nvGrpSpPr>
            <p:cNvPr id="49" name="Group 48">
              <a:extLst>
                <a:ext uri="{FF2B5EF4-FFF2-40B4-BE49-F238E27FC236}">
                  <a16:creationId xmlns:a16="http://schemas.microsoft.com/office/drawing/2014/main" id="{575D5253-FABF-5E53-E1A4-1178E27256A2}"/>
                </a:ext>
              </a:extLst>
            </p:cNvPr>
            <p:cNvGrpSpPr/>
            <p:nvPr/>
          </p:nvGrpSpPr>
          <p:grpSpPr>
            <a:xfrm flipH="1">
              <a:off x="3359912" y="3399555"/>
              <a:ext cx="2571667" cy="2320208"/>
              <a:chOff x="4780730" y="573801"/>
              <a:chExt cx="1243664" cy="863606"/>
            </a:xfrm>
          </p:grpSpPr>
          <p:sp>
            <p:nvSpPr>
              <p:cNvPr id="58" name="Freeform 8">
                <a:extLst>
                  <a:ext uri="{FF2B5EF4-FFF2-40B4-BE49-F238E27FC236}">
                    <a16:creationId xmlns:a16="http://schemas.microsoft.com/office/drawing/2014/main" id="{3875CE78-C559-1E55-62E8-909553D433EF}"/>
                  </a:ext>
                </a:extLst>
              </p:cNvPr>
              <p:cNvSpPr/>
              <p:nvPr/>
            </p:nvSpPr>
            <p:spPr>
              <a:xfrm>
                <a:off x="4780730" y="573801"/>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US" sz="3200"/>
              </a:p>
            </p:txBody>
          </p:sp>
          <p:sp>
            <p:nvSpPr>
              <p:cNvPr id="59" name="TextBox 9">
                <a:extLst>
                  <a:ext uri="{FF2B5EF4-FFF2-40B4-BE49-F238E27FC236}">
                    <a16:creationId xmlns:a16="http://schemas.microsoft.com/office/drawing/2014/main" id="{95790A3B-997C-E1F5-41A9-4E593500F203}"/>
                  </a:ext>
                </a:extLst>
              </p:cNvPr>
              <p:cNvSpPr txBox="1"/>
              <p:nvPr/>
            </p:nvSpPr>
            <p:spPr>
              <a:xfrm>
                <a:off x="4780730" y="592851"/>
                <a:ext cx="1243664" cy="844556"/>
              </a:xfrm>
              <a:prstGeom prst="rect">
                <a:avLst/>
              </a:prstGeom>
            </p:spPr>
            <p:txBody>
              <a:bodyPr lIns="24384" tIns="24384" rIns="24384" bIns="24384" rtlCol="0" anchor="ctr"/>
              <a:lstStyle/>
              <a:p>
                <a:endParaRPr lang="en-US" sz="3200"/>
              </a:p>
            </p:txBody>
          </p:sp>
        </p:grpSp>
        <p:sp>
          <p:nvSpPr>
            <p:cNvPr id="51" name="TextBox 44">
              <a:extLst>
                <a:ext uri="{FF2B5EF4-FFF2-40B4-BE49-F238E27FC236}">
                  <a16:creationId xmlns:a16="http://schemas.microsoft.com/office/drawing/2014/main" id="{386A1A5B-2F9E-4E97-3AE4-8D9B3E17B739}"/>
                </a:ext>
              </a:extLst>
            </p:cNvPr>
            <p:cNvSpPr txBox="1"/>
            <p:nvPr/>
          </p:nvSpPr>
          <p:spPr>
            <a:xfrm flipH="1">
              <a:off x="3670900" y="4338652"/>
              <a:ext cx="1949272" cy="572922"/>
            </a:xfrm>
            <a:prstGeom prst="rect">
              <a:avLst/>
            </a:prstGeom>
          </p:spPr>
          <p:txBody>
            <a:bodyPr wrap="square" lIns="0" tIns="0" rIns="0" bIns="0" rtlCol="0" anchor="t">
              <a:noAutofit/>
            </a:bodyPr>
            <a:lstStyle/>
            <a:p>
              <a:pPr algn="ctr" rtl="1"/>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التوظيف</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5" name="مربع نص 166">
              <a:extLst>
                <a:ext uri="{FF2B5EF4-FFF2-40B4-BE49-F238E27FC236}">
                  <a16:creationId xmlns:a16="http://schemas.microsoft.com/office/drawing/2014/main" id="{240267AA-357F-B727-B36E-B8B39D9D87F1}"/>
                </a:ext>
              </a:extLst>
            </p:cNvPr>
            <p:cNvSpPr txBox="1"/>
            <p:nvPr/>
          </p:nvSpPr>
          <p:spPr>
            <a:xfrm flipH="1">
              <a:off x="3918825" y="2388733"/>
              <a:ext cx="1482853" cy="1141728"/>
            </a:xfrm>
            <a:prstGeom prst="rect">
              <a:avLst/>
            </a:prstGeom>
          </p:spPr>
          <p:txBody>
            <a:bodyPr wrap="square" rtlCol="1">
              <a:noAutofit/>
            </a:bodyPr>
            <a:lstStyle/>
            <a:p>
              <a:pPr algn="ctr" rtl="0"/>
              <a:r>
                <a:rPr lang="en-US" sz="6000" b="1"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 name="Group 4">
            <a:extLst>
              <a:ext uri="{FF2B5EF4-FFF2-40B4-BE49-F238E27FC236}">
                <a16:creationId xmlns:a16="http://schemas.microsoft.com/office/drawing/2014/main" id="{D11BF769-CABB-6466-4212-C0C1DE5DBF06}"/>
              </a:ext>
            </a:extLst>
          </p:cNvPr>
          <p:cNvGrpSpPr/>
          <p:nvPr/>
        </p:nvGrpSpPr>
        <p:grpSpPr>
          <a:xfrm flipH="1">
            <a:off x="461535" y="2388733"/>
            <a:ext cx="2571669" cy="3331030"/>
            <a:chOff x="0" y="0"/>
            <a:chExt cx="1459292" cy="1890886"/>
          </a:xfrm>
        </p:grpSpPr>
        <p:sp>
          <p:nvSpPr>
            <p:cNvPr id="20" name="Oval 19">
              <a:extLst>
                <a:ext uri="{FF2B5EF4-FFF2-40B4-BE49-F238E27FC236}">
                  <a16:creationId xmlns:a16="http://schemas.microsoft.com/office/drawing/2014/main" id="{9D582292-6832-D6F0-B566-52A00E114912}"/>
                </a:ext>
              </a:extLst>
            </p:cNvPr>
            <p:cNvSpPr/>
            <p:nvPr/>
          </p:nvSpPr>
          <p:spPr>
            <a:xfrm>
              <a:off x="309032" y="0"/>
              <a:ext cx="824982" cy="824982"/>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nvGrpSpPr>
            <p:cNvPr id="21" name="Group 20">
              <a:extLst>
                <a:ext uri="{FF2B5EF4-FFF2-40B4-BE49-F238E27FC236}">
                  <a16:creationId xmlns:a16="http://schemas.microsoft.com/office/drawing/2014/main" id="{19351F1A-F8FD-3145-8F80-CB1A0B678BBC}"/>
                </a:ext>
              </a:extLst>
            </p:cNvPr>
            <p:cNvGrpSpPr/>
            <p:nvPr/>
          </p:nvGrpSpPr>
          <p:grpSpPr>
            <a:xfrm>
              <a:off x="0" y="573801"/>
              <a:ext cx="1459292" cy="1317085"/>
              <a:chOff x="0" y="573801"/>
              <a:chExt cx="1243664" cy="863606"/>
            </a:xfrm>
          </p:grpSpPr>
          <p:sp>
            <p:nvSpPr>
              <p:cNvPr id="24" name="Freeform 4">
                <a:extLst>
                  <a:ext uri="{FF2B5EF4-FFF2-40B4-BE49-F238E27FC236}">
                    <a16:creationId xmlns:a16="http://schemas.microsoft.com/office/drawing/2014/main" id="{054B95D3-D5CD-CE25-3119-C14372F8811A}"/>
                  </a:ext>
                </a:extLst>
              </p:cNvPr>
              <p:cNvSpPr/>
              <p:nvPr/>
            </p:nvSpPr>
            <p:spPr>
              <a:xfrm>
                <a:off x="0" y="573801"/>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US" sz="3200"/>
              </a:p>
            </p:txBody>
          </p:sp>
          <p:sp>
            <p:nvSpPr>
              <p:cNvPr id="25" name="TextBox 5">
                <a:extLst>
                  <a:ext uri="{FF2B5EF4-FFF2-40B4-BE49-F238E27FC236}">
                    <a16:creationId xmlns:a16="http://schemas.microsoft.com/office/drawing/2014/main" id="{83F15FF6-E518-91CA-C81A-4F0773006823}"/>
                  </a:ext>
                </a:extLst>
              </p:cNvPr>
              <p:cNvSpPr txBox="1"/>
              <p:nvPr/>
            </p:nvSpPr>
            <p:spPr>
              <a:xfrm>
                <a:off x="0" y="592851"/>
                <a:ext cx="1243664" cy="844556"/>
              </a:xfrm>
              <a:prstGeom prst="rect">
                <a:avLst/>
              </a:prstGeom>
            </p:spPr>
            <p:txBody>
              <a:bodyPr lIns="24384" tIns="24384" rIns="24384" bIns="24384" rtlCol="0" anchor="ctr"/>
              <a:lstStyle/>
              <a:p>
                <a:endParaRPr lang="en-US" sz="3200"/>
              </a:p>
            </p:txBody>
          </p:sp>
        </p:grpSp>
        <p:sp>
          <p:nvSpPr>
            <p:cNvPr id="22" name="TextBox 43">
              <a:extLst>
                <a:ext uri="{FF2B5EF4-FFF2-40B4-BE49-F238E27FC236}">
                  <a16:creationId xmlns:a16="http://schemas.microsoft.com/office/drawing/2014/main" id="{382DAF64-53A6-1DAB-0CBE-782602A086DA}"/>
                </a:ext>
              </a:extLst>
            </p:cNvPr>
            <p:cNvSpPr txBox="1"/>
            <p:nvPr/>
          </p:nvSpPr>
          <p:spPr>
            <a:xfrm>
              <a:off x="189272" y="970133"/>
              <a:ext cx="1080510" cy="752729"/>
            </a:xfrm>
            <a:prstGeom prst="rect">
              <a:avLst/>
            </a:prstGeom>
          </p:spPr>
          <p:txBody>
            <a:bodyPr wrap="square" lIns="0" tIns="0" rIns="0" bIns="0" rtlCol="0" anchor="t">
              <a:noAutofit/>
            </a:bodyPr>
            <a:lstStyle/>
            <a:p>
              <a:pPr algn="ctr" rtl="1"/>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الكشف عن التحيّز غير الواعي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مربع نص 166">
              <a:extLst>
                <a:ext uri="{FF2B5EF4-FFF2-40B4-BE49-F238E27FC236}">
                  <a16:creationId xmlns:a16="http://schemas.microsoft.com/office/drawing/2014/main" id="{8A02F8EF-FD73-0100-5757-22D11D1A2059}"/>
                </a:ext>
              </a:extLst>
            </p:cNvPr>
            <p:cNvSpPr txBox="1"/>
            <p:nvPr/>
          </p:nvSpPr>
          <p:spPr>
            <a:xfrm>
              <a:off x="308239" y="0"/>
              <a:ext cx="841444" cy="648111"/>
            </a:xfrm>
            <a:prstGeom prst="rect">
              <a:avLst/>
            </a:prstGeom>
          </p:spPr>
          <p:txBody>
            <a:bodyPr wrap="square" rtlCol="1">
              <a:noAutofit/>
            </a:bodyPr>
            <a:lstStyle/>
            <a:p>
              <a:pPr algn="ctr" rtl="0"/>
              <a:r>
                <a:rPr lang="en-US" sz="6000" b="1"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746650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4"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 calcmode="lin" valueType="num">
                                      <p:cBhvr additive="base">
                                        <p:cTn id="10" dur="500" fill="hold"/>
                                        <p:tgtEl>
                                          <p:spTgt spid="62"/>
                                        </p:tgtEl>
                                        <p:attrNameLst>
                                          <p:attrName>ppt_x</p:attrName>
                                        </p:attrNameLst>
                                      </p:cBhvr>
                                      <p:tavLst>
                                        <p:tav tm="0">
                                          <p:val>
                                            <p:strVal val="#ppt_x"/>
                                          </p:val>
                                        </p:tav>
                                        <p:tav tm="100000">
                                          <p:val>
                                            <p:strVal val="#ppt_x"/>
                                          </p:val>
                                        </p:tav>
                                      </p:tavLst>
                                    </p:anim>
                                    <p:anim calcmode="lin" valueType="num">
                                      <p:cBhvr additive="base">
                                        <p:cTn id="11"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63"/>
                                        </p:tgtEl>
                                        <p:attrNameLst>
                                          <p:attrName>style.visibility</p:attrName>
                                        </p:attrNameLst>
                                      </p:cBhvr>
                                      <p:to>
                                        <p:strVal val="visible"/>
                                      </p:to>
                                    </p:set>
                                    <p:anim calcmode="lin" valueType="num">
                                      <p:cBhvr additive="base">
                                        <p:cTn id="16" dur="500" fill="hold"/>
                                        <p:tgtEl>
                                          <p:spTgt spid="63"/>
                                        </p:tgtEl>
                                        <p:attrNameLst>
                                          <p:attrName>ppt_x</p:attrName>
                                        </p:attrNameLst>
                                      </p:cBhvr>
                                      <p:tavLst>
                                        <p:tav tm="0">
                                          <p:val>
                                            <p:strVal val="#ppt_x"/>
                                          </p:val>
                                        </p:tav>
                                        <p:tav tm="100000">
                                          <p:val>
                                            <p:strVal val="#ppt_x"/>
                                          </p:val>
                                        </p:tav>
                                      </p:tavLst>
                                    </p:anim>
                                    <p:anim calcmode="lin" valueType="num">
                                      <p:cBhvr additive="base">
                                        <p:cTn id="17"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additive="base">
                                        <p:cTn id="22" dur="500" fill="hold"/>
                                        <p:tgtEl>
                                          <p:spTgt spid="64"/>
                                        </p:tgtEl>
                                        <p:attrNameLst>
                                          <p:attrName>ppt_x</p:attrName>
                                        </p:attrNameLst>
                                      </p:cBhvr>
                                      <p:tavLst>
                                        <p:tav tm="0">
                                          <p:val>
                                            <p:strVal val="#ppt_x"/>
                                          </p:val>
                                        </p:tav>
                                        <p:tav tm="100000">
                                          <p:val>
                                            <p:strVal val="#ppt_x"/>
                                          </p:val>
                                        </p:tav>
                                      </p:tavLst>
                                    </p:anim>
                                    <p:anim calcmode="lin" valueType="num">
                                      <p:cBhvr additive="base">
                                        <p:cTn id="23"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13762-9F3C-F69E-ADED-DCB7A0342C9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89B3E7E-3F16-49E8-E6EF-33BB4A5DB217}"/>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تطبيقات التنقيب في بيانات الموارد البشرية</a:t>
            </a:r>
            <a:r>
              <a:rPr lang="en-US" sz="3200" b="1" dirty="0">
                <a:solidFill>
                  <a:schemeClr val="bg1"/>
                </a:solidFill>
                <a:latin typeface="Adobe Arabic" panose="02040503050201020203" pitchFamily="18" charset="-78"/>
                <a:cs typeface="Adobe Arabic" panose="02040503050201020203" pitchFamily="18" charset="-78"/>
              </a:rPr>
              <a:t> (HR Data Mining)</a:t>
            </a:r>
          </a:p>
        </p:txBody>
      </p:sp>
      <p:pic>
        <p:nvPicPr>
          <p:cNvPr id="9" name="Picture 8">
            <a:extLst>
              <a:ext uri="{FF2B5EF4-FFF2-40B4-BE49-F238E27FC236}">
                <a16:creationId xmlns:a16="http://schemas.microsoft.com/office/drawing/2014/main" id="{1F9F5AD6-1855-09C2-1328-182593A2FC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D6F4E45B-4734-6E00-F2F8-085DB530D8B7}"/>
              </a:ext>
            </a:extLst>
          </p:cNvPr>
          <p:cNvSpPr txBox="1"/>
          <p:nvPr/>
        </p:nvSpPr>
        <p:spPr>
          <a:xfrm>
            <a:off x="5535526" y="1138237"/>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اعتبارات أخلاقية</a:t>
            </a:r>
            <a:endParaRPr lang="en-US" dirty="0"/>
          </a:p>
        </p:txBody>
      </p:sp>
      <p:grpSp>
        <p:nvGrpSpPr>
          <p:cNvPr id="4" name="Group 3">
            <a:extLst>
              <a:ext uri="{FF2B5EF4-FFF2-40B4-BE49-F238E27FC236}">
                <a16:creationId xmlns:a16="http://schemas.microsoft.com/office/drawing/2014/main" id="{970D1494-AA50-B377-0537-B1A573CDC484}"/>
              </a:ext>
            </a:extLst>
          </p:cNvPr>
          <p:cNvGrpSpPr/>
          <p:nvPr/>
        </p:nvGrpSpPr>
        <p:grpSpPr>
          <a:xfrm>
            <a:off x="4799958" y="2272619"/>
            <a:ext cx="3001869" cy="3231723"/>
            <a:chOff x="1789856" y="0"/>
            <a:chExt cx="1550993" cy="1670384"/>
          </a:xfrm>
        </p:grpSpPr>
        <p:sp>
          <p:nvSpPr>
            <p:cNvPr id="16" name="Shape">
              <a:extLst>
                <a:ext uri="{FF2B5EF4-FFF2-40B4-BE49-F238E27FC236}">
                  <a16:creationId xmlns:a16="http://schemas.microsoft.com/office/drawing/2014/main" id="{61436B2C-C704-A358-C401-6D3C25646359}"/>
                </a:ext>
              </a:extLst>
            </p:cNvPr>
            <p:cNvSpPr/>
            <p:nvPr/>
          </p:nvSpPr>
          <p:spPr>
            <a:xfrm>
              <a:off x="1809676"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2" y="4429"/>
                    <a:pt x="9698" y="5651"/>
                  </a:cubicBezTo>
                  <a:close/>
                </a:path>
              </a:pathLst>
            </a:custGeom>
            <a:solidFill>
              <a:schemeClr val="bg1">
                <a:lumMod val="50000"/>
              </a:schemeClr>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17" name="مربع نص 28">
              <a:extLst>
                <a:ext uri="{FF2B5EF4-FFF2-40B4-BE49-F238E27FC236}">
                  <a16:creationId xmlns:a16="http://schemas.microsoft.com/office/drawing/2014/main" id="{8C025711-E0A9-5D36-38CF-06970F37504B}"/>
                </a:ext>
              </a:extLst>
            </p:cNvPr>
            <p:cNvSpPr txBox="1"/>
            <p:nvPr/>
          </p:nvSpPr>
          <p:spPr>
            <a:xfrm>
              <a:off x="1789856" y="1339496"/>
              <a:ext cx="1550993" cy="330888"/>
            </a:xfrm>
            <a:prstGeom prst="rect">
              <a:avLst/>
            </a:prstGeom>
            <a:noFill/>
          </p:spPr>
          <p:txBody>
            <a:bodyPr wrap="square" rtlCol="1">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التحيّز الخوارزميّ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مربع نص 28">
              <a:extLst>
                <a:ext uri="{FF2B5EF4-FFF2-40B4-BE49-F238E27FC236}">
                  <a16:creationId xmlns:a16="http://schemas.microsoft.com/office/drawing/2014/main" id="{712F78F3-0CFE-9CAD-E99F-70B4890FBA93}"/>
                </a:ext>
              </a:extLst>
            </p:cNvPr>
            <p:cNvSpPr txBox="1"/>
            <p:nvPr/>
          </p:nvSpPr>
          <p:spPr>
            <a:xfrm>
              <a:off x="2305503" y="428697"/>
              <a:ext cx="549423" cy="655711"/>
            </a:xfrm>
            <a:prstGeom prst="rect">
              <a:avLst/>
            </a:prstGeom>
            <a:noFill/>
          </p:spPr>
          <p:txBody>
            <a:bodyPr wrap="square" rtlCol="1">
              <a:spAutoFit/>
            </a:bodyPr>
            <a:lstStyle/>
            <a:p>
              <a:pPr algn="ctr" rtl="0">
                <a:lnSpc>
                  <a:spcPct val="115000"/>
                </a:lnSpc>
              </a:pPr>
              <a:r>
                <a:rPr lang="en-GB" sz="7200"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2</a:t>
              </a:r>
              <a:endParaRPr lang="en-US" sz="7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6" name="Group 5">
            <a:extLst>
              <a:ext uri="{FF2B5EF4-FFF2-40B4-BE49-F238E27FC236}">
                <a16:creationId xmlns:a16="http://schemas.microsoft.com/office/drawing/2014/main" id="{A5F2CC52-B9DA-3D11-AB88-65B141C98727}"/>
              </a:ext>
            </a:extLst>
          </p:cNvPr>
          <p:cNvGrpSpPr/>
          <p:nvPr/>
        </p:nvGrpSpPr>
        <p:grpSpPr>
          <a:xfrm>
            <a:off x="8819043" y="2272619"/>
            <a:ext cx="2627926" cy="3233041"/>
            <a:chOff x="3569586" y="0"/>
            <a:chExt cx="1357787" cy="1671067"/>
          </a:xfrm>
        </p:grpSpPr>
        <p:sp>
          <p:nvSpPr>
            <p:cNvPr id="13" name="Shape">
              <a:extLst>
                <a:ext uri="{FF2B5EF4-FFF2-40B4-BE49-F238E27FC236}">
                  <a16:creationId xmlns:a16="http://schemas.microsoft.com/office/drawing/2014/main" id="{BEA3E745-18B7-FC54-5A9D-42600772D890}"/>
                </a:ext>
              </a:extLst>
            </p:cNvPr>
            <p:cNvSpPr/>
            <p:nvPr/>
          </p:nvSpPr>
          <p:spPr>
            <a:xfrm>
              <a:off x="3569586"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1" y="4429"/>
                    <a:pt x="9698" y="5651"/>
                  </a:cubicBezTo>
                  <a:close/>
                </a:path>
              </a:pathLst>
            </a:custGeom>
            <a:solidFill>
              <a:srgbClr val="168489"/>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14" name="مربع نص 28">
              <a:extLst>
                <a:ext uri="{FF2B5EF4-FFF2-40B4-BE49-F238E27FC236}">
                  <a16:creationId xmlns:a16="http://schemas.microsoft.com/office/drawing/2014/main" id="{D38DF9E3-80A2-23DB-6FF6-4801F0CED91B}"/>
                </a:ext>
              </a:extLst>
            </p:cNvPr>
            <p:cNvSpPr txBox="1"/>
            <p:nvPr/>
          </p:nvSpPr>
          <p:spPr>
            <a:xfrm>
              <a:off x="3717004" y="1340179"/>
              <a:ext cx="1210369" cy="330888"/>
            </a:xfrm>
            <a:prstGeom prst="rect">
              <a:avLst/>
            </a:prstGeom>
            <a:noFill/>
          </p:spPr>
          <p:txBody>
            <a:bodyPr wrap="square" rtlCol="1">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الخصوصية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مربع نص 28">
              <a:extLst>
                <a:ext uri="{FF2B5EF4-FFF2-40B4-BE49-F238E27FC236}">
                  <a16:creationId xmlns:a16="http://schemas.microsoft.com/office/drawing/2014/main" id="{1898B489-D4FD-13B0-5C79-06BBD2AB2C9E}"/>
                </a:ext>
              </a:extLst>
            </p:cNvPr>
            <p:cNvSpPr txBox="1"/>
            <p:nvPr/>
          </p:nvSpPr>
          <p:spPr>
            <a:xfrm>
              <a:off x="4069631" y="428697"/>
              <a:ext cx="547768" cy="655712"/>
            </a:xfrm>
            <a:prstGeom prst="rect">
              <a:avLst/>
            </a:prstGeom>
            <a:noFill/>
          </p:spPr>
          <p:txBody>
            <a:bodyPr wrap="square" rtlCol="1">
              <a:spAutoFit/>
            </a:bodyPr>
            <a:lstStyle/>
            <a:p>
              <a:pPr algn="ctr" rtl="0">
                <a:lnSpc>
                  <a:spcPct val="115000"/>
                </a:lnSpc>
              </a:pPr>
              <a:r>
                <a:rPr lang="en-GB" sz="7200" kern="1200" dirty="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1</a:t>
              </a:r>
              <a:endParaRPr lang="en-US" sz="7200" dirty="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7" name="Group 6">
            <a:extLst>
              <a:ext uri="{FF2B5EF4-FFF2-40B4-BE49-F238E27FC236}">
                <a16:creationId xmlns:a16="http://schemas.microsoft.com/office/drawing/2014/main" id="{0F6E84E8-2D38-ACED-6FBB-1FA164E00FFF}"/>
              </a:ext>
            </a:extLst>
          </p:cNvPr>
          <p:cNvGrpSpPr/>
          <p:nvPr/>
        </p:nvGrpSpPr>
        <p:grpSpPr>
          <a:xfrm>
            <a:off x="745029" y="2272619"/>
            <a:ext cx="2776551" cy="3232152"/>
            <a:chOff x="0" y="0"/>
            <a:chExt cx="1434576" cy="1670606"/>
          </a:xfrm>
        </p:grpSpPr>
        <p:sp>
          <p:nvSpPr>
            <p:cNvPr id="10" name="Shape">
              <a:extLst>
                <a:ext uri="{FF2B5EF4-FFF2-40B4-BE49-F238E27FC236}">
                  <a16:creationId xmlns:a16="http://schemas.microsoft.com/office/drawing/2014/main" id="{29A3CECB-78DC-6A9B-6BB8-1414EE294698}"/>
                </a:ext>
              </a:extLst>
            </p:cNvPr>
            <p:cNvSpPr/>
            <p:nvPr/>
          </p:nvSpPr>
          <p:spPr>
            <a:xfrm>
              <a:off x="0"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1" y="4429"/>
                    <a:pt x="9698" y="5651"/>
                  </a:cubicBezTo>
                  <a:close/>
                </a:path>
              </a:pathLst>
            </a:custGeom>
            <a:solidFill>
              <a:srgbClr val="FFD366"/>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11" name="مربع نص 28">
              <a:extLst>
                <a:ext uri="{FF2B5EF4-FFF2-40B4-BE49-F238E27FC236}">
                  <a16:creationId xmlns:a16="http://schemas.microsoft.com/office/drawing/2014/main" id="{4AC6D4EB-9D7C-D2DA-7071-E970340CF2C7}"/>
                </a:ext>
              </a:extLst>
            </p:cNvPr>
            <p:cNvSpPr txBox="1"/>
            <p:nvPr/>
          </p:nvSpPr>
          <p:spPr>
            <a:xfrm>
              <a:off x="81725" y="1339718"/>
              <a:ext cx="1352851" cy="330888"/>
            </a:xfrm>
            <a:prstGeom prst="rect">
              <a:avLst/>
            </a:prstGeom>
            <a:noFill/>
          </p:spPr>
          <p:txBody>
            <a:bodyPr wrap="square" rtlCol="1">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الشفافية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مربع نص 28">
              <a:extLst>
                <a:ext uri="{FF2B5EF4-FFF2-40B4-BE49-F238E27FC236}">
                  <a16:creationId xmlns:a16="http://schemas.microsoft.com/office/drawing/2014/main" id="{04BC5634-8D61-1035-3987-96728F9BE809}"/>
                </a:ext>
              </a:extLst>
            </p:cNvPr>
            <p:cNvSpPr txBox="1"/>
            <p:nvPr/>
          </p:nvSpPr>
          <p:spPr>
            <a:xfrm>
              <a:off x="492406" y="428660"/>
              <a:ext cx="549423" cy="655711"/>
            </a:xfrm>
            <a:prstGeom prst="rect">
              <a:avLst/>
            </a:prstGeom>
            <a:noFill/>
          </p:spPr>
          <p:txBody>
            <a:bodyPr wrap="square" rtlCol="1">
              <a:spAutoFit/>
            </a:bodyPr>
            <a:lstStyle/>
            <a:p>
              <a:pPr algn="ctr" rtl="0">
                <a:lnSpc>
                  <a:spcPct val="115000"/>
                </a:lnSpc>
              </a:pPr>
              <a:r>
                <a:rPr lang="en-GB" sz="7200"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3</a:t>
              </a:r>
              <a:endParaRPr lang="en-US" sz="7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13955595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CDAF0-9E60-51A2-383A-9D95791482D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C62AEFC-269D-C3B6-39F3-56998A4495A3}"/>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الحوسبة السحابية في إدارة الموارد البشرية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692A786-3C63-FCCB-2E71-66D1E7793A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Cloud storage ">
            <a:extLst>
              <a:ext uri="{FF2B5EF4-FFF2-40B4-BE49-F238E27FC236}">
                <a16:creationId xmlns:a16="http://schemas.microsoft.com/office/drawing/2014/main" id="{8C7B65F5-D087-9035-76B8-DC7858DEEA0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64343" y="2363343"/>
            <a:ext cx="2881539" cy="2881539"/>
          </a:xfrm>
          <a:prstGeom prst="rect">
            <a:avLst/>
          </a:prstGeom>
          <a:noFill/>
          <a:ln>
            <a:noFill/>
          </a:ln>
        </p:spPr>
      </p:pic>
      <p:sp>
        <p:nvSpPr>
          <p:cNvPr id="5" name="TextBox 4">
            <a:extLst>
              <a:ext uri="{FF2B5EF4-FFF2-40B4-BE49-F238E27FC236}">
                <a16:creationId xmlns:a16="http://schemas.microsoft.com/office/drawing/2014/main" id="{CAC65F8C-1362-9DDC-F024-4A5DB9AC429C}"/>
              </a:ext>
            </a:extLst>
          </p:cNvPr>
          <p:cNvSpPr txBox="1"/>
          <p:nvPr/>
        </p:nvSpPr>
        <p:spPr>
          <a:xfrm>
            <a:off x="5535526" y="3269343"/>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الحوسبة السحابية</a:t>
            </a:r>
            <a:r>
              <a:rPr lang="en-US"/>
              <a:t> (Cloud Computing) </a:t>
            </a:r>
            <a:r>
              <a:rPr lang="ar-SA"/>
              <a:t>أحدثت ثورة في كيفية تطبيق وإدارة أنظمة تكنولوجيا المعلومات، بما في ذلك نظم معلومات الموارد البشرية</a:t>
            </a:r>
            <a:endParaRPr lang="en-US" dirty="0"/>
          </a:p>
        </p:txBody>
      </p:sp>
    </p:spTree>
    <p:extLst>
      <p:ext uri="{BB962C8B-B14F-4D97-AF65-F5344CB8AC3E}">
        <p14:creationId xmlns:p14="http://schemas.microsoft.com/office/powerpoint/2010/main" val="40475777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15C2D-14F8-D7D4-24EC-FBB3DF0C340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C5F26F2-5A4D-E018-8944-190A3B98B292}"/>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نماذج الخدمة السحابية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B352BF0-F138-7952-01B1-73A8F4947F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4" name="Group 23">
            <a:extLst>
              <a:ext uri="{FF2B5EF4-FFF2-40B4-BE49-F238E27FC236}">
                <a16:creationId xmlns:a16="http://schemas.microsoft.com/office/drawing/2014/main" id="{88393190-2F39-E873-06E5-BA37ECD1DEEA}"/>
              </a:ext>
            </a:extLst>
          </p:cNvPr>
          <p:cNvGrpSpPr/>
          <p:nvPr/>
        </p:nvGrpSpPr>
        <p:grpSpPr>
          <a:xfrm>
            <a:off x="8369643" y="1226457"/>
            <a:ext cx="3050717" cy="5072744"/>
            <a:chOff x="8369643" y="1226457"/>
            <a:chExt cx="3050717" cy="5072744"/>
          </a:xfrm>
        </p:grpSpPr>
        <p:grpSp>
          <p:nvGrpSpPr>
            <p:cNvPr id="11" name="Group 10">
              <a:extLst>
                <a:ext uri="{FF2B5EF4-FFF2-40B4-BE49-F238E27FC236}">
                  <a16:creationId xmlns:a16="http://schemas.microsoft.com/office/drawing/2014/main" id="{585458ED-128A-4840-BD9F-F1EFA058528A}"/>
                </a:ext>
              </a:extLst>
            </p:cNvPr>
            <p:cNvGrpSpPr/>
            <p:nvPr/>
          </p:nvGrpSpPr>
          <p:grpSpPr>
            <a:xfrm>
              <a:off x="8369643" y="1226457"/>
              <a:ext cx="3050717" cy="5072744"/>
              <a:chOff x="3940714" y="0"/>
              <a:chExt cx="1582258" cy="2631417"/>
            </a:xfrm>
          </p:grpSpPr>
          <p:sp>
            <p:nvSpPr>
              <p:cNvPr id="18" name="Rectangle: Rounded Corners 17">
                <a:extLst>
                  <a:ext uri="{FF2B5EF4-FFF2-40B4-BE49-F238E27FC236}">
                    <a16:creationId xmlns:a16="http://schemas.microsoft.com/office/drawing/2014/main" id="{32C214D7-7B99-A7D0-F0F9-6301EA2C2DDB}"/>
                  </a:ext>
                </a:extLst>
              </p:cNvPr>
              <p:cNvSpPr/>
              <p:nvPr/>
            </p:nvSpPr>
            <p:spPr>
              <a:xfrm>
                <a:off x="3940715" y="888557"/>
                <a:ext cx="1582257" cy="1742860"/>
              </a:xfrm>
              <a:prstGeom prst="round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Oval 18">
                <a:extLst>
                  <a:ext uri="{FF2B5EF4-FFF2-40B4-BE49-F238E27FC236}">
                    <a16:creationId xmlns:a16="http://schemas.microsoft.com/office/drawing/2014/main" id="{20361BC4-74BF-036E-3A7D-CAC33D568A93}"/>
                  </a:ext>
                </a:extLst>
              </p:cNvPr>
              <p:cNvSpPr/>
              <p:nvPr/>
            </p:nvSpPr>
            <p:spPr>
              <a:xfrm>
                <a:off x="3940714" y="0"/>
                <a:ext cx="1569774" cy="1569774"/>
              </a:xfrm>
              <a:prstGeom prst="ellipse">
                <a:avLst/>
              </a:prstGeom>
              <a:solidFill>
                <a:srgbClr val="FFD36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4" name="مربع نص 166">
              <a:extLst>
                <a:ext uri="{FF2B5EF4-FFF2-40B4-BE49-F238E27FC236}">
                  <a16:creationId xmlns:a16="http://schemas.microsoft.com/office/drawing/2014/main" id="{FCFDFB31-8C89-09FE-BD74-AFF696F275F5}"/>
                </a:ext>
              </a:extLst>
            </p:cNvPr>
            <p:cNvSpPr txBox="1"/>
            <p:nvPr/>
          </p:nvSpPr>
          <p:spPr>
            <a:xfrm>
              <a:off x="8657446" y="4880074"/>
              <a:ext cx="2303101" cy="746173"/>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البرمجيات كخدمة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Picture 14" descr="Software ">
              <a:extLst>
                <a:ext uri="{FF2B5EF4-FFF2-40B4-BE49-F238E27FC236}">
                  <a16:creationId xmlns:a16="http://schemas.microsoft.com/office/drawing/2014/main" id="{3724BB71-25F6-F9AA-048A-155FDD4C3DA4}"/>
                </a:ext>
              </a:extLst>
            </p:cNvPr>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8867697" y="1884302"/>
              <a:ext cx="1864336" cy="18640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Group 25">
            <a:extLst>
              <a:ext uri="{FF2B5EF4-FFF2-40B4-BE49-F238E27FC236}">
                <a16:creationId xmlns:a16="http://schemas.microsoft.com/office/drawing/2014/main" id="{F929CBDB-90B6-78DF-45B1-466479CA701B}"/>
              </a:ext>
            </a:extLst>
          </p:cNvPr>
          <p:cNvGrpSpPr/>
          <p:nvPr/>
        </p:nvGrpSpPr>
        <p:grpSpPr>
          <a:xfrm>
            <a:off x="771640" y="1226457"/>
            <a:ext cx="3050717" cy="5072744"/>
            <a:chOff x="771640" y="1226457"/>
            <a:chExt cx="3050717" cy="5072744"/>
          </a:xfrm>
        </p:grpSpPr>
        <p:grpSp>
          <p:nvGrpSpPr>
            <p:cNvPr id="7" name="Group 6">
              <a:extLst>
                <a:ext uri="{FF2B5EF4-FFF2-40B4-BE49-F238E27FC236}">
                  <a16:creationId xmlns:a16="http://schemas.microsoft.com/office/drawing/2014/main" id="{E196070A-9A35-072B-BFCC-3E02BE3F99BE}"/>
                </a:ext>
              </a:extLst>
            </p:cNvPr>
            <p:cNvGrpSpPr/>
            <p:nvPr/>
          </p:nvGrpSpPr>
          <p:grpSpPr>
            <a:xfrm>
              <a:off x="771640" y="1226457"/>
              <a:ext cx="3050717" cy="5072744"/>
              <a:chOff x="0" y="0"/>
              <a:chExt cx="1582258" cy="2631417"/>
            </a:xfrm>
          </p:grpSpPr>
          <p:sp>
            <p:nvSpPr>
              <p:cNvPr id="22" name="Rectangle: Rounded Corners 21">
                <a:extLst>
                  <a:ext uri="{FF2B5EF4-FFF2-40B4-BE49-F238E27FC236}">
                    <a16:creationId xmlns:a16="http://schemas.microsoft.com/office/drawing/2014/main" id="{261DB3D1-306A-1D15-B0EE-497E7FA1587C}"/>
                  </a:ext>
                </a:extLst>
              </p:cNvPr>
              <p:cNvSpPr/>
              <p:nvPr/>
            </p:nvSpPr>
            <p:spPr>
              <a:xfrm>
                <a:off x="1" y="888557"/>
                <a:ext cx="1582257" cy="1742860"/>
              </a:xfrm>
              <a:prstGeom prst="round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Oval 22">
                <a:extLst>
                  <a:ext uri="{FF2B5EF4-FFF2-40B4-BE49-F238E27FC236}">
                    <a16:creationId xmlns:a16="http://schemas.microsoft.com/office/drawing/2014/main" id="{071D323B-5DDD-AAAB-B631-476A593F65FC}"/>
                  </a:ext>
                </a:extLst>
              </p:cNvPr>
              <p:cNvSpPr/>
              <p:nvPr/>
            </p:nvSpPr>
            <p:spPr>
              <a:xfrm>
                <a:off x="0" y="0"/>
                <a:ext cx="1569774" cy="1569774"/>
              </a:xfrm>
              <a:prstGeom prst="ellipse">
                <a:avLst/>
              </a:prstGeom>
              <a:solidFill>
                <a:srgbClr val="168489"/>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2" name="مربع نص 166">
              <a:extLst>
                <a:ext uri="{FF2B5EF4-FFF2-40B4-BE49-F238E27FC236}">
                  <a16:creationId xmlns:a16="http://schemas.microsoft.com/office/drawing/2014/main" id="{ACF502A3-F6D9-AE5F-D2DC-4031ABF46DD4}"/>
                </a:ext>
              </a:extLst>
            </p:cNvPr>
            <p:cNvSpPr txBox="1"/>
            <p:nvPr/>
          </p:nvSpPr>
          <p:spPr>
            <a:xfrm>
              <a:off x="1145423" y="4581371"/>
              <a:ext cx="2303101" cy="1637369"/>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البنية التحتية كخدمة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Picture 15" descr="Service tools ">
              <a:extLst>
                <a:ext uri="{FF2B5EF4-FFF2-40B4-BE49-F238E27FC236}">
                  <a16:creationId xmlns:a16="http://schemas.microsoft.com/office/drawing/2014/main" id="{DA7154D7-19D6-F4E5-EE51-779611FA587C}"/>
                </a:ext>
              </a:extLst>
            </p:cNvPr>
            <p:cNvPicPr>
              <a:picLocks noChangeAspect="1" noChangeArrowheads="1"/>
            </p:cNvPicPr>
            <p:nvPr/>
          </p:nvPicPr>
          <p:blipFill>
            <a:blip r:embed="rId6">
              <a:lum bright="70000" contrast="-70000"/>
              <a:extLst>
                <a:ext uri="{BEBA8EAE-BF5A-486C-A8C5-ECC9F3942E4B}">
                  <a14:imgProps xmlns:a14="http://schemas.microsoft.com/office/drawing/2010/main">
                    <a14:imgLayer r:embed="rId7">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287761" y="1807517"/>
              <a:ext cx="1864336" cy="18640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Group 24">
            <a:extLst>
              <a:ext uri="{FF2B5EF4-FFF2-40B4-BE49-F238E27FC236}">
                <a16:creationId xmlns:a16="http://schemas.microsoft.com/office/drawing/2014/main" id="{9588E7D7-FF85-4E2B-E652-834D9FA2E160}"/>
              </a:ext>
            </a:extLst>
          </p:cNvPr>
          <p:cNvGrpSpPr/>
          <p:nvPr/>
        </p:nvGrpSpPr>
        <p:grpSpPr>
          <a:xfrm>
            <a:off x="4570642" y="1226457"/>
            <a:ext cx="3050717" cy="5072744"/>
            <a:chOff x="4570642" y="1226457"/>
            <a:chExt cx="3050717" cy="5072744"/>
          </a:xfrm>
        </p:grpSpPr>
        <p:grpSp>
          <p:nvGrpSpPr>
            <p:cNvPr id="10" name="Group 9">
              <a:extLst>
                <a:ext uri="{FF2B5EF4-FFF2-40B4-BE49-F238E27FC236}">
                  <a16:creationId xmlns:a16="http://schemas.microsoft.com/office/drawing/2014/main" id="{77979BF2-D99B-68F1-845B-6269D7B5F844}"/>
                </a:ext>
              </a:extLst>
            </p:cNvPr>
            <p:cNvGrpSpPr/>
            <p:nvPr/>
          </p:nvGrpSpPr>
          <p:grpSpPr>
            <a:xfrm>
              <a:off x="4570642" y="1226457"/>
              <a:ext cx="3050717" cy="5072744"/>
              <a:chOff x="1970357" y="0"/>
              <a:chExt cx="1582258" cy="2631417"/>
            </a:xfrm>
          </p:grpSpPr>
          <p:sp>
            <p:nvSpPr>
              <p:cNvPr id="20" name="Rectangle: Rounded Corners 19">
                <a:extLst>
                  <a:ext uri="{FF2B5EF4-FFF2-40B4-BE49-F238E27FC236}">
                    <a16:creationId xmlns:a16="http://schemas.microsoft.com/office/drawing/2014/main" id="{54C2E7FD-C8D8-80F0-86D2-98ED048789AC}"/>
                  </a:ext>
                </a:extLst>
              </p:cNvPr>
              <p:cNvSpPr/>
              <p:nvPr/>
            </p:nvSpPr>
            <p:spPr>
              <a:xfrm>
                <a:off x="1970358" y="888557"/>
                <a:ext cx="1582257" cy="1742860"/>
              </a:xfrm>
              <a:prstGeom prst="round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1" name="Oval 20">
                <a:extLst>
                  <a:ext uri="{FF2B5EF4-FFF2-40B4-BE49-F238E27FC236}">
                    <a16:creationId xmlns:a16="http://schemas.microsoft.com/office/drawing/2014/main" id="{C601FBE0-56FC-1763-6DBB-CB1B358A645C}"/>
                  </a:ext>
                </a:extLst>
              </p:cNvPr>
              <p:cNvSpPr/>
              <p:nvPr/>
            </p:nvSpPr>
            <p:spPr>
              <a:xfrm>
                <a:off x="1970357" y="0"/>
                <a:ext cx="1569774" cy="1569774"/>
              </a:xfrm>
              <a:prstGeom prst="ellipse">
                <a:avLst/>
              </a:prstGeom>
              <a:solidFill>
                <a:srgbClr val="2E75B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3" name="مربع نص 166">
              <a:extLst>
                <a:ext uri="{FF2B5EF4-FFF2-40B4-BE49-F238E27FC236}">
                  <a16:creationId xmlns:a16="http://schemas.microsoft.com/office/drawing/2014/main" id="{5411017A-50E1-5D18-E84D-93A59203DB5F}"/>
                </a:ext>
              </a:extLst>
            </p:cNvPr>
            <p:cNvSpPr txBox="1"/>
            <p:nvPr/>
          </p:nvSpPr>
          <p:spPr>
            <a:xfrm>
              <a:off x="4944164" y="4944291"/>
              <a:ext cx="2303101" cy="617741"/>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المنصّة كخدمة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Picture 16" descr="Platform ">
              <a:extLst>
                <a:ext uri="{FF2B5EF4-FFF2-40B4-BE49-F238E27FC236}">
                  <a16:creationId xmlns:a16="http://schemas.microsoft.com/office/drawing/2014/main" id="{01BA592D-FA4D-35C6-3C6F-032A9EB40B0E}"/>
                </a:ext>
              </a:extLst>
            </p:cNvPr>
            <p:cNvPicPr>
              <a:picLocks noChangeAspect="1" noChangeArrowheads="1"/>
            </p:cNvPicPr>
            <p:nvPr/>
          </p:nvPicPr>
          <p:blipFill>
            <a:blip r:embed="rId8">
              <a:lum bright="70000" contrast="-70000"/>
              <a:extLst>
                <a:ext uri="{BEBA8EAE-BF5A-486C-A8C5-ECC9F3942E4B}">
                  <a14:imgProps xmlns:a14="http://schemas.microsoft.com/office/drawing/2010/main">
                    <a14:imgLayer r:embed="rId9">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5139305" y="1707275"/>
              <a:ext cx="1864336" cy="186403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728236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26467A-0925-6517-2F8B-6D851349A2B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A8EBAD5-6783-5A0C-A2B2-B9E85ECA71B7}"/>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مزايا التحوّل إلى الحلول السحابية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CC5023F-99C3-E45A-D383-306E54C09D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id="{6343A946-0B8C-29F9-93AC-262634F3CD9D}"/>
              </a:ext>
            </a:extLst>
          </p:cNvPr>
          <p:cNvGrpSpPr/>
          <p:nvPr/>
        </p:nvGrpSpPr>
        <p:grpSpPr>
          <a:xfrm>
            <a:off x="261257" y="2403347"/>
            <a:ext cx="2806840" cy="2806050"/>
            <a:chOff x="0" y="0"/>
            <a:chExt cx="1432998" cy="1432999"/>
          </a:xfrm>
        </p:grpSpPr>
        <p:grpSp>
          <p:nvGrpSpPr>
            <p:cNvPr id="41" name="Group 40">
              <a:extLst>
                <a:ext uri="{FF2B5EF4-FFF2-40B4-BE49-F238E27FC236}">
                  <a16:creationId xmlns:a16="http://schemas.microsoft.com/office/drawing/2014/main" id="{C2E48CD1-2EF4-AFC4-2C76-D06EDFCA4DC2}"/>
                </a:ext>
              </a:extLst>
            </p:cNvPr>
            <p:cNvGrpSpPr/>
            <p:nvPr/>
          </p:nvGrpSpPr>
          <p:grpSpPr>
            <a:xfrm>
              <a:off x="0" y="0"/>
              <a:ext cx="1432998" cy="1432999"/>
              <a:chOff x="0" y="0"/>
              <a:chExt cx="1714500" cy="1714500"/>
            </a:xfrm>
          </p:grpSpPr>
          <p:sp>
            <p:nvSpPr>
              <p:cNvPr id="43" name="Rectangle: Diagonal Corners Rounded 42">
                <a:extLst>
                  <a:ext uri="{FF2B5EF4-FFF2-40B4-BE49-F238E27FC236}">
                    <a16:creationId xmlns:a16="http://schemas.microsoft.com/office/drawing/2014/main" id="{17F03732-C87D-C992-F62C-5630576FC1C8}"/>
                  </a:ext>
                </a:extLst>
              </p:cNvPr>
              <p:cNvSpPr/>
              <p:nvPr/>
            </p:nvSpPr>
            <p:spPr>
              <a:xfrm flipV="1">
                <a:off x="45971" y="23618"/>
                <a:ext cx="1622560" cy="1667264"/>
              </a:xfrm>
              <a:prstGeom prst="round2DiagRect">
                <a:avLst>
                  <a:gd name="adj1" fmla="val 7948"/>
                  <a:gd name="adj2" fmla="val 45033"/>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4" name="Oval 43">
                <a:extLst>
                  <a:ext uri="{FF2B5EF4-FFF2-40B4-BE49-F238E27FC236}">
                    <a16:creationId xmlns:a16="http://schemas.microsoft.com/office/drawing/2014/main" id="{A2C84B21-3D64-A4C6-727B-9FABDB5F5937}"/>
                  </a:ext>
                </a:extLst>
              </p:cNvPr>
              <p:cNvSpPr/>
              <p:nvPr/>
            </p:nvSpPr>
            <p:spPr>
              <a:xfrm>
                <a:off x="0" y="0"/>
                <a:ext cx="1714500" cy="1714500"/>
              </a:xfrm>
              <a:prstGeom prst="ellipse">
                <a:avLst/>
              </a:prstGeom>
              <a:solidFill>
                <a:schemeClr val="bg1"/>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42" name="TextBox 4101">
              <a:extLst>
                <a:ext uri="{FF2B5EF4-FFF2-40B4-BE49-F238E27FC236}">
                  <a16:creationId xmlns:a16="http://schemas.microsoft.com/office/drawing/2014/main" id="{D80592BF-1863-F7BC-4947-647DF1A77BB6}"/>
                </a:ext>
              </a:extLst>
            </p:cNvPr>
            <p:cNvSpPr txBox="1"/>
            <p:nvPr/>
          </p:nvSpPr>
          <p:spPr>
            <a:xfrm>
              <a:off x="38418" y="443381"/>
              <a:ext cx="1354454" cy="678726"/>
            </a:xfrm>
            <a:prstGeom prst="rect">
              <a:avLst/>
            </a:prstGeom>
            <a:noFill/>
          </p:spPr>
          <p:txBody>
            <a:bodyPr wrap="square" rtlCol="0">
              <a:sp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التعافي من الكوارث والاستمرارية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 name="Group 4">
            <a:extLst>
              <a:ext uri="{FF2B5EF4-FFF2-40B4-BE49-F238E27FC236}">
                <a16:creationId xmlns:a16="http://schemas.microsoft.com/office/drawing/2014/main" id="{A6E6EF64-5E80-0554-962A-329E77A28EC7}"/>
              </a:ext>
            </a:extLst>
          </p:cNvPr>
          <p:cNvGrpSpPr/>
          <p:nvPr/>
        </p:nvGrpSpPr>
        <p:grpSpPr>
          <a:xfrm>
            <a:off x="6169686" y="2403347"/>
            <a:ext cx="2806840" cy="2806050"/>
            <a:chOff x="3016476" y="0"/>
            <a:chExt cx="1432998" cy="1432999"/>
          </a:xfrm>
        </p:grpSpPr>
        <p:grpSp>
          <p:nvGrpSpPr>
            <p:cNvPr id="37" name="Group 36">
              <a:extLst>
                <a:ext uri="{FF2B5EF4-FFF2-40B4-BE49-F238E27FC236}">
                  <a16:creationId xmlns:a16="http://schemas.microsoft.com/office/drawing/2014/main" id="{4463BBE6-ECCC-AF6C-E59D-9194F8BA1C4B}"/>
                </a:ext>
              </a:extLst>
            </p:cNvPr>
            <p:cNvGrpSpPr/>
            <p:nvPr/>
          </p:nvGrpSpPr>
          <p:grpSpPr>
            <a:xfrm>
              <a:off x="3016476" y="0"/>
              <a:ext cx="1432998" cy="1432999"/>
              <a:chOff x="3016478" y="0"/>
              <a:chExt cx="1714500" cy="1714500"/>
            </a:xfrm>
          </p:grpSpPr>
          <p:sp>
            <p:nvSpPr>
              <p:cNvPr id="39" name="Rectangle: Diagonal Corners Rounded 38">
                <a:extLst>
                  <a:ext uri="{FF2B5EF4-FFF2-40B4-BE49-F238E27FC236}">
                    <a16:creationId xmlns:a16="http://schemas.microsoft.com/office/drawing/2014/main" id="{F4BF4384-54CE-5CEE-15E9-31F03E8CDB56}"/>
                  </a:ext>
                </a:extLst>
              </p:cNvPr>
              <p:cNvSpPr/>
              <p:nvPr/>
            </p:nvSpPr>
            <p:spPr>
              <a:xfrm flipV="1">
                <a:off x="3062449" y="23618"/>
                <a:ext cx="1622560" cy="1667264"/>
              </a:xfrm>
              <a:prstGeom prst="round2DiagRect">
                <a:avLst>
                  <a:gd name="adj1" fmla="val 7948"/>
                  <a:gd name="adj2" fmla="val 45033"/>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0" name="Oval 39">
                <a:extLst>
                  <a:ext uri="{FF2B5EF4-FFF2-40B4-BE49-F238E27FC236}">
                    <a16:creationId xmlns:a16="http://schemas.microsoft.com/office/drawing/2014/main" id="{63C6980C-9B11-E324-1E08-E3D8323F2446}"/>
                  </a:ext>
                </a:extLst>
              </p:cNvPr>
              <p:cNvSpPr/>
              <p:nvPr/>
            </p:nvSpPr>
            <p:spPr>
              <a:xfrm>
                <a:off x="3016478" y="0"/>
                <a:ext cx="1714500" cy="1714500"/>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8" name="TextBox 67">
              <a:extLst>
                <a:ext uri="{FF2B5EF4-FFF2-40B4-BE49-F238E27FC236}">
                  <a16:creationId xmlns:a16="http://schemas.microsoft.com/office/drawing/2014/main" id="{C664AF05-616C-21B0-F107-C4AE9F797F5A}"/>
                </a:ext>
              </a:extLst>
            </p:cNvPr>
            <p:cNvSpPr txBox="1"/>
            <p:nvPr/>
          </p:nvSpPr>
          <p:spPr>
            <a:xfrm>
              <a:off x="3129569" y="443381"/>
              <a:ext cx="1205334" cy="616130"/>
            </a:xfrm>
            <a:prstGeom prst="rect">
              <a:avLst/>
            </a:prstGeom>
            <a:noFill/>
          </p:spPr>
          <p:txBody>
            <a:bodyPr wrap="square" rtlCol="0">
              <a:spAutoFit/>
            </a:bodyPr>
            <a:lstStyle/>
            <a:p>
              <a:pPr algn="ctr">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المرونة والقابلية للتوسّع</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7" name="Group 26">
            <a:extLst>
              <a:ext uri="{FF2B5EF4-FFF2-40B4-BE49-F238E27FC236}">
                <a16:creationId xmlns:a16="http://schemas.microsoft.com/office/drawing/2014/main" id="{6DBFBDCD-52D7-345F-36C0-3060C9851A19}"/>
              </a:ext>
            </a:extLst>
          </p:cNvPr>
          <p:cNvGrpSpPr/>
          <p:nvPr/>
        </p:nvGrpSpPr>
        <p:grpSpPr>
          <a:xfrm>
            <a:off x="3215472" y="2403347"/>
            <a:ext cx="2806840" cy="2806050"/>
            <a:chOff x="1508238" y="0"/>
            <a:chExt cx="1432998" cy="1432999"/>
          </a:xfrm>
        </p:grpSpPr>
        <p:grpSp>
          <p:nvGrpSpPr>
            <p:cNvPr id="33" name="Group 32">
              <a:extLst>
                <a:ext uri="{FF2B5EF4-FFF2-40B4-BE49-F238E27FC236}">
                  <a16:creationId xmlns:a16="http://schemas.microsoft.com/office/drawing/2014/main" id="{D49FAD6B-FBAA-225E-863F-79BAAE868AF2}"/>
                </a:ext>
              </a:extLst>
            </p:cNvPr>
            <p:cNvGrpSpPr/>
            <p:nvPr/>
          </p:nvGrpSpPr>
          <p:grpSpPr>
            <a:xfrm>
              <a:off x="1508238" y="0"/>
              <a:ext cx="1432998" cy="1432999"/>
              <a:chOff x="1508239" y="0"/>
              <a:chExt cx="1714500" cy="1714500"/>
            </a:xfrm>
          </p:grpSpPr>
          <p:sp>
            <p:nvSpPr>
              <p:cNvPr id="35" name="Rectangle: Diagonal Corners Rounded 34">
                <a:extLst>
                  <a:ext uri="{FF2B5EF4-FFF2-40B4-BE49-F238E27FC236}">
                    <a16:creationId xmlns:a16="http://schemas.microsoft.com/office/drawing/2014/main" id="{C16FE0BA-72CE-D171-6B08-CAA322BC5F92}"/>
                  </a:ext>
                </a:extLst>
              </p:cNvPr>
              <p:cNvSpPr/>
              <p:nvPr/>
            </p:nvSpPr>
            <p:spPr>
              <a:xfrm flipV="1">
                <a:off x="1554210" y="23618"/>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Oval 35">
                <a:extLst>
                  <a:ext uri="{FF2B5EF4-FFF2-40B4-BE49-F238E27FC236}">
                    <a16:creationId xmlns:a16="http://schemas.microsoft.com/office/drawing/2014/main" id="{5C431E18-37B2-E5FE-EFE8-55B53F3FA8B7}"/>
                  </a:ext>
                </a:extLst>
              </p:cNvPr>
              <p:cNvSpPr/>
              <p:nvPr/>
            </p:nvSpPr>
            <p:spPr>
              <a:xfrm>
                <a:off x="1508239" y="0"/>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4" name="TextBox 71">
              <a:extLst>
                <a:ext uri="{FF2B5EF4-FFF2-40B4-BE49-F238E27FC236}">
                  <a16:creationId xmlns:a16="http://schemas.microsoft.com/office/drawing/2014/main" id="{B6346291-8D62-6C6C-0E4D-58E43744A214}"/>
                </a:ext>
              </a:extLst>
            </p:cNvPr>
            <p:cNvSpPr txBox="1"/>
            <p:nvPr/>
          </p:nvSpPr>
          <p:spPr>
            <a:xfrm>
              <a:off x="1546508" y="443381"/>
              <a:ext cx="1355724" cy="616130"/>
            </a:xfrm>
            <a:prstGeom prst="rect">
              <a:avLst/>
            </a:prstGeom>
            <a:noFill/>
          </p:spPr>
          <p:txBody>
            <a:bodyPr wrap="square" rtlCol="0">
              <a:spAutoFit/>
            </a:bodyPr>
            <a:lstStyle/>
            <a:p>
              <a:pPr algn="ctr">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التحديثات المستمرّة والابتكار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8" name="Group 27">
            <a:extLst>
              <a:ext uri="{FF2B5EF4-FFF2-40B4-BE49-F238E27FC236}">
                <a16:creationId xmlns:a16="http://schemas.microsoft.com/office/drawing/2014/main" id="{C06AE0F2-083D-C496-EF10-32FEB9A50262}"/>
              </a:ext>
            </a:extLst>
          </p:cNvPr>
          <p:cNvGrpSpPr/>
          <p:nvPr/>
        </p:nvGrpSpPr>
        <p:grpSpPr>
          <a:xfrm>
            <a:off x="9123903" y="2403347"/>
            <a:ext cx="2806840" cy="2806050"/>
            <a:chOff x="4524715" y="0"/>
            <a:chExt cx="1432998" cy="1432999"/>
          </a:xfrm>
        </p:grpSpPr>
        <p:grpSp>
          <p:nvGrpSpPr>
            <p:cNvPr id="29" name="Group 28">
              <a:extLst>
                <a:ext uri="{FF2B5EF4-FFF2-40B4-BE49-F238E27FC236}">
                  <a16:creationId xmlns:a16="http://schemas.microsoft.com/office/drawing/2014/main" id="{60556139-33BC-1ABC-B9AD-21E4656F83F0}"/>
                </a:ext>
              </a:extLst>
            </p:cNvPr>
            <p:cNvGrpSpPr/>
            <p:nvPr/>
          </p:nvGrpSpPr>
          <p:grpSpPr>
            <a:xfrm>
              <a:off x="4524715" y="0"/>
              <a:ext cx="1432998" cy="1432999"/>
              <a:chOff x="4524717" y="0"/>
              <a:chExt cx="1714500" cy="1714500"/>
            </a:xfrm>
          </p:grpSpPr>
          <p:sp>
            <p:nvSpPr>
              <p:cNvPr id="31" name="Rectangle: Diagonal Corners Rounded 30">
                <a:extLst>
                  <a:ext uri="{FF2B5EF4-FFF2-40B4-BE49-F238E27FC236}">
                    <a16:creationId xmlns:a16="http://schemas.microsoft.com/office/drawing/2014/main" id="{FE8C0540-8B53-1C19-0C92-CBB46AFB3B9B}"/>
                  </a:ext>
                </a:extLst>
              </p:cNvPr>
              <p:cNvSpPr/>
              <p:nvPr/>
            </p:nvSpPr>
            <p:spPr>
              <a:xfrm flipV="1">
                <a:off x="4570688"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Oval 31">
                <a:extLst>
                  <a:ext uri="{FF2B5EF4-FFF2-40B4-BE49-F238E27FC236}">
                    <a16:creationId xmlns:a16="http://schemas.microsoft.com/office/drawing/2014/main" id="{F099FCF4-1025-1406-36D1-40C2B8D48B93}"/>
                  </a:ext>
                </a:extLst>
              </p:cNvPr>
              <p:cNvSpPr/>
              <p:nvPr/>
            </p:nvSpPr>
            <p:spPr>
              <a:xfrm>
                <a:off x="4524717"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0" name="TextBox 4142">
              <a:extLst>
                <a:ext uri="{FF2B5EF4-FFF2-40B4-BE49-F238E27FC236}">
                  <a16:creationId xmlns:a16="http://schemas.microsoft.com/office/drawing/2014/main" id="{86A55A6B-FD47-41CF-A0D6-1E6C63DEC2A7}"/>
                </a:ext>
              </a:extLst>
            </p:cNvPr>
            <p:cNvSpPr txBox="1"/>
            <p:nvPr/>
          </p:nvSpPr>
          <p:spPr>
            <a:xfrm>
              <a:off x="4562802" y="602674"/>
              <a:ext cx="1355724" cy="326926"/>
            </a:xfrm>
            <a:prstGeom prst="rect">
              <a:avLst/>
            </a:prstGeom>
            <a:noFill/>
          </p:spPr>
          <p:txBody>
            <a:bodyPr wrap="square" rtlCol="0">
              <a:spAutoFit/>
            </a:bodyPr>
            <a:lstStyle/>
            <a:p>
              <a:pPr algn="ctr">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خفض التكاليف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0921320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CB015-6928-3893-9DCA-544B91C35BD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C727E1D-1685-DF17-31BB-A1F04B6D0D2E}"/>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تحدّيات التحوّل إلى الحلول السحابية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2B0C915-4064-25DF-D1D5-EE6A379A69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 name="Group 3">
            <a:extLst>
              <a:ext uri="{FF2B5EF4-FFF2-40B4-BE49-F238E27FC236}">
                <a16:creationId xmlns:a16="http://schemas.microsoft.com/office/drawing/2014/main" id="{24AFC565-4CA4-C57B-3202-4B4E3BA3A071}"/>
              </a:ext>
            </a:extLst>
          </p:cNvPr>
          <p:cNvGrpSpPr/>
          <p:nvPr/>
        </p:nvGrpSpPr>
        <p:grpSpPr>
          <a:xfrm>
            <a:off x="513330" y="1894113"/>
            <a:ext cx="2685455" cy="3292717"/>
            <a:chOff x="0" y="0"/>
            <a:chExt cx="1357308" cy="1664318"/>
          </a:xfrm>
        </p:grpSpPr>
        <p:sp>
          <p:nvSpPr>
            <p:cNvPr id="22" name="Freeform: Shape 21">
              <a:extLst>
                <a:ext uri="{FF2B5EF4-FFF2-40B4-BE49-F238E27FC236}">
                  <a16:creationId xmlns:a16="http://schemas.microsoft.com/office/drawing/2014/main" id="{9B52BFF9-4651-A1CD-DA5E-23E792F70B51}"/>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3" name="TextBox 6">
              <a:extLst>
                <a:ext uri="{FF2B5EF4-FFF2-40B4-BE49-F238E27FC236}">
                  <a16:creationId xmlns:a16="http://schemas.microsoft.com/office/drawing/2014/main" id="{ECC2657F-CDDF-2A49-D7F3-B3BB35EEBFA2}"/>
                </a:ext>
              </a:extLst>
            </p:cNvPr>
            <p:cNvSpPr txBox="1"/>
            <p:nvPr/>
          </p:nvSpPr>
          <p:spPr>
            <a:xfrm>
              <a:off x="389724" y="0"/>
              <a:ext cx="671822" cy="784025"/>
            </a:xfrm>
            <a:prstGeom prst="rect">
              <a:avLst/>
            </a:prstGeom>
            <a:noFill/>
          </p:spPr>
          <p:txBody>
            <a:bodyPr wrap="none" rtlCol="0">
              <a:spAutoFit/>
            </a:bodyPr>
            <a:lstStyle/>
            <a:p>
              <a:pPr algn="just" rtl="1">
                <a:lnSpc>
                  <a:spcPct val="115000"/>
                </a:lnSpc>
              </a:pPr>
              <a:r>
                <a:rPr lang="en-US" sz="8800" b="1" kern="1200">
                  <a:solidFill>
                    <a:srgbClr val="2E74B5"/>
                  </a:solidFill>
                  <a:effectLst/>
                  <a:latin typeface="Calibri" panose="020F0502020204030204" pitchFamily="34" charset="0"/>
                  <a:ea typeface="Calibri" panose="020F0502020204030204" pitchFamily="34" charset="0"/>
                  <a:cs typeface="Activist Light"/>
                </a:rPr>
                <a:t>04</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مربع نص 18">
              <a:extLst>
                <a:ext uri="{FF2B5EF4-FFF2-40B4-BE49-F238E27FC236}">
                  <a16:creationId xmlns:a16="http://schemas.microsoft.com/office/drawing/2014/main" id="{45134F1B-98EE-8109-5A5B-27C5B1AD6BFA}"/>
                </a:ext>
              </a:extLst>
            </p:cNvPr>
            <p:cNvSpPr txBox="1"/>
            <p:nvPr/>
          </p:nvSpPr>
          <p:spPr>
            <a:xfrm>
              <a:off x="0" y="1292073"/>
              <a:ext cx="1357308" cy="372245"/>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التخصيص المحدود</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id="{6CDE1178-D979-5D36-DC51-B27C0534829A}"/>
              </a:ext>
            </a:extLst>
          </p:cNvPr>
          <p:cNvGrpSpPr/>
          <p:nvPr/>
        </p:nvGrpSpPr>
        <p:grpSpPr>
          <a:xfrm>
            <a:off x="5981464" y="1894113"/>
            <a:ext cx="3011854" cy="3795488"/>
            <a:chOff x="2763756" y="0"/>
            <a:chExt cx="1522280" cy="1918446"/>
          </a:xfrm>
        </p:grpSpPr>
        <p:sp>
          <p:nvSpPr>
            <p:cNvPr id="19" name="Freeform: Shape 18">
              <a:extLst>
                <a:ext uri="{FF2B5EF4-FFF2-40B4-BE49-F238E27FC236}">
                  <a16:creationId xmlns:a16="http://schemas.microsoft.com/office/drawing/2014/main" id="{0839E272-4165-C74A-08DC-BA85E2411FB3}"/>
                </a:ext>
              </a:extLst>
            </p:cNvPr>
            <p:cNvSpPr/>
            <p:nvPr/>
          </p:nvSpPr>
          <p:spPr>
            <a:xfrm>
              <a:off x="296233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0" name="TextBox 6">
              <a:extLst>
                <a:ext uri="{FF2B5EF4-FFF2-40B4-BE49-F238E27FC236}">
                  <a16:creationId xmlns:a16="http://schemas.microsoft.com/office/drawing/2014/main" id="{76EC8ACD-A8E4-E7F4-BFFF-2C7C43722D54}"/>
                </a:ext>
              </a:extLst>
            </p:cNvPr>
            <p:cNvSpPr txBox="1"/>
            <p:nvPr/>
          </p:nvSpPr>
          <p:spPr>
            <a:xfrm>
              <a:off x="3235965" y="0"/>
              <a:ext cx="671822" cy="784025"/>
            </a:xfrm>
            <a:prstGeom prst="rect">
              <a:avLst/>
            </a:prstGeom>
            <a:noFill/>
          </p:spPr>
          <p:txBody>
            <a:bodyPr wrap="none" rtlCol="0">
              <a:spAutoFit/>
            </a:bodyPr>
            <a:lstStyle/>
            <a:p>
              <a:pPr algn="just" rtl="0">
                <a:lnSpc>
                  <a:spcPct val="115000"/>
                </a:lnSpc>
              </a:pPr>
              <a:r>
                <a:rPr lang="en-GB" sz="8800" b="1" kern="1200">
                  <a:solidFill>
                    <a:srgbClr val="808080"/>
                  </a:solidFill>
                  <a:effectLst/>
                  <a:latin typeface="Calibri" panose="020F0502020204030204" pitchFamily="34" charset="0"/>
                  <a:ea typeface="Calibri" panose="020F0502020204030204" pitchFamily="34" charset="0"/>
                  <a:cs typeface="Activist Light"/>
                </a:rPr>
                <a:t>02</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مربع نص 18">
              <a:extLst>
                <a:ext uri="{FF2B5EF4-FFF2-40B4-BE49-F238E27FC236}">
                  <a16:creationId xmlns:a16="http://schemas.microsoft.com/office/drawing/2014/main" id="{2FC091D9-4457-F412-66F9-8DAA7D514DC3}"/>
                </a:ext>
              </a:extLst>
            </p:cNvPr>
            <p:cNvSpPr txBox="1"/>
            <p:nvPr/>
          </p:nvSpPr>
          <p:spPr>
            <a:xfrm>
              <a:off x="2763756" y="1187379"/>
              <a:ext cx="1522280" cy="731067"/>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فقدان السيطرة والاعتماد على المورّد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B657EB09-FCB1-DA62-2135-12D66E712A41}"/>
              </a:ext>
            </a:extLst>
          </p:cNvPr>
          <p:cNvGrpSpPr/>
          <p:nvPr/>
        </p:nvGrpSpPr>
        <p:grpSpPr>
          <a:xfrm>
            <a:off x="8993215" y="1894113"/>
            <a:ext cx="2685455" cy="3706811"/>
            <a:chOff x="4285984" y="0"/>
            <a:chExt cx="1357308" cy="1873624"/>
          </a:xfrm>
        </p:grpSpPr>
        <p:sp>
          <p:nvSpPr>
            <p:cNvPr id="16" name="Freeform: Shape 15">
              <a:extLst>
                <a:ext uri="{FF2B5EF4-FFF2-40B4-BE49-F238E27FC236}">
                  <a16:creationId xmlns:a16="http://schemas.microsoft.com/office/drawing/2014/main" id="{8F822255-F668-F3A4-27B6-BBC2F82B6E1A}"/>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7" name="TextBox 6">
              <a:extLst>
                <a:ext uri="{FF2B5EF4-FFF2-40B4-BE49-F238E27FC236}">
                  <a16:creationId xmlns:a16="http://schemas.microsoft.com/office/drawing/2014/main" id="{A3943EB0-6F17-C578-D8AC-5AFE7BC21161}"/>
                </a:ext>
              </a:extLst>
            </p:cNvPr>
            <p:cNvSpPr txBox="1"/>
            <p:nvPr/>
          </p:nvSpPr>
          <p:spPr>
            <a:xfrm>
              <a:off x="4622187" y="0"/>
              <a:ext cx="785495" cy="784026"/>
            </a:xfrm>
            <a:prstGeom prst="rect">
              <a:avLst/>
            </a:prstGeom>
            <a:noFill/>
          </p:spPr>
          <p:txBody>
            <a:bodyPr wrap="square" rtlCol="0">
              <a:spAutoFit/>
            </a:bodyPr>
            <a:lstStyle/>
            <a:p>
              <a:pPr algn="ctr" rtl="0">
                <a:lnSpc>
                  <a:spcPct val="115000"/>
                </a:lnSpc>
              </a:pPr>
              <a:r>
                <a:rPr lang="en-GB" sz="88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8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مربع نص 18">
              <a:extLst>
                <a:ext uri="{FF2B5EF4-FFF2-40B4-BE49-F238E27FC236}">
                  <a16:creationId xmlns:a16="http://schemas.microsoft.com/office/drawing/2014/main" id="{2B3199CC-1F90-025C-E222-0325F4F93AC0}"/>
                </a:ext>
              </a:extLst>
            </p:cNvPr>
            <p:cNvSpPr txBox="1"/>
            <p:nvPr/>
          </p:nvSpPr>
          <p:spPr>
            <a:xfrm>
              <a:off x="4285984" y="1187614"/>
              <a:ext cx="1357308" cy="686010"/>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المخاوف الأمنية والخصوصية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9C45C1D9-DF0C-1166-8A20-B887BDB86C06}"/>
              </a:ext>
            </a:extLst>
          </p:cNvPr>
          <p:cNvGrpSpPr/>
          <p:nvPr/>
        </p:nvGrpSpPr>
        <p:grpSpPr>
          <a:xfrm>
            <a:off x="3306687" y="1894113"/>
            <a:ext cx="2685455" cy="3334356"/>
            <a:chOff x="1411845" y="0"/>
            <a:chExt cx="1357308" cy="1685365"/>
          </a:xfrm>
        </p:grpSpPr>
        <p:sp>
          <p:nvSpPr>
            <p:cNvPr id="13" name="Freeform: Shape 12">
              <a:extLst>
                <a:ext uri="{FF2B5EF4-FFF2-40B4-BE49-F238E27FC236}">
                  <a16:creationId xmlns:a16="http://schemas.microsoft.com/office/drawing/2014/main" id="{3845E3BB-F0B1-E0F0-C2EE-B7829286872D}"/>
                </a:ext>
              </a:extLst>
            </p:cNvPr>
            <p:cNvSpPr/>
            <p:nvPr/>
          </p:nvSpPr>
          <p:spPr>
            <a:xfrm>
              <a:off x="152785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4" name="TextBox 6">
              <a:extLst>
                <a:ext uri="{FF2B5EF4-FFF2-40B4-BE49-F238E27FC236}">
                  <a16:creationId xmlns:a16="http://schemas.microsoft.com/office/drawing/2014/main" id="{17F3B7DD-3F7F-CAD1-2DEC-D08B911E593C}"/>
                </a:ext>
              </a:extLst>
            </p:cNvPr>
            <p:cNvSpPr txBox="1"/>
            <p:nvPr/>
          </p:nvSpPr>
          <p:spPr>
            <a:xfrm>
              <a:off x="1801533" y="0"/>
              <a:ext cx="671822" cy="784026"/>
            </a:xfrm>
            <a:prstGeom prst="rect">
              <a:avLst/>
            </a:prstGeom>
            <a:noFill/>
          </p:spPr>
          <p:txBody>
            <a:bodyPr wrap="none" rtlCol="0">
              <a:spAutoFit/>
            </a:bodyPr>
            <a:lstStyle/>
            <a:p>
              <a:pPr algn="just" rtl="0">
                <a:lnSpc>
                  <a:spcPct val="115000"/>
                </a:lnSpc>
              </a:pPr>
              <a:r>
                <a:rPr lang="en-GB" sz="8800" b="1" kern="1200">
                  <a:solidFill>
                    <a:srgbClr val="FFD366"/>
                  </a:solidFill>
                  <a:effectLst/>
                  <a:latin typeface="Calibri" panose="020F0502020204030204" pitchFamily="34" charset="0"/>
                  <a:ea typeface="Calibri" panose="020F0502020204030204" pitchFamily="34" charset="0"/>
                  <a:cs typeface="Activist Light"/>
                </a:rPr>
                <a:t>03</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مربع نص 18">
              <a:extLst>
                <a:ext uri="{FF2B5EF4-FFF2-40B4-BE49-F238E27FC236}">
                  <a16:creationId xmlns:a16="http://schemas.microsoft.com/office/drawing/2014/main" id="{8385BE7D-F3A5-7967-B83D-85CA86DA16D3}"/>
                </a:ext>
              </a:extLst>
            </p:cNvPr>
            <p:cNvSpPr txBox="1"/>
            <p:nvPr/>
          </p:nvSpPr>
          <p:spPr>
            <a:xfrm>
              <a:off x="1411845" y="1313120"/>
              <a:ext cx="1357308" cy="372245"/>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الاتّصال بالإنترنت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7227623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497A9-721B-1DBF-A16F-A06000F7611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C94BB70-68B4-77DD-7405-B46D1ACC9FD2}"/>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استراتيجيات الهجرة من الأنظمة التقليدية إلى السحابية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B0D5C4B-40A5-2196-7F46-5A5D6106FD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2" name="Group 41">
            <a:extLst>
              <a:ext uri="{FF2B5EF4-FFF2-40B4-BE49-F238E27FC236}">
                <a16:creationId xmlns:a16="http://schemas.microsoft.com/office/drawing/2014/main" id="{ACEACD11-3A96-357C-E7BD-9509C7170DE0}"/>
              </a:ext>
            </a:extLst>
          </p:cNvPr>
          <p:cNvGrpSpPr/>
          <p:nvPr/>
        </p:nvGrpSpPr>
        <p:grpSpPr>
          <a:xfrm>
            <a:off x="8798844" y="1478850"/>
            <a:ext cx="3001270" cy="3062882"/>
            <a:chOff x="8798844" y="1478850"/>
            <a:chExt cx="3001270" cy="3062882"/>
          </a:xfrm>
        </p:grpSpPr>
        <p:sp>
          <p:nvSpPr>
            <p:cNvPr id="31" name="Freeform: Shape 30">
              <a:extLst>
                <a:ext uri="{FF2B5EF4-FFF2-40B4-BE49-F238E27FC236}">
                  <a16:creationId xmlns:a16="http://schemas.microsoft.com/office/drawing/2014/main" id="{59170445-193E-BBD7-EC51-347B17C96B52}"/>
                </a:ext>
              </a:extLst>
            </p:cNvPr>
            <p:cNvSpPr>
              <a:spLocks/>
            </p:cNvSpPr>
            <p:nvPr/>
          </p:nvSpPr>
          <p:spPr bwMode="auto">
            <a:xfrm>
              <a:off x="9147588" y="2586896"/>
              <a:ext cx="2287093" cy="1275909"/>
            </a:xfrm>
            <a:custGeom>
              <a:avLst/>
              <a:gdLst>
                <a:gd name="T0" fmla="*/ 1134195 w 2261529"/>
                <a:gd name="T1" fmla="*/ 0 h 1262669"/>
                <a:gd name="T2" fmla="*/ 1249184 w 2261529"/>
                <a:gd name="T3" fmla="*/ 27119 h 1262669"/>
                <a:gd name="T4" fmla="*/ 2105816 w 2261529"/>
                <a:gd name="T5" fmla="*/ 521986 h 1262669"/>
                <a:gd name="T6" fmla="*/ 2105815 w 2261529"/>
                <a:gd name="T7" fmla="*/ 521986 h 1262669"/>
                <a:gd name="T8" fmla="*/ 2119249 w 2261529"/>
                <a:gd name="T9" fmla="*/ 529747 h 1262669"/>
                <a:gd name="T10" fmla="*/ 2146637 w 2261529"/>
                <a:gd name="T11" fmla="*/ 545569 h 1262669"/>
                <a:gd name="T12" fmla="*/ 2261397 w 2261529"/>
                <a:gd name="T13" fmla="*/ 744338 h 1262669"/>
                <a:gd name="T14" fmla="*/ 2261529 w 2261529"/>
                <a:gd name="T15" fmla="*/ 1262669 h 1262669"/>
                <a:gd name="T16" fmla="*/ 2056048 w 2261529"/>
                <a:gd name="T17" fmla="*/ 1262669 h 1262669"/>
                <a:gd name="T18" fmla="*/ 2055940 w 2261529"/>
                <a:gd name="T19" fmla="*/ 838798 h 1262669"/>
                <a:gd name="T20" fmla="*/ 1962102 w 2261529"/>
                <a:gd name="T21" fmla="*/ 676265 h 1262669"/>
                <a:gd name="T22" fmla="*/ 1245107 w 2261529"/>
                <a:gd name="T23" fmla="*/ 262065 h 1262669"/>
                <a:gd name="T24" fmla="*/ 1228257 w 2261529"/>
                <a:gd name="T25" fmla="*/ 252332 h 1262669"/>
                <a:gd name="T26" fmla="*/ 1134233 w 2261529"/>
                <a:gd name="T27" fmla="*/ 230156 h 1262669"/>
                <a:gd name="T28" fmla="*/ 1039854 w 2261529"/>
                <a:gd name="T29" fmla="*/ 252751 h 1262669"/>
                <a:gd name="T30" fmla="*/ 306227 w 2261529"/>
                <a:gd name="T31" fmla="*/ 676311 h 1262669"/>
                <a:gd name="T32" fmla="*/ 211661 w 2261529"/>
                <a:gd name="T33" fmla="*/ 839264 h 1262669"/>
                <a:gd name="T34" fmla="*/ 211617 w 2261529"/>
                <a:gd name="T35" fmla="*/ 1262669 h 1262669"/>
                <a:gd name="T36" fmla="*/ 5700 w 2261529"/>
                <a:gd name="T37" fmla="*/ 1262669 h 1262669"/>
                <a:gd name="T38" fmla="*/ 4681 w 2261529"/>
                <a:gd name="T39" fmla="*/ 1217870 h 1262669"/>
                <a:gd name="T40" fmla="*/ 5939 w 2261529"/>
                <a:gd name="T41" fmla="*/ 744906 h 1262669"/>
                <a:gd name="T42" fmla="*/ 121589 w 2261529"/>
                <a:gd name="T43" fmla="*/ 545622 h 1262669"/>
                <a:gd name="T44" fmla="*/ 1018775 w 2261529"/>
                <a:gd name="T45" fmla="*/ 27632 h 1262669"/>
                <a:gd name="T46" fmla="*/ 1134195 w 2261529"/>
                <a:gd name="T47" fmla="*/ 0 h 12626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61529" h="1262669">
                  <a:moveTo>
                    <a:pt x="1134195" y="0"/>
                  </a:moveTo>
                  <a:cubicBezTo>
                    <a:pt x="1175849" y="-4"/>
                    <a:pt x="1217429" y="9118"/>
                    <a:pt x="1249184" y="27119"/>
                  </a:cubicBezTo>
                  <a:lnTo>
                    <a:pt x="2105816" y="521986"/>
                  </a:lnTo>
                  <a:lnTo>
                    <a:pt x="2105815" y="521986"/>
                  </a:lnTo>
                  <a:lnTo>
                    <a:pt x="2119249" y="529747"/>
                  </a:lnTo>
                  <a:lnTo>
                    <a:pt x="2146637" y="545569"/>
                  </a:lnTo>
                  <a:cubicBezTo>
                    <a:pt x="2210145" y="581570"/>
                    <a:pt x="2261972" y="671338"/>
                    <a:pt x="2261397" y="744338"/>
                  </a:cubicBezTo>
                  <a:lnTo>
                    <a:pt x="2261529" y="1262669"/>
                  </a:lnTo>
                  <a:lnTo>
                    <a:pt x="2056048" y="1262669"/>
                  </a:lnTo>
                  <a:lnTo>
                    <a:pt x="2055940" y="838798"/>
                  </a:lnTo>
                  <a:cubicBezTo>
                    <a:pt x="2056411" y="779107"/>
                    <a:pt x="2014032" y="705704"/>
                    <a:pt x="1962102" y="676265"/>
                  </a:cubicBezTo>
                  <a:lnTo>
                    <a:pt x="1245107" y="262065"/>
                  </a:lnTo>
                  <a:lnTo>
                    <a:pt x="1228257" y="252332"/>
                  </a:lnTo>
                  <a:cubicBezTo>
                    <a:pt x="1202292" y="237612"/>
                    <a:pt x="1168291" y="230154"/>
                    <a:pt x="1134233" y="230156"/>
                  </a:cubicBezTo>
                  <a:cubicBezTo>
                    <a:pt x="1100173" y="230160"/>
                    <a:pt x="1066055" y="237624"/>
                    <a:pt x="1039854" y="252751"/>
                  </a:cubicBezTo>
                  <a:lnTo>
                    <a:pt x="306227" y="676311"/>
                  </a:lnTo>
                  <a:cubicBezTo>
                    <a:pt x="255136" y="705808"/>
                    <a:pt x="212132" y="779571"/>
                    <a:pt x="211661" y="839264"/>
                  </a:cubicBezTo>
                  <a:lnTo>
                    <a:pt x="211617" y="1262669"/>
                  </a:lnTo>
                  <a:lnTo>
                    <a:pt x="5700" y="1262669"/>
                  </a:lnTo>
                  <a:lnTo>
                    <a:pt x="4681" y="1217870"/>
                  </a:lnTo>
                  <a:cubicBezTo>
                    <a:pt x="277" y="1029295"/>
                    <a:pt x="-3689" y="839962"/>
                    <a:pt x="5939" y="744906"/>
                  </a:cubicBezTo>
                  <a:cubicBezTo>
                    <a:pt x="6515" y="671905"/>
                    <a:pt x="59106" y="581697"/>
                    <a:pt x="121589" y="545622"/>
                  </a:cubicBezTo>
                  <a:lnTo>
                    <a:pt x="1018775" y="27632"/>
                  </a:lnTo>
                  <a:cubicBezTo>
                    <a:pt x="1050817" y="9132"/>
                    <a:pt x="1092542" y="4"/>
                    <a:pt x="1134195"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36" name="Freeform: Shape 35">
              <a:extLst>
                <a:ext uri="{FF2B5EF4-FFF2-40B4-BE49-F238E27FC236}">
                  <a16:creationId xmlns:a16="http://schemas.microsoft.com/office/drawing/2014/main" id="{B2A59541-CA15-0736-FB7B-02085E351290}"/>
                </a:ext>
              </a:extLst>
            </p:cNvPr>
            <p:cNvSpPr>
              <a:spLocks/>
            </p:cNvSpPr>
            <p:nvPr/>
          </p:nvSpPr>
          <p:spPr bwMode="auto">
            <a:xfrm>
              <a:off x="9693192" y="3183876"/>
              <a:ext cx="1213884" cy="1357856"/>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1" name="TextBox 47">
              <a:extLst>
                <a:ext uri="{FF2B5EF4-FFF2-40B4-BE49-F238E27FC236}">
                  <a16:creationId xmlns:a16="http://schemas.microsoft.com/office/drawing/2014/main" id="{E999C09A-04D6-581E-977A-459EC65447EB}"/>
                </a:ext>
              </a:extLst>
            </p:cNvPr>
            <p:cNvSpPr txBox="1">
              <a:spLocks noChangeArrowheads="1"/>
            </p:cNvSpPr>
            <p:nvPr/>
          </p:nvSpPr>
          <p:spPr bwMode="auto">
            <a:xfrm>
              <a:off x="8798844" y="1478850"/>
              <a:ext cx="3001270" cy="91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الوضع الحاليّ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TextBox 14">
              <a:extLst>
                <a:ext uri="{FF2B5EF4-FFF2-40B4-BE49-F238E27FC236}">
                  <a16:creationId xmlns:a16="http://schemas.microsoft.com/office/drawing/2014/main" id="{53B925AD-4E89-66A8-1F62-3D7C5D237E17}"/>
                </a:ext>
              </a:extLst>
            </p:cNvPr>
            <p:cNvSpPr txBox="1"/>
            <p:nvPr/>
          </p:nvSpPr>
          <p:spPr>
            <a:xfrm flipH="1">
              <a:off x="9652281" y="3326259"/>
              <a:ext cx="1295147" cy="1125582"/>
            </a:xfrm>
            <a:prstGeom prst="rect">
              <a:avLst/>
            </a:prstGeom>
            <a:noFill/>
          </p:spPr>
          <p:txBody>
            <a:bodyPr wrap="square" rtlCol="0">
              <a:noAutofit/>
            </a:bodyPr>
            <a:lstStyle/>
            <a:p>
              <a:pPr algn="ctr" rtl="0">
                <a:lnSpc>
                  <a:spcPct val="115000"/>
                </a:lnSpc>
              </a:pPr>
              <a:r>
                <a:rPr lang="en-GB" sz="6000" b="1" kern="1200" dirty="0">
                  <a:solidFill>
                    <a:srgbClr val="FFFFFF"/>
                  </a:solidFill>
                  <a:effectLst/>
                  <a:latin typeface="ADLaM Display" panose="02010000000000000000" pitchFamily="2" charset="0"/>
                  <a:ea typeface="Calibri" panose="020F0502020204030204" pitchFamily="34" charset="0"/>
                  <a:cs typeface="Sakkal Majalla" panose="02000000000000000000" pitchFamily="2" charset="-78"/>
                </a:rPr>
                <a:t>01</a:t>
              </a:r>
              <a:endParaRPr lang="en-US" sz="6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3" name="Group 42">
            <a:extLst>
              <a:ext uri="{FF2B5EF4-FFF2-40B4-BE49-F238E27FC236}">
                <a16:creationId xmlns:a16="http://schemas.microsoft.com/office/drawing/2014/main" id="{E4352D94-7F24-18BA-D33C-66BCDF630AAD}"/>
              </a:ext>
            </a:extLst>
          </p:cNvPr>
          <p:cNvGrpSpPr/>
          <p:nvPr/>
        </p:nvGrpSpPr>
        <p:grpSpPr>
          <a:xfrm>
            <a:off x="7019947" y="3183876"/>
            <a:ext cx="2481134" cy="2912124"/>
            <a:chOff x="7019947" y="3183876"/>
            <a:chExt cx="2481134" cy="2912124"/>
          </a:xfrm>
        </p:grpSpPr>
        <p:sp>
          <p:nvSpPr>
            <p:cNvPr id="30" name="Freeform: Shape 29">
              <a:extLst>
                <a:ext uri="{FF2B5EF4-FFF2-40B4-BE49-F238E27FC236}">
                  <a16:creationId xmlns:a16="http://schemas.microsoft.com/office/drawing/2014/main" id="{F4E0A5AE-D471-5CE1-0FB1-0AFFDF762676}"/>
                </a:ext>
              </a:extLst>
            </p:cNvPr>
            <p:cNvSpPr>
              <a:spLocks/>
            </p:cNvSpPr>
            <p:nvPr/>
          </p:nvSpPr>
          <p:spPr bwMode="auto">
            <a:xfrm>
              <a:off x="7080355" y="3862804"/>
              <a:ext cx="2281228" cy="1275909"/>
            </a:xfrm>
            <a:custGeom>
              <a:avLst/>
              <a:gdLst>
                <a:gd name="T0" fmla="*/ 0 w 2255684"/>
                <a:gd name="T1" fmla="*/ 0 h 1262669"/>
                <a:gd name="T2" fmla="*/ 205608 w 2255684"/>
                <a:gd name="T3" fmla="*/ 0 h 1262669"/>
                <a:gd name="T4" fmla="*/ 205849 w 2255684"/>
                <a:gd name="T5" fmla="*/ 424088 h 1262669"/>
                <a:gd name="T6" fmla="*/ 234100 w 2255684"/>
                <a:gd name="T7" fmla="*/ 516133 h 1262669"/>
                <a:gd name="T8" fmla="*/ 256960 w 2255684"/>
                <a:gd name="T9" fmla="*/ 547429 h 1262669"/>
                <a:gd name="T10" fmla="*/ 263787 w 2255684"/>
                <a:gd name="T11" fmla="*/ 556775 h 1262669"/>
                <a:gd name="T12" fmla="*/ 299687 w 2255684"/>
                <a:gd name="T13" fmla="*/ 586621 h 1262669"/>
                <a:gd name="T14" fmla="*/ 1033530 w 2255684"/>
                <a:gd name="T15" fmla="*/ 1010556 h 1262669"/>
                <a:gd name="T16" fmla="*/ 1053157 w 2255684"/>
                <a:gd name="T17" fmla="*/ 1017889 h 1262669"/>
                <a:gd name="T18" fmla="*/ 1077693 w 2255684"/>
                <a:gd name="T19" fmla="*/ 1027058 h 1262669"/>
                <a:gd name="T20" fmla="*/ 1221934 w 2255684"/>
                <a:gd name="T21" fmla="*/ 1010135 h 1262669"/>
                <a:gd name="T22" fmla="*/ 1955561 w 2255684"/>
                <a:gd name="T23" fmla="*/ 586576 h 1262669"/>
                <a:gd name="T24" fmla="*/ 2050126 w 2255684"/>
                <a:gd name="T25" fmla="*/ 423624 h 1262669"/>
                <a:gd name="T26" fmla="*/ 2051928 w 2255684"/>
                <a:gd name="T27" fmla="*/ 95006 h 1262669"/>
                <a:gd name="T28" fmla="*/ 2049767 w 2255684"/>
                <a:gd name="T29" fmla="*/ 0 h 1262669"/>
                <a:gd name="T30" fmla="*/ 2255684 w 2255684"/>
                <a:gd name="T31" fmla="*/ 0 h 1262669"/>
                <a:gd name="T32" fmla="*/ 2255631 w 2255684"/>
                <a:gd name="T33" fmla="*/ 518110 h 1262669"/>
                <a:gd name="T34" fmla="*/ 2139982 w 2255684"/>
                <a:gd name="T35" fmla="*/ 717392 h 1262669"/>
                <a:gd name="T36" fmla="*/ 1242796 w 2255684"/>
                <a:gd name="T37" fmla="*/ 1235383 h 1262669"/>
                <a:gd name="T38" fmla="*/ 1012387 w 2255684"/>
                <a:gd name="T39" fmla="*/ 1235897 h 1262669"/>
                <a:gd name="T40" fmla="*/ 114935 w 2255684"/>
                <a:gd name="T41" fmla="*/ 717448 h 1262669"/>
                <a:gd name="T42" fmla="*/ 71032 w 2255684"/>
                <a:gd name="T43" fmla="*/ 680948 h 1262669"/>
                <a:gd name="T44" fmla="*/ 57585 w 2255684"/>
                <a:gd name="T45" fmla="*/ 662539 h 1262669"/>
                <a:gd name="T46" fmla="*/ 34725 w 2255684"/>
                <a:gd name="T47" fmla="*/ 631244 h 1262669"/>
                <a:gd name="T48" fmla="*/ 175 w 2255684"/>
                <a:gd name="T49" fmla="*/ 518678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5684" h="1262669">
                  <a:moveTo>
                    <a:pt x="0" y="0"/>
                  </a:moveTo>
                  <a:lnTo>
                    <a:pt x="205608" y="0"/>
                  </a:lnTo>
                  <a:lnTo>
                    <a:pt x="205849" y="424088"/>
                  </a:lnTo>
                  <a:cubicBezTo>
                    <a:pt x="206269" y="453557"/>
                    <a:pt x="217073" y="486642"/>
                    <a:pt x="234100" y="516133"/>
                  </a:cubicBezTo>
                  <a:lnTo>
                    <a:pt x="256960" y="547429"/>
                  </a:lnTo>
                  <a:lnTo>
                    <a:pt x="263787" y="556775"/>
                  </a:lnTo>
                  <a:cubicBezTo>
                    <a:pt x="274892" y="568824"/>
                    <a:pt x="287032" y="579073"/>
                    <a:pt x="299687" y="586621"/>
                  </a:cubicBezTo>
                  <a:lnTo>
                    <a:pt x="1033530" y="1010556"/>
                  </a:lnTo>
                  <a:lnTo>
                    <a:pt x="1053157" y="1017889"/>
                  </a:lnTo>
                  <a:lnTo>
                    <a:pt x="1077693" y="1027058"/>
                  </a:lnTo>
                  <a:cubicBezTo>
                    <a:pt x="1126010" y="1037993"/>
                    <a:pt x="1183616" y="1032258"/>
                    <a:pt x="1221934" y="1010135"/>
                  </a:cubicBezTo>
                  <a:lnTo>
                    <a:pt x="1955561" y="586576"/>
                  </a:lnTo>
                  <a:cubicBezTo>
                    <a:pt x="2007963" y="556322"/>
                    <a:pt x="2049656" y="483317"/>
                    <a:pt x="2050126" y="423624"/>
                  </a:cubicBezTo>
                  <a:cubicBezTo>
                    <a:pt x="2056029" y="354603"/>
                    <a:pt x="2054780" y="231699"/>
                    <a:pt x="2051928" y="95006"/>
                  </a:cubicBezTo>
                  <a:lnTo>
                    <a:pt x="2049767" y="0"/>
                  </a:lnTo>
                  <a:lnTo>
                    <a:pt x="2255684" y="0"/>
                  </a:lnTo>
                  <a:lnTo>
                    <a:pt x="2255631" y="518110"/>
                  </a:lnTo>
                  <a:cubicBezTo>
                    <a:pt x="2255054" y="591111"/>
                    <a:pt x="2204067" y="680393"/>
                    <a:pt x="2139982" y="717392"/>
                  </a:cubicBezTo>
                  <a:lnTo>
                    <a:pt x="1242796" y="1235383"/>
                  </a:lnTo>
                  <a:cubicBezTo>
                    <a:pt x="1180312" y="1271457"/>
                    <a:pt x="1075895" y="1271898"/>
                    <a:pt x="1012387" y="1235897"/>
                  </a:cubicBezTo>
                  <a:lnTo>
                    <a:pt x="114935" y="717448"/>
                  </a:lnTo>
                  <a:cubicBezTo>
                    <a:pt x="99459" y="708217"/>
                    <a:pt x="84611" y="695682"/>
                    <a:pt x="71032" y="680948"/>
                  </a:cubicBezTo>
                  <a:lnTo>
                    <a:pt x="57585" y="662539"/>
                  </a:lnTo>
                  <a:lnTo>
                    <a:pt x="34725" y="631244"/>
                  </a:lnTo>
                  <a:cubicBezTo>
                    <a:pt x="13902" y="595177"/>
                    <a:pt x="689" y="554717"/>
                    <a:pt x="175" y="518678"/>
                  </a:cubicBezTo>
                  <a:lnTo>
                    <a:pt x="0" y="0"/>
                  </a:ln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35" name="Freeform: Shape 34">
              <a:extLst>
                <a:ext uri="{FF2B5EF4-FFF2-40B4-BE49-F238E27FC236}">
                  <a16:creationId xmlns:a16="http://schemas.microsoft.com/office/drawing/2014/main" id="{82A614E5-E7FF-EC66-46FD-C7D7F9CB4C08}"/>
                </a:ext>
              </a:extLst>
            </p:cNvPr>
            <p:cNvSpPr>
              <a:spLocks/>
            </p:cNvSpPr>
            <p:nvPr/>
          </p:nvSpPr>
          <p:spPr bwMode="auto">
            <a:xfrm>
              <a:off x="7607959" y="3183876"/>
              <a:ext cx="1213884" cy="1357856"/>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38" name="TextBox 38">
              <a:extLst>
                <a:ext uri="{FF2B5EF4-FFF2-40B4-BE49-F238E27FC236}">
                  <a16:creationId xmlns:a16="http://schemas.microsoft.com/office/drawing/2014/main" id="{4C1EF247-6D00-0C59-4BFB-DB3DE046B946}"/>
                </a:ext>
              </a:extLst>
            </p:cNvPr>
            <p:cNvSpPr txBox="1">
              <a:spLocks noChangeArrowheads="1"/>
            </p:cNvSpPr>
            <p:nvPr/>
          </p:nvSpPr>
          <p:spPr bwMode="auto">
            <a:xfrm>
              <a:off x="7019947" y="5091269"/>
              <a:ext cx="2481134" cy="100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اختيار المورّد والنظام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TextBox 16">
              <a:extLst>
                <a:ext uri="{FF2B5EF4-FFF2-40B4-BE49-F238E27FC236}">
                  <a16:creationId xmlns:a16="http://schemas.microsoft.com/office/drawing/2014/main" id="{95846164-02B7-3EE4-965D-7F3A45B7364A}"/>
                </a:ext>
              </a:extLst>
            </p:cNvPr>
            <p:cNvSpPr txBox="1"/>
            <p:nvPr/>
          </p:nvSpPr>
          <p:spPr>
            <a:xfrm flipH="1">
              <a:off x="7527947" y="3326259"/>
              <a:ext cx="1295147" cy="1125582"/>
            </a:xfrm>
            <a:prstGeom prst="rect">
              <a:avLst/>
            </a:prstGeom>
            <a:noFill/>
          </p:spPr>
          <p:txBody>
            <a:bodyPr wrap="square" rtlCol="0">
              <a:noAutofit/>
            </a:bodyPr>
            <a:lstStyle/>
            <a:p>
              <a:pPr algn="ctr" rtl="0">
                <a:lnSpc>
                  <a:spcPct val="115000"/>
                </a:lnSpc>
              </a:pPr>
              <a:r>
                <a:rPr lang="en-GB" sz="6000" b="1" kern="1200">
                  <a:solidFill>
                    <a:srgbClr val="FFFFFF"/>
                  </a:solidFill>
                  <a:effectLst/>
                  <a:latin typeface="ADLaM Display" panose="02010000000000000000" pitchFamily="2" charset="0"/>
                  <a:ea typeface="Calibri" panose="020F0502020204030204" pitchFamily="34" charset="0"/>
                  <a:cs typeface="Sakkal Majalla" panose="02000000000000000000" pitchFamily="2" charset="-78"/>
                </a:rPr>
                <a:t>02</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4" name="Group 43">
            <a:extLst>
              <a:ext uri="{FF2B5EF4-FFF2-40B4-BE49-F238E27FC236}">
                <a16:creationId xmlns:a16="http://schemas.microsoft.com/office/drawing/2014/main" id="{4F10B47F-2C52-9264-2708-622D63417503}"/>
              </a:ext>
            </a:extLst>
          </p:cNvPr>
          <p:cNvGrpSpPr/>
          <p:nvPr/>
        </p:nvGrpSpPr>
        <p:grpSpPr>
          <a:xfrm>
            <a:off x="4600860" y="1446042"/>
            <a:ext cx="3143795" cy="3095690"/>
            <a:chOff x="4600860" y="1446042"/>
            <a:chExt cx="3143795" cy="3095690"/>
          </a:xfrm>
        </p:grpSpPr>
        <p:sp>
          <p:nvSpPr>
            <p:cNvPr id="29" name="Freeform: Shape 28">
              <a:extLst>
                <a:ext uri="{FF2B5EF4-FFF2-40B4-BE49-F238E27FC236}">
                  <a16:creationId xmlns:a16="http://schemas.microsoft.com/office/drawing/2014/main" id="{5FD137A4-45B3-D197-2B51-5EFD2728B802}"/>
                </a:ext>
              </a:extLst>
            </p:cNvPr>
            <p:cNvSpPr>
              <a:spLocks/>
            </p:cNvSpPr>
            <p:nvPr/>
          </p:nvSpPr>
          <p:spPr bwMode="auto">
            <a:xfrm>
              <a:off x="5007055" y="2586896"/>
              <a:ext cx="2281228" cy="1275909"/>
            </a:xfrm>
            <a:custGeom>
              <a:avLst/>
              <a:gdLst>
                <a:gd name="T0" fmla="*/ 1128257 w 2255752"/>
                <a:gd name="T1" fmla="*/ 0 h 1262669"/>
                <a:gd name="T2" fmla="*/ 1243245 w 2255752"/>
                <a:gd name="T3" fmla="*/ 27119 h 1262669"/>
                <a:gd name="T4" fmla="*/ 2099877 w 2255752"/>
                <a:gd name="T5" fmla="*/ 521986 h 1262669"/>
                <a:gd name="T6" fmla="*/ 2099876 w 2255752"/>
                <a:gd name="T7" fmla="*/ 521986 h 1262669"/>
                <a:gd name="T8" fmla="*/ 2113310 w 2255752"/>
                <a:gd name="T9" fmla="*/ 529747 h 1262669"/>
                <a:gd name="T10" fmla="*/ 2140698 w 2255752"/>
                <a:gd name="T11" fmla="*/ 545569 h 1262669"/>
                <a:gd name="T12" fmla="*/ 2255458 w 2255752"/>
                <a:gd name="T13" fmla="*/ 744338 h 1262669"/>
                <a:gd name="T14" fmla="*/ 2255752 w 2255752"/>
                <a:gd name="T15" fmla="*/ 1262669 h 1262669"/>
                <a:gd name="T16" fmla="*/ 2050144 w 2255752"/>
                <a:gd name="T17" fmla="*/ 1262669 h 1262669"/>
                <a:gd name="T18" fmla="*/ 2050001 w 2255752"/>
                <a:gd name="T19" fmla="*/ 838798 h 1262669"/>
                <a:gd name="T20" fmla="*/ 1956163 w 2255752"/>
                <a:gd name="T21" fmla="*/ 676265 h 1262669"/>
                <a:gd name="T22" fmla="*/ 1239168 w 2255752"/>
                <a:gd name="T23" fmla="*/ 262065 h 1262669"/>
                <a:gd name="T24" fmla="*/ 1222318 w 2255752"/>
                <a:gd name="T25" fmla="*/ 252332 h 1262669"/>
                <a:gd name="T26" fmla="*/ 1128294 w 2255752"/>
                <a:gd name="T27" fmla="*/ 230156 h 1262669"/>
                <a:gd name="T28" fmla="*/ 1033915 w 2255752"/>
                <a:gd name="T29" fmla="*/ 252751 h 1262669"/>
                <a:gd name="T30" fmla="*/ 300288 w 2255752"/>
                <a:gd name="T31" fmla="*/ 676311 h 1262669"/>
                <a:gd name="T32" fmla="*/ 205722 w 2255752"/>
                <a:gd name="T33" fmla="*/ 839264 h 1262669"/>
                <a:gd name="T34" fmla="*/ 205698 w 2255752"/>
                <a:gd name="T35" fmla="*/ 1262669 h 1262669"/>
                <a:gd name="T36" fmla="*/ 90 w 2255752"/>
                <a:gd name="T37" fmla="*/ 1262669 h 1262669"/>
                <a:gd name="T38" fmla="*/ 0 w 2255752"/>
                <a:gd name="T39" fmla="*/ 744906 h 1262669"/>
                <a:gd name="T40" fmla="*/ 115650 w 2255752"/>
                <a:gd name="T41" fmla="*/ 545622 h 1262669"/>
                <a:gd name="T42" fmla="*/ 1012836 w 2255752"/>
                <a:gd name="T43" fmla="*/ 27632 h 1262669"/>
                <a:gd name="T44" fmla="*/ 1128257 w 2255752"/>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52" h="1262669">
                  <a:moveTo>
                    <a:pt x="1128257" y="0"/>
                  </a:moveTo>
                  <a:cubicBezTo>
                    <a:pt x="1169910" y="-4"/>
                    <a:pt x="1211490" y="9118"/>
                    <a:pt x="1243245" y="27119"/>
                  </a:cubicBezTo>
                  <a:lnTo>
                    <a:pt x="2099877" y="521986"/>
                  </a:lnTo>
                  <a:lnTo>
                    <a:pt x="2099876" y="521986"/>
                  </a:lnTo>
                  <a:lnTo>
                    <a:pt x="2113310" y="529747"/>
                  </a:lnTo>
                  <a:lnTo>
                    <a:pt x="2140698" y="545569"/>
                  </a:lnTo>
                  <a:cubicBezTo>
                    <a:pt x="2204206" y="581570"/>
                    <a:pt x="2256033" y="671338"/>
                    <a:pt x="2255458" y="744338"/>
                  </a:cubicBezTo>
                  <a:lnTo>
                    <a:pt x="2255752" y="1262669"/>
                  </a:lnTo>
                  <a:lnTo>
                    <a:pt x="2050144" y="1262669"/>
                  </a:lnTo>
                  <a:lnTo>
                    <a:pt x="2050001" y="838798"/>
                  </a:lnTo>
                  <a:cubicBezTo>
                    <a:pt x="2050472" y="779107"/>
                    <a:pt x="2008093" y="705704"/>
                    <a:pt x="1956163" y="676265"/>
                  </a:cubicBezTo>
                  <a:lnTo>
                    <a:pt x="1239168" y="262065"/>
                  </a:lnTo>
                  <a:lnTo>
                    <a:pt x="1222318" y="252332"/>
                  </a:lnTo>
                  <a:cubicBezTo>
                    <a:pt x="1196353" y="237612"/>
                    <a:pt x="1162353" y="230154"/>
                    <a:pt x="1128294" y="230156"/>
                  </a:cubicBezTo>
                  <a:cubicBezTo>
                    <a:pt x="1094234" y="230160"/>
                    <a:pt x="1060116" y="237624"/>
                    <a:pt x="1033915" y="252751"/>
                  </a:cubicBezTo>
                  <a:lnTo>
                    <a:pt x="300288" y="676311"/>
                  </a:lnTo>
                  <a:cubicBezTo>
                    <a:pt x="249197" y="705808"/>
                    <a:pt x="206193" y="779571"/>
                    <a:pt x="205722" y="839264"/>
                  </a:cubicBezTo>
                  <a:lnTo>
                    <a:pt x="205698" y="1262669"/>
                  </a:lnTo>
                  <a:lnTo>
                    <a:pt x="90" y="1262669"/>
                  </a:lnTo>
                  <a:lnTo>
                    <a:pt x="0" y="744906"/>
                  </a:lnTo>
                  <a:cubicBezTo>
                    <a:pt x="577" y="671905"/>
                    <a:pt x="53167" y="581697"/>
                    <a:pt x="115650" y="545622"/>
                  </a:cubicBezTo>
                  <a:lnTo>
                    <a:pt x="1012836" y="27632"/>
                  </a:lnTo>
                  <a:cubicBezTo>
                    <a:pt x="1044879" y="9132"/>
                    <a:pt x="1086604" y="4"/>
                    <a:pt x="1128257"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34" name="Freeform: Shape 33">
              <a:extLst>
                <a:ext uri="{FF2B5EF4-FFF2-40B4-BE49-F238E27FC236}">
                  <a16:creationId xmlns:a16="http://schemas.microsoft.com/office/drawing/2014/main" id="{1E5DE7FE-9601-8A7D-7A60-FB8AD66CDBA2}"/>
                </a:ext>
              </a:extLst>
            </p:cNvPr>
            <p:cNvSpPr>
              <a:spLocks/>
            </p:cNvSpPr>
            <p:nvPr/>
          </p:nvSpPr>
          <p:spPr bwMode="auto">
            <a:xfrm>
              <a:off x="5540625" y="3183876"/>
              <a:ext cx="1213985" cy="1357856"/>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0" name="TextBox 44">
              <a:extLst>
                <a:ext uri="{FF2B5EF4-FFF2-40B4-BE49-F238E27FC236}">
                  <a16:creationId xmlns:a16="http://schemas.microsoft.com/office/drawing/2014/main" id="{12B6A0EC-242D-5DAE-A340-D4FCB3E2E88A}"/>
                </a:ext>
              </a:extLst>
            </p:cNvPr>
            <p:cNvSpPr txBox="1">
              <a:spLocks noChangeArrowheads="1"/>
            </p:cNvSpPr>
            <p:nvPr/>
          </p:nvSpPr>
          <p:spPr bwMode="auto">
            <a:xfrm>
              <a:off x="4600860" y="1446042"/>
              <a:ext cx="3143795" cy="92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التخطيط للهجرة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TextBox 18">
              <a:extLst>
                <a:ext uri="{FF2B5EF4-FFF2-40B4-BE49-F238E27FC236}">
                  <a16:creationId xmlns:a16="http://schemas.microsoft.com/office/drawing/2014/main" id="{E9CBE04D-CD2A-F637-350B-A037F2E32C16}"/>
                </a:ext>
              </a:extLst>
            </p:cNvPr>
            <p:cNvSpPr txBox="1"/>
            <p:nvPr/>
          </p:nvSpPr>
          <p:spPr>
            <a:xfrm flipH="1">
              <a:off x="5495399" y="3326259"/>
              <a:ext cx="1295147" cy="1125582"/>
            </a:xfrm>
            <a:prstGeom prst="rect">
              <a:avLst/>
            </a:prstGeom>
            <a:noFill/>
          </p:spPr>
          <p:txBody>
            <a:bodyPr wrap="square" rtlCol="0">
              <a:noAutofit/>
            </a:bodyPr>
            <a:lstStyle/>
            <a:p>
              <a:pPr algn="ctr" rtl="0">
                <a:lnSpc>
                  <a:spcPct val="115000"/>
                </a:lnSpc>
              </a:pPr>
              <a:r>
                <a:rPr lang="en-GB" sz="6000" b="1" kern="1200">
                  <a:solidFill>
                    <a:srgbClr val="FFFFFF"/>
                  </a:solidFill>
                  <a:effectLst/>
                  <a:latin typeface="ADLaM Display" panose="02010000000000000000" pitchFamily="2" charset="0"/>
                  <a:ea typeface="Calibri" panose="020F0502020204030204" pitchFamily="34" charset="0"/>
                  <a:cs typeface="Sakkal Majalla" panose="02000000000000000000" pitchFamily="2" charset="-78"/>
                </a:rPr>
                <a:t>03</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5" name="Group 44">
            <a:extLst>
              <a:ext uri="{FF2B5EF4-FFF2-40B4-BE49-F238E27FC236}">
                <a16:creationId xmlns:a16="http://schemas.microsoft.com/office/drawing/2014/main" id="{DFA9E2F1-8AF0-C7C4-63B7-20B8A11195EF}"/>
              </a:ext>
            </a:extLst>
          </p:cNvPr>
          <p:cNvGrpSpPr/>
          <p:nvPr/>
        </p:nvGrpSpPr>
        <p:grpSpPr>
          <a:xfrm>
            <a:off x="2697835" y="3183876"/>
            <a:ext cx="2552084" cy="2787616"/>
            <a:chOff x="2697835" y="3183876"/>
            <a:chExt cx="2552084" cy="2787616"/>
          </a:xfrm>
        </p:grpSpPr>
        <p:sp>
          <p:nvSpPr>
            <p:cNvPr id="28" name="Freeform: Shape 27">
              <a:extLst>
                <a:ext uri="{FF2B5EF4-FFF2-40B4-BE49-F238E27FC236}">
                  <a16:creationId xmlns:a16="http://schemas.microsoft.com/office/drawing/2014/main" id="{F457C18B-D665-59F6-1559-EAA0BD317A7D}"/>
                </a:ext>
              </a:extLst>
            </p:cNvPr>
            <p:cNvSpPr>
              <a:spLocks/>
            </p:cNvSpPr>
            <p:nvPr/>
          </p:nvSpPr>
          <p:spPr bwMode="auto">
            <a:xfrm>
              <a:off x="2932946" y="3862804"/>
              <a:ext cx="2282137" cy="1275909"/>
            </a:xfrm>
            <a:custGeom>
              <a:avLst/>
              <a:gdLst>
                <a:gd name="T0" fmla="*/ 5137 w 2256529"/>
                <a:gd name="T1" fmla="*/ 0 h 1262669"/>
                <a:gd name="T2" fmla="*/ 206456 w 2256529"/>
                <a:gd name="T3" fmla="*/ 0 h 1262669"/>
                <a:gd name="T4" fmla="*/ 206715 w 2256529"/>
                <a:gd name="T5" fmla="*/ 424088 h 1262669"/>
                <a:gd name="T6" fmla="*/ 234968 w 2256529"/>
                <a:gd name="T7" fmla="*/ 516133 h 1262669"/>
                <a:gd name="T8" fmla="*/ 257828 w 2256529"/>
                <a:gd name="T9" fmla="*/ 547429 h 1262669"/>
                <a:gd name="T10" fmla="*/ 264654 w 2256529"/>
                <a:gd name="T11" fmla="*/ 556775 h 1262669"/>
                <a:gd name="T12" fmla="*/ 300555 w 2256529"/>
                <a:gd name="T13" fmla="*/ 586621 h 1262669"/>
                <a:gd name="T14" fmla="*/ 1034398 w 2256529"/>
                <a:gd name="T15" fmla="*/ 1010556 h 1262669"/>
                <a:gd name="T16" fmla="*/ 1054024 w 2256529"/>
                <a:gd name="T17" fmla="*/ 1017889 h 1262669"/>
                <a:gd name="T18" fmla="*/ 1078561 w 2256529"/>
                <a:gd name="T19" fmla="*/ 1027058 h 1262669"/>
                <a:gd name="T20" fmla="*/ 1222801 w 2256529"/>
                <a:gd name="T21" fmla="*/ 1010135 h 1262669"/>
                <a:gd name="T22" fmla="*/ 1956428 w 2256529"/>
                <a:gd name="T23" fmla="*/ 586576 h 1262669"/>
                <a:gd name="T24" fmla="*/ 2050994 w 2256529"/>
                <a:gd name="T25" fmla="*/ 423624 h 1262669"/>
                <a:gd name="T26" fmla="*/ 2050921 w 2256529"/>
                <a:gd name="T27" fmla="*/ 0 h 1262669"/>
                <a:gd name="T28" fmla="*/ 2256529 w 2256529"/>
                <a:gd name="T29" fmla="*/ 0 h 1262669"/>
                <a:gd name="T30" fmla="*/ 2256498 w 2256529"/>
                <a:gd name="T31" fmla="*/ 518110 h 1262669"/>
                <a:gd name="T32" fmla="*/ 2140849 w 2256529"/>
                <a:gd name="T33" fmla="*/ 717392 h 1262669"/>
                <a:gd name="T34" fmla="*/ 1243664 w 2256529"/>
                <a:gd name="T35" fmla="*/ 1235383 h 1262669"/>
                <a:gd name="T36" fmla="*/ 1013254 w 2256529"/>
                <a:gd name="T37" fmla="*/ 1235897 h 1262669"/>
                <a:gd name="T38" fmla="*/ 115803 w 2256529"/>
                <a:gd name="T39" fmla="*/ 717448 h 1262669"/>
                <a:gd name="T40" fmla="*/ 71900 w 2256529"/>
                <a:gd name="T41" fmla="*/ 680948 h 1262669"/>
                <a:gd name="T42" fmla="*/ 58452 w 2256529"/>
                <a:gd name="T43" fmla="*/ 662539 h 1262669"/>
                <a:gd name="T44" fmla="*/ 35592 w 2256529"/>
                <a:gd name="T45" fmla="*/ 631244 h 1262669"/>
                <a:gd name="T46" fmla="*/ 1043 w 2256529"/>
                <a:gd name="T47" fmla="*/ 518678 h 1262669"/>
                <a:gd name="T48" fmla="*/ 4569 w 2256529"/>
                <a:gd name="T49" fmla="*/ 50527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6529" h="1262669">
                  <a:moveTo>
                    <a:pt x="5137" y="0"/>
                  </a:moveTo>
                  <a:lnTo>
                    <a:pt x="206456" y="0"/>
                  </a:lnTo>
                  <a:lnTo>
                    <a:pt x="206715" y="424088"/>
                  </a:lnTo>
                  <a:cubicBezTo>
                    <a:pt x="207136" y="453557"/>
                    <a:pt x="217941" y="486642"/>
                    <a:pt x="234968" y="516133"/>
                  </a:cubicBezTo>
                  <a:lnTo>
                    <a:pt x="257828" y="547429"/>
                  </a:lnTo>
                  <a:lnTo>
                    <a:pt x="264654" y="556775"/>
                  </a:lnTo>
                  <a:cubicBezTo>
                    <a:pt x="275759" y="568824"/>
                    <a:pt x="287898" y="579073"/>
                    <a:pt x="300555" y="586621"/>
                  </a:cubicBezTo>
                  <a:lnTo>
                    <a:pt x="1034398" y="1010556"/>
                  </a:lnTo>
                  <a:lnTo>
                    <a:pt x="1054024" y="1017889"/>
                  </a:lnTo>
                  <a:lnTo>
                    <a:pt x="1078561" y="1027058"/>
                  </a:lnTo>
                  <a:cubicBezTo>
                    <a:pt x="1126877" y="1037993"/>
                    <a:pt x="1184483" y="1032258"/>
                    <a:pt x="1222801" y="1010135"/>
                  </a:cubicBezTo>
                  <a:lnTo>
                    <a:pt x="1956428" y="586576"/>
                  </a:lnTo>
                  <a:cubicBezTo>
                    <a:pt x="2008831" y="556322"/>
                    <a:pt x="2050524" y="483317"/>
                    <a:pt x="2050994" y="423624"/>
                  </a:cubicBezTo>
                  <a:lnTo>
                    <a:pt x="2050921" y="0"/>
                  </a:lnTo>
                  <a:lnTo>
                    <a:pt x="2256529" y="0"/>
                  </a:lnTo>
                  <a:lnTo>
                    <a:pt x="2256498" y="518110"/>
                  </a:lnTo>
                  <a:cubicBezTo>
                    <a:pt x="2255922" y="591111"/>
                    <a:pt x="2204934" y="680393"/>
                    <a:pt x="2140849" y="717392"/>
                  </a:cubicBezTo>
                  <a:lnTo>
                    <a:pt x="1243664" y="1235383"/>
                  </a:lnTo>
                  <a:cubicBezTo>
                    <a:pt x="1181180" y="1271457"/>
                    <a:pt x="1076763" y="1271898"/>
                    <a:pt x="1013254" y="1235897"/>
                  </a:cubicBezTo>
                  <a:lnTo>
                    <a:pt x="115803" y="717448"/>
                  </a:lnTo>
                  <a:cubicBezTo>
                    <a:pt x="100327" y="708217"/>
                    <a:pt x="85478" y="695682"/>
                    <a:pt x="71900" y="680948"/>
                  </a:cubicBezTo>
                  <a:lnTo>
                    <a:pt x="58452" y="662539"/>
                  </a:lnTo>
                  <a:lnTo>
                    <a:pt x="35592" y="631244"/>
                  </a:lnTo>
                  <a:cubicBezTo>
                    <a:pt x="14770" y="595177"/>
                    <a:pt x="1556" y="554717"/>
                    <a:pt x="1043" y="518678"/>
                  </a:cubicBezTo>
                  <a:cubicBezTo>
                    <a:pt x="-1866" y="430752"/>
                    <a:pt x="1969" y="241160"/>
                    <a:pt x="4569" y="50527"/>
                  </a:cubicBezTo>
                  <a:lnTo>
                    <a:pt x="5137" y="0"/>
                  </a:ln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33" name="Freeform: Shape 32">
              <a:extLst>
                <a:ext uri="{FF2B5EF4-FFF2-40B4-BE49-F238E27FC236}">
                  <a16:creationId xmlns:a16="http://schemas.microsoft.com/office/drawing/2014/main" id="{CDFA1CF8-9FFB-2EF2-0997-156961C857CD}"/>
                </a:ext>
              </a:extLst>
            </p:cNvPr>
            <p:cNvSpPr>
              <a:spLocks/>
            </p:cNvSpPr>
            <p:nvPr/>
          </p:nvSpPr>
          <p:spPr bwMode="auto">
            <a:xfrm>
              <a:off x="3467021" y="3183876"/>
              <a:ext cx="1213985" cy="1357856"/>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37" name="TextBox 35">
              <a:extLst>
                <a:ext uri="{FF2B5EF4-FFF2-40B4-BE49-F238E27FC236}">
                  <a16:creationId xmlns:a16="http://schemas.microsoft.com/office/drawing/2014/main" id="{019E054A-F71C-C9BD-061E-8DD830143C12}"/>
                </a:ext>
              </a:extLst>
            </p:cNvPr>
            <p:cNvSpPr txBox="1">
              <a:spLocks noChangeArrowheads="1"/>
            </p:cNvSpPr>
            <p:nvPr/>
          </p:nvSpPr>
          <p:spPr bwMode="auto">
            <a:xfrm>
              <a:off x="2697835" y="5152155"/>
              <a:ext cx="2552084" cy="819337"/>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التنفيذ وإدارة التغيير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TextBox 19">
              <a:extLst>
                <a:ext uri="{FF2B5EF4-FFF2-40B4-BE49-F238E27FC236}">
                  <a16:creationId xmlns:a16="http://schemas.microsoft.com/office/drawing/2014/main" id="{DAED3585-2C8C-D942-C311-2003D09954AA}"/>
                </a:ext>
              </a:extLst>
            </p:cNvPr>
            <p:cNvSpPr txBox="1"/>
            <p:nvPr/>
          </p:nvSpPr>
          <p:spPr>
            <a:xfrm flipH="1">
              <a:off x="3371063" y="3326259"/>
              <a:ext cx="1295147" cy="1125582"/>
            </a:xfrm>
            <a:prstGeom prst="rect">
              <a:avLst/>
            </a:prstGeom>
            <a:noFill/>
          </p:spPr>
          <p:txBody>
            <a:bodyPr wrap="square" rtlCol="0">
              <a:noAutofit/>
            </a:bodyPr>
            <a:lstStyle/>
            <a:p>
              <a:pPr algn="ctr" rtl="0">
                <a:lnSpc>
                  <a:spcPct val="115000"/>
                </a:lnSpc>
              </a:pPr>
              <a:r>
                <a:rPr lang="en-GB" sz="6000" b="1" kern="1200">
                  <a:solidFill>
                    <a:srgbClr val="FFFFFF"/>
                  </a:solidFill>
                  <a:effectLst/>
                  <a:latin typeface="ADLaM Display" panose="02010000000000000000" pitchFamily="2" charset="0"/>
                  <a:ea typeface="Calibri" panose="020F0502020204030204" pitchFamily="34" charset="0"/>
                  <a:cs typeface="Sakkal Majalla" panose="02000000000000000000" pitchFamily="2" charset="-78"/>
                </a:rPr>
                <a:t>04</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6" name="Group 45">
            <a:extLst>
              <a:ext uri="{FF2B5EF4-FFF2-40B4-BE49-F238E27FC236}">
                <a16:creationId xmlns:a16="http://schemas.microsoft.com/office/drawing/2014/main" id="{7C57E3D2-8DFE-A2B5-5016-AFBA8FD5CBFF}"/>
              </a:ext>
            </a:extLst>
          </p:cNvPr>
          <p:cNvGrpSpPr/>
          <p:nvPr/>
        </p:nvGrpSpPr>
        <p:grpSpPr>
          <a:xfrm>
            <a:off x="852908" y="1081314"/>
            <a:ext cx="2288875" cy="3460418"/>
            <a:chOff x="852908" y="1081314"/>
            <a:chExt cx="2288875" cy="3460418"/>
          </a:xfrm>
        </p:grpSpPr>
        <p:sp>
          <p:nvSpPr>
            <p:cNvPr id="27" name="Freeform: Shape 26">
              <a:extLst>
                <a:ext uri="{FF2B5EF4-FFF2-40B4-BE49-F238E27FC236}">
                  <a16:creationId xmlns:a16="http://schemas.microsoft.com/office/drawing/2014/main" id="{1C81DAFC-2E17-F29D-CAE0-E1E5B0452495}"/>
                </a:ext>
              </a:extLst>
            </p:cNvPr>
            <p:cNvSpPr>
              <a:spLocks/>
            </p:cNvSpPr>
            <p:nvPr/>
          </p:nvSpPr>
          <p:spPr bwMode="auto">
            <a:xfrm>
              <a:off x="860454" y="2586896"/>
              <a:ext cx="2281329" cy="1275909"/>
            </a:xfrm>
            <a:custGeom>
              <a:avLst/>
              <a:gdLst>
                <a:gd name="T0" fmla="*/ 1128257 w 2255775"/>
                <a:gd name="T1" fmla="*/ 0 h 1262669"/>
                <a:gd name="T2" fmla="*/ 1243245 w 2255775"/>
                <a:gd name="T3" fmla="*/ 27119 h 1262669"/>
                <a:gd name="T4" fmla="*/ 2099877 w 2255775"/>
                <a:gd name="T5" fmla="*/ 521986 h 1262669"/>
                <a:gd name="T6" fmla="*/ 2113310 w 2255775"/>
                <a:gd name="T7" fmla="*/ 529747 h 1262669"/>
                <a:gd name="T8" fmla="*/ 2140698 w 2255775"/>
                <a:gd name="T9" fmla="*/ 545569 h 1262669"/>
                <a:gd name="T10" fmla="*/ 2255458 w 2255775"/>
                <a:gd name="T11" fmla="*/ 744338 h 1262669"/>
                <a:gd name="T12" fmla="*/ 2255775 w 2255775"/>
                <a:gd name="T13" fmla="*/ 1262669 h 1262669"/>
                <a:gd name="T14" fmla="*/ 2054456 w 2255775"/>
                <a:gd name="T15" fmla="*/ 1262669 h 1262669"/>
                <a:gd name="T16" fmla="*/ 2055481 w 2255775"/>
                <a:gd name="T17" fmla="*/ 1171598 h 1262669"/>
                <a:gd name="T18" fmla="*/ 2050001 w 2255775"/>
                <a:gd name="T19" fmla="*/ 838798 h 1262669"/>
                <a:gd name="T20" fmla="*/ 1956163 w 2255775"/>
                <a:gd name="T21" fmla="*/ 676265 h 1262669"/>
                <a:gd name="T22" fmla="*/ 1239168 w 2255775"/>
                <a:gd name="T23" fmla="*/ 262065 h 1262669"/>
                <a:gd name="T24" fmla="*/ 1222319 w 2255775"/>
                <a:gd name="T25" fmla="*/ 252332 h 1262669"/>
                <a:gd name="T26" fmla="*/ 1128294 w 2255775"/>
                <a:gd name="T27" fmla="*/ 230156 h 1262669"/>
                <a:gd name="T28" fmla="*/ 1033916 w 2255775"/>
                <a:gd name="T29" fmla="*/ 252751 h 1262669"/>
                <a:gd name="T30" fmla="*/ 300288 w 2255775"/>
                <a:gd name="T31" fmla="*/ 676311 h 1262669"/>
                <a:gd name="T32" fmla="*/ 205722 w 2255775"/>
                <a:gd name="T33" fmla="*/ 839264 h 1262669"/>
                <a:gd name="T34" fmla="*/ 205831 w 2255775"/>
                <a:gd name="T35" fmla="*/ 1262669 h 1262669"/>
                <a:gd name="T36" fmla="*/ 133 w 2255775"/>
                <a:gd name="T37" fmla="*/ 1262669 h 1262669"/>
                <a:gd name="T38" fmla="*/ 0 w 2255775"/>
                <a:gd name="T39" fmla="*/ 744906 h 1262669"/>
                <a:gd name="T40" fmla="*/ 115651 w 2255775"/>
                <a:gd name="T41" fmla="*/ 545622 h 1262669"/>
                <a:gd name="T42" fmla="*/ 1012836 w 2255775"/>
                <a:gd name="T43" fmla="*/ 27632 h 1262669"/>
                <a:gd name="T44" fmla="*/ 1128257 w 2255775"/>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75" h="1262669">
                  <a:moveTo>
                    <a:pt x="1128257" y="0"/>
                  </a:moveTo>
                  <a:cubicBezTo>
                    <a:pt x="1169910" y="-4"/>
                    <a:pt x="1211491" y="9118"/>
                    <a:pt x="1243245" y="27119"/>
                  </a:cubicBezTo>
                  <a:lnTo>
                    <a:pt x="2099877" y="521986"/>
                  </a:lnTo>
                  <a:lnTo>
                    <a:pt x="2113310" y="529747"/>
                  </a:lnTo>
                  <a:lnTo>
                    <a:pt x="2140698" y="545569"/>
                  </a:lnTo>
                  <a:cubicBezTo>
                    <a:pt x="2204206" y="581570"/>
                    <a:pt x="2256034" y="671338"/>
                    <a:pt x="2255458" y="744338"/>
                  </a:cubicBezTo>
                  <a:lnTo>
                    <a:pt x="2255775" y="1262669"/>
                  </a:lnTo>
                  <a:lnTo>
                    <a:pt x="2054456" y="1262669"/>
                  </a:lnTo>
                  <a:lnTo>
                    <a:pt x="2055481" y="1171598"/>
                  </a:lnTo>
                  <a:cubicBezTo>
                    <a:pt x="2056593" y="1032949"/>
                    <a:pt x="2055889" y="907866"/>
                    <a:pt x="2050001" y="838798"/>
                  </a:cubicBezTo>
                  <a:cubicBezTo>
                    <a:pt x="2050472" y="779107"/>
                    <a:pt x="2008093" y="705704"/>
                    <a:pt x="1956163" y="676265"/>
                  </a:cubicBezTo>
                  <a:lnTo>
                    <a:pt x="1239168" y="262065"/>
                  </a:lnTo>
                  <a:lnTo>
                    <a:pt x="1222319" y="252332"/>
                  </a:lnTo>
                  <a:cubicBezTo>
                    <a:pt x="1196353" y="237612"/>
                    <a:pt x="1162353" y="230154"/>
                    <a:pt x="1128294" y="230156"/>
                  </a:cubicBezTo>
                  <a:cubicBezTo>
                    <a:pt x="1094234" y="230160"/>
                    <a:pt x="1060116" y="237624"/>
                    <a:pt x="1033916" y="252751"/>
                  </a:cubicBezTo>
                  <a:lnTo>
                    <a:pt x="300288" y="676311"/>
                  </a:lnTo>
                  <a:cubicBezTo>
                    <a:pt x="249197" y="705808"/>
                    <a:pt x="206193" y="779571"/>
                    <a:pt x="205722" y="839264"/>
                  </a:cubicBezTo>
                  <a:cubicBezTo>
                    <a:pt x="205758" y="980399"/>
                    <a:pt x="205795" y="1121534"/>
                    <a:pt x="205831" y="1262669"/>
                  </a:cubicBezTo>
                  <a:lnTo>
                    <a:pt x="133" y="1262669"/>
                  </a:lnTo>
                  <a:cubicBezTo>
                    <a:pt x="89" y="1090081"/>
                    <a:pt x="44" y="917494"/>
                    <a:pt x="0" y="744906"/>
                  </a:cubicBezTo>
                  <a:cubicBezTo>
                    <a:pt x="577" y="671905"/>
                    <a:pt x="53167" y="581697"/>
                    <a:pt x="115651" y="545622"/>
                  </a:cubicBezTo>
                  <a:lnTo>
                    <a:pt x="1012836" y="27632"/>
                  </a:lnTo>
                  <a:cubicBezTo>
                    <a:pt x="1044879" y="9132"/>
                    <a:pt x="1086603" y="4"/>
                    <a:pt x="1128257"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32" name="Freeform: Shape 31">
              <a:extLst>
                <a:ext uri="{FF2B5EF4-FFF2-40B4-BE49-F238E27FC236}">
                  <a16:creationId xmlns:a16="http://schemas.microsoft.com/office/drawing/2014/main" id="{7F9ADFC7-4D03-75B2-67F5-6E6CC193B8C0}"/>
                </a:ext>
              </a:extLst>
            </p:cNvPr>
            <p:cNvSpPr>
              <a:spLocks/>
            </p:cNvSpPr>
            <p:nvPr/>
          </p:nvSpPr>
          <p:spPr bwMode="auto">
            <a:xfrm>
              <a:off x="1394328" y="3183876"/>
              <a:ext cx="1213985" cy="1357856"/>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39" name="TextBox 41">
              <a:extLst>
                <a:ext uri="{FF2B5EF4-FFF2-40B4-BE49-F238E27FC236}">
                  <a16:creationId xmlns:a16="http://schemas.microsoft.com/office/drawing/2014/main" id="{70ECB927-9944-616D-E1DD-F9F3EEB3245A}"/>
                </a:ext>
              </a:extLst>
            </p:cNvPr>
            <p:cNvSpPr txBox="1">
              <a:spLocks noChangeArrowheads="1"/>
            </p:cNvSpPr>
            <p:nvPr/>
          </p:nvSpPr>
          <p:spPr bwMode="auto">
            <a:xfrm>
              <a:off x="852908" y="1081314"/>
              <a:ext cx="2200777" cy="1238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دراسة حالة - هجرة ناجحة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TextBox 20">
              <a:extLst>
                <a:ext uri="{FF2B5EF4-FFF2-40B4-BE49-F238E27FC236}">
                  <a16:creationId xmlns:a16="http://schemas.microsoft.com/office/drawing/2014/main" id="{C4153C30-5E6E-3A63-CA25-7A0609322724}"/>
                </a:ext>
              </a:extLst>
            </p:cNvPr>
            <p:cNvSpPr txBox="1"/>
            <p:nvPr/>
          </p:nvSpPr>
          <p:spPr>
            <a:xfrm flipH="1">
              <a:off x="1340006" y="3326259"/>
              <a:ext cx="1295147" cy="1125582"/>
            </a:xfrm>
            <a:prstGeom prst="rect">
              <a:avLst/>
            </a:prstGeom>
            <a:noFill/>
          </p:spPr>
          <p:txBody>
            <a:bodyPr wrap="square" rtlCol="0">
              <a:noAutofit/>
            </a:bodyPr>
            <a:lstStyle/>
            <a:p>
              <a:pPr algn="ctr" rtl="0">
                <a:lnSpc>
                  <a:spcPct val="115000"/>
                </a:lnSpc>
              </a:pPr>
              <a:r>
                <a:rPr lang="en-GB" sz="6000" b="1" kern="1200" dirty="0">
                  <a:solidFill>
                    <a:srgbClr val="FFFFFF"/>
                  </a:solidFill>
                  <a:effectLst/>
                  <a:latin typeface="ADLaM Display" panose="02010000000000000000" pitchFamily="2" charset="0"/>
                  <a:ea typeface="Calibri" panose="020F0502020204030204" pitchFamily="34" charset="0"/>
                  <a:cs typeface="Sakkal Majalla" panose="02000000000000000000" pitchFamily="2" charset="-78"/>
                </a:rPr>
                <a:t>05</a:t>
              </a:r>
              <a:endParaRPr lang="en-US" sz="6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3664288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ppt_x"/>
                                          </p:val>
                                        </p:tav>
                                        <p:tav tm="100000">
                                          <p:val>
                                            <p:strVal val="#ppt_x"/>
                                          </p:val>
                                        </p:tav>
                                      </p:tavLst>
                                    </p:anim>
                                    <p:anim calcmode="lin" valueType="num">
                                      <p:cBhvr additive="base">
                                        <p:cTn id="1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ppt_x"/>
                                          </p:val>
                                        </p:tav>
                                        <p:tav tm="100000">
                                          <p:val>
                                            <p:strVal val="#ppt_x"/>
                                          </p:val>
                                        </p:tav>
                                      </p:tavLst>
                                    </p:anim>
                                    <p:anim calcmode="lin" valueType="num">
                                      <p:cBhvr additive="base">
                                        <p:cTn id="20"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B8CD99-0B52-3D60-406A-70C924800A4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5C70805-2408-5323-CD3D-0889B7C99045}"/>
              </a:ext>
            </a:extLst>
          </p:cNvPr>
          <p:cNvSpPr txBox="1"/>
          <p:nvPr/>
        </p:nvSpPr>
        <p:spPr>
          <a:xfrm>
            <a:off x="1930400" y="-65699"/>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فوائد تطبيق أنظمة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DFE5615-146A-94B1-B804-ABAC59FBF9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5" name="Group 64">
            <a:extLst>
              <a:ext uri="{FF2B5EF4-FFF2-40B4-BE49-F238E27FC236}">
                <a16:creationId xmlns:a16="http://schemas.microsoft.com/office/drawing/2014/main" id="{13AAAC25-3DC8-8084-084A-65AE7B543EC8}"/>
              </a:ext>
            </a:extLst>
          </p:cNvPr>
          <p:cNvGrpSpPr/>
          <p:nvPr/>
        </p:nvGrpSpPr>
        <p:grpSpPr>
          <a:xfrm>
            <a:off x="8446438" y="1545771"/>
            <a:ext cx="2932675" cy="4637316"/>
            <a:chOff x="8656938" y="1545771"/>
            <a:chExt cx="2932675" cy="4637316"/>
          </a:xfrm>
        </p:grpSpPr>
        <p:grpSp>
          <p:nvGrpSpPr>
            <p:cNvPr id="23" name="Group 22">
              <a:extLst>
                <a:ext uri="{FF2B5EF4-FFF2-40B4-BE49-F238E27FC236}">
                  <a16:creationId xmlns:a16="http://schemas.microsoft.com/office/drawing/2014/main" id="{CEA3EEBA-A4C0-4E6C-09A4-CE14EE92B443}"/>
                </a:ext>
              </a:extLst>
            </p:cNvPr>
            <p:cNvGrpSpPr/>
            <p:nvPr/>
          </p:nvGrpSpPr>
          <p:grpSpPr>
            <a:xfrm>
              <a:off x="8776092" y="1761223"/>
              <a:ext cx="2660168" cy="4206413"/>
              <a:chOff x="4323346" y="105424"/>
              <a:chExt cx="1301555" cy="2058266"/>
            </a:xfrm>
          </p:grpSpPr>
          <p:sp>
            <p:nvSpPr>
              <p:cNvPr id="63" name="Rectangle: Rounded Corners 62">
                <a:extLst>
                  <a:ext uri="{FF2B5EF4-FFF2-40B4-BE49-F238E27FC236}">
                    <a16:creationId xmlns:a16="http://schemas.microsoft.com/office/drawing/2014/main" id="{F4B53263-9652-A1BC-A396-CBA8322837D4}"/>
                  </a:ext>
                </a:extLst>
              </p:cNvPr>
              <p:cNvSpPr/>
              <p:nvPr/>
            </p:nvSpPr>
            <p:spPr>
              <a:xfrm>
                <a:off x="4323346" y="105424"/>
                <a:ext cx="1301555" cy="2058266"/>
              </a:xfrm>
              <a:prstGeom prst="roundRect">
                <a:avLst>
                  <a:gd name="adj" fmla="val 50000"/>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4" name="Oval 63">
                <a:extLst>
                  <a:ext uri="{FF2B5EF4-FFF2-40B4-BE49-F238E27FC236}">
                    <a16:creationId xmlns:a16="http://schemas.microsoft.com/office/drawing/2014/main" id="{0CE881F9-62AB-C1A0-B5B9-6B4B07418319}"/>
                  </a:ext>
                </a:extLst>
              </p:cNvPr>
              <p:cNvSpPr/>
              <p:nvPr/>
            </p:nvSpPr>
            <p:spPr>
              <a:xfrm>
                <a:off x="4628510" y="262322"/>
                <a:ext cx="691226" cy="6912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7" name="Rectangle: Rounded Corners 26">
              <a:extLst>
                <a:ext uri="{FF2B5EF4-FFF2-40B4-BE49-F238E27FC236}">
                  <a16:creationId xmlns:a16="http://schemas.microsoft.com/office/drawing/2014/main" id="{84881DF0-CA9C-0460-E0B2-22F587B972B7}"/>
                </a:ext>
              </a:extLst>
            </p:cNvPr>
            <p:cNvSpPr/>
            <p:nvPr/>
          </p:nvSpPr>
          <p:spPr>
            <a:xfrm>
              <a:off x="8656938" y="1545771"/>
              <a:ext cx="2932675" cy="4637316"/>
            </a:xfrm>
            <a:prstGeom prst="roundRect">
              <a:avLst>
                <a:gd name="adj" fmla="val 50000"/>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مربع نص 166">
              <a:extLst>
                <a:ext uri="{FF2B5EF4-FFF2-40B4-BE49-F238E27FC236}">
                  <a16:creationId xmlns:a16="http://schemas.microsoft.com/office/drawing/2014/main" id="{82E67D2F-2ED4-61CD-DE2C-89B98A409EA5}"/>
                </a:ext>
              </a:extLst>
            </p:cNvPr>
            <p:cNvSpPr txBox="1"/>
            <p:nvPr/>
          </p:nvSpPr>
          <p:spPr>
            <a:xfrm>
              <a:off x="8658197" y="4149451"/>
              <a:ext cx="2786933" cy="798032"/>
            </a:xfrm>
            <a:prstGeom prst="rect">
              <a:avLst/>
            </a:prstGeom>
          </p:spPr>
          <p:txBody>
            <a:bodyPr wrap="square" rtlCol="1">
              <a:noAutofit/>
            </a:bodyPr>
            <a:lstStyle/>
            <a:p>
              <a:pPr algn="ctr" rtl="1">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الفوائد التشغيلية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dirty="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Picture 6" descr="Operational system ">
              <a:extLst>
                <a:ext uri="{FF2B5EF4-FFF2-40B4-BE49-F238E27FC236}">
                  <a16:creationId xmlns:a16="http://schemas.microsoft.com/office/drawing/2014/main" id="{BD64907C-1872-6A38-27AB-CA1A82BA093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32085" y="2224653"/>
              <a:ext cx="1063973" cy="1063885"/>
            </a:xfrm>
            <a:prstGeom prst="rect">
              <a:avLst/>
            </a:prstGeom>
            <a:noFill/>
            <a:extLst>
              <a:ext uri="{909E8E84-426E-40DD-AFC4-6F175D3DCCD1}">
                <a14:hiddenFill xmlns:a14="http://schemas.microsoft.com/office/drawing/2010/main">
                  <a:solidFill>
                    <a:srgbClr val="FFFFFF"/>
                  </a:solidFill>
                </a14:hiddenFill>
              </a:ext>
            </a:extLst>
          </p:spPr>
        </p:pic>
      </p:grpSp>
      <p:sp>
        <p:nvSpPr>
          <p:cNvPr id="75" name="TextBox 74">
            <a:extLst>
              <a:ext uri="{FF2B5EF4-FFF2-40B4-BE49-F238E27FC236}">
                <a16:creationId xmlns:a16="http://schemas.microsoft.com/office/drawing/2014/main" id="{0787DF6A-7539-D13A-74AF-73564990BDAC}"/>
              </a:ext>
            </a:extLst>
          </p:cNvPr>
          <p:cNvSpPr txBox="1"/>
          <p:nvPr/>
        </p:nvSpPr>
        <p:spPr>
          <a:xfrm>
            <a:off x="812887" y="969612"/>
            <a:ext cx="7009843"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تتحقّق العديد من الفوائد التشغيلية عند تطبيق أنظمة الموارد البشرية، منها</a:t>
            </a:r>
            <a:r>
              <a:rPr lang="en-US"/>
              <a:t>:</a:t>
            </a:r>
          </a:p>
        </p:txBody>
      </p:sp>
      <p:sp>
        <p:nvSpPr>
          <p:cNvPr id="76" name="TextBox 75">
            <a:extLst>
              <a:ext uri="{FF2B5EF4-FFF2-40B4-BE49-F238E27FC236}">
                <a16:creationId xmlns:a16="http://schemas.microsoft.com/office/drawing/2014/main" id="{5B61A863-756C-C5C2-FAFC-26F493E320AC}"/>
              </a:ext>
            </a:extLst>
          </p:cNvPr>
          <p:cNvSpPr txBox="1"/>
          <p:nvPr/>
        </p:nvSpPr>
        <p:spPr>
          <a:xfrm>
            <a:off x="812887" y="1532009"/>
            <a:ext cx="7009843" cy="1441933"/>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تقليل الوقت المستغرق</a:t>
            </a:r>
            <a:r>
              <a:rPr lang="en-US" b="1" dirty="0">
                <a:solidFill>
                  <a:srgbClr val="168489"/>
                </a:solidFill>
              </a:rPr>
              <a:t>:</a:t>
            </a:r>
            <a:r>
              <a:rPr lang="en-US" dirty="0"/>
              <a:t> </a:t>
            </a:r>
            <a:r>
              <a:rPr lang="ar-SA" dirty="0"/>
              <a:t>يمكن لأنظمة الموارد البشرية أن تختصر وقت تنفيذ المهام الروتينية بنسبة تصل إلى 80% وفقاً لدراسة أجرتها شركة</a:t>
            </a:r>
            <a:r>
              <a:rPr lang="en-US" dirty="0"/>
              <a:t> PwC</a:t>
            </a:r>
          </a:p>
        </p:txBody>
      </p:sp>
      <p:sp>
        <p:nvSpPr>
          <p:cNvPr id="77" name="TextBox 76">
            <a:extLst>
              <a:ext uri="{FF2B5EF4-FFF2-40B4-BE49-F238E27FC236}">
                <a16:creationId xmlns:a16="http://schemas.microsoft.com/office/drawing/2014/main" id="{E0029884-0534-15A0-3CF0-0674FABE5077}"/>
              </a:ext>
            </a:extLst>
          </p:cNvPr>
          <p:cNvSpPr txBox="1"/>
          <p:nvPr/>
        </p:nvSpPr>
        <p:spPr>
          <a:xfrm>
            <a:off x="812887" y="3016453"/>
            <a:ext cx="70098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b="1" dirty="0">
                <a:solidFill>
                  <a:srgbClr val="168489"/>
                </a:solidFill>
              </a:rPr>
              <a:t>أتمتة العمليات المتكرّرة</a:t>
            </a:r>
            <a:r>
              <a:rPr lang="en-US" b="1" dirty="0">
                <a:solidFill>
                  <a:srgbClr val="168489"/>
                </a:solidFill>
              </a:rPr>
              <a:t>: </a:t>
            </a:r>
            <a:r>
              <a:rPr lang="ar-SA" dirty="0"/>
              <a:t>مثل حساب الرواتب، تسجيل الحضور والانصراف، ومعالجة طلبات الإجازات</a:t>
            </a:r>
            <a:endParaRPr lang="en-US" b="1" dirty="0"/>
          </a:p>
        </p:txBody>
      </p:sp>
      <p:sp>
        <p:nvSpPr>
          <p:cNvPr id="78" name="TextBox 77">
            <a:extLst>
              <a:ext uri="{FF2B5EF4-FFF2-40B4-BE49-F238E27FC236}">
                <a16:creationId xmlns:a16="http://schemas.microsoft.com/office/drawing/2014/main" id="{7C71B792-3945-09E2-4807-8E74DB699A46}"/>
              </a:ext>
            </a:extLst>
          </p:cNvPr>
          <p:cNvSpPr txBox="1"/>
          <p:nvPr/>
        </p:nvSpPr>
        <p:spPr>
          <a:xfrm>
            <a:off x="812887" y="4073344"/>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تقليل استخدام الورق</a:t>
            </a:r>
            <a:r>
              <a:rPr lang="en-US" b="1" dirty="0">
                <a:solidFill>
                  <a:srgbClr val="168489"/>
                </a:solidFill>
              </a:rPr>
              <a:t>:</a:t>
            </a:r>
            <a:r>
              <a:rPr lang="en-US" dirty="0"/>
              <a:t> </a:t>
            </a:r>
            <a:r>
              <a:rPr lang="ar-SA" dirty="0"/>
              <a:t>التحوّل إلى المعاملات الإلكترونية يوفّر تكاليف الطباعة والتخزين، ويُسهم في الحفاظ على البيئة</a:t>
            </a:r>
            <a:endParaRPr lang="en-US" dirty="0"/>
          </a:p>
        </p:txBody>
      </p:sp>
      <p:sp>
        <p:nvSpPr>
          <p:cNvPr id="79" name="TextBox 78">
            <a:extLst>
              <a:ext uri="{FF2B5EF4-FFF2-40B4-BE49-F238E27FC236}">
                <a16:creationId xmlns:a16="http://schemas.microsoft.com/office/drawing/2014/main" id="{26B2E993-E827-7504-C094-74EB50DD34F9}"/>
              </a:ext>
            </a:extLst>
          </p:cNvPr>
          <p:cNvSpPr txBox="1"/>
          <p:nvPr/>
        </p:nvSpPr>
        <p:spPr>
          <a:xfrm>
            <a:off x="812887" y="5096765"/>
            <a:ext cx="700984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b="1" dirty="0">
                <a:solidFill>
                  <a:srgbClr val="168489"/>
                </a:solidFill>
              </a:rPr>
              <a:t>تحسين دقّة البيانات</a:t>
            </a:r>
            <a:r>
              <a:rPr lang="en-US" b="1" dirty="0">
                <a:solidFill>
                  <a:srgbClr val="168489"/>
                </a:solidFill>
              </a:rPr>
              <a:t>: </a:t>
            </a:r>
            <a:r>
              <a:rPr lang="ar-SA" dirty="0"/>
              <a:t>تقليل الأخطاء البشرية في إدخال ومعالجة البيانات</a:t>
            </a:r>
            <a:endParaRPr lang="en-US" b="1" dirty="0"/>
          </a:p>
        </p:txBody>
      </p:sp>
      <p:sp>
        <p:nvSpPr>
          <p:cNvPr id="80" name="TextBox 79">
            <a:extLst>
              <a:ext uri="{FF2B5EF4-FFF2-40B4-BE49-F238E27FC236}">
                <a16:creationId xmlns:a16="http://schemas.microsoft.com/office/drawing/2014/main" id="{B2FDC3CC-6875-45B0-12CA-A5403E52A6CC}"/>
              </a:ext>
            </a:extLst>
          </p:cNvPr>
          <p:cNvSpPr txBox="1"/>
          <p:nvPr/>
        </p:nvSpPr>
        <p:spPr>
          <a:xfrm>
            <a:off x="812887" y="5692632"/>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تبسيط التواصل</a:t>
            </a:r>
            <a:r>
              <a:rPr lang="en-US" b="1" dirty="0">
                <a:solidFill>
                  <a:srgbClr val="168489"/>
                </a:solidFill>
              </a:rPr>
              <a:t>: </a:t>
            </a:r>
            <a:r>
              <a:rPr lang="ar-SA" dirty="0"/>
              <a:t>تسهيل التواصل بين الموظّفين وإدارة الموارد البشرية من خلال بوّابات الخدمة الذاتية</a:t>
            </a:r>
            <a:endParaRPr lang="en-US" dirty="0"/>
          </a:p>
        </p:txBody>
      </p:sp>
    </p:spTree>
    <p:extLst>
      <p:ext uri="{BB962C8B-B14F-4D97-AF65-F5344CB8AC3E}">
        <p14:creationId xmlns:p14="http://schemas.microsoft.com/office/powerpoint/2010/main" val="27778449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down)">
                                      <p:cBhvr>
                                        <p:cTn id="7" dur="500"/>
                                        <p:tgtEl>
                                          <p:spTgt spid="6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fade">
                                      <p:cBhvr>
                                        <p:cTn id="10" dur="1000"/>
                                        <p:tgtEl>
                                          <p:spTgt spid="75"/>
                                        </p:tgtEl>
                                      </p:cBhvr>
                                    </p:animEffect>
                                    <p:anim calcmode="lin" valueType="num">
                                      <p:cBhvr>
                                        <p:cTn id="11" dur="1000" fill="hold"/>
                                        <p:tgtEl>
                                          <p:spTgt spid="75"/>
                                        </p:tgtEl>
                                        <p:attrNameLst>
                                          <p:attrName>ppt_x</p:attrName>
                                        </p:attrNameLst>
                                      </p:cBhvr>
                                      <p:tavLst>
                                        <p:tav tm="0">
                                          <p:val>
                                            <p:strVal val="#ppt_x"/>
                                          </p:val>
                                        </p:tav>
                                        <p:tav tm="100000">
                                          <p:val>
                                            <p:strVal val="#ppt_x"/>
                                          </p:val>
                                        </p:tav>
                                      </p:tavLst>
                                    </p:anim>
                                    <p:anim calcmode="lin" valueType="num">
                                      <p:cBhvr>
                                        <p:cTn id="12"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fade">
                                      <p:cBhvr>
                                        <p:cTn id="17" dur="1000"/>
                                        <p:tgtEl>
                                          <p:spTgt spid="76"/>
                                        </p:tgtEl>
                                      </p:cBhvr>
                                    </p:animEffect>
                                    <p:anim calcmode="lin" valueType="num">
                                      <p:cBhvr>
                                        <p:cTn id="18" dur="1000" fill="hold"/>
                                        <p:tgtEl>
                                          <p:spTgt spid="76"/>
                                        </p:tgtEl>
                                        <p:attrNameLst>
                                          <p:attrName>ppt_x</p:attrName>
                                        </p:attrNameLst>
                                      </p:cBhvr>
                                      <p:tavLst>
                                        <p:tav tm="0">
                                          <p:val>
                                            <p:strVal val="#ppt_x"/>
                                          </p:val>
                                        </p:tav>
                                        <p:tav tm="100000">
                                          <p:val>
                                            <p:strVal val="#ppt_x"/>
                                          </p:val>
                                        </p:tav>
                                      </p:tavLst>
                                    </p:anim>
                                    <p:anim calcmode="lin" valueType="num">
                                      <p:cBhvr>
                                        <p:cTn id="19"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7"/>
                                        </p:tgtEl>
                                        <p:attrNameLst>
                                          <p:attrName>style.visibility</p:attrName>
                                        </p:attrNameLst>
                                      </p:cBhvr>
                                      <p:to>
                                        <p:strVal val="visible"/>
                                      </p:to>
                                    </p:set>
                                    <p:animEffect transition="in" filter="fade">
                                      <p:cBhvr>
                                        <p:cTn id="24" dur="1000"/>
                                        <p:tgtEl>
                                          <p:spTgt spid="77"/>
                                        </p:tgtEl>
                                      </p:cBhvr>
                                    </p:animEffect>
                                    <p:anim calcmode="lin" valueType="num">
                                      <p:cBhvr>
                                        <p:cTn id="25" dur="1000" fill="hold"/>
                                        <p:tgtEl>
                                          <p:spTgt spid="77"/>
                                        </p:tgtEl>
                                        <p:attrNameLst>
                                          <p:attrName>ppt_x</p:attrName>
                                        </p:attrNameLst>
                                      </p:cBhvr>
                                      <p:tavLst>
                                        <p:tav tm="0">
                                          <p:val>
                                            <p:strVal val="#ppt_x"/>
                                          </p:val>
                                        </p:tav>
                                        <p:tav tm="100000">
                                          <p:val>
                                            <p:strVal val="#ppt_x"/>
                                          </p:val>
                                        </p:tav>
                                      </p:tavLst>
                                    </p:anim>
                                    <p:anim calcmode="lin" valueType="num">
                                      <p:cBhvr>
                                        <p:cTn id="26"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fade">
                                      <p:cBhvr>
                                        <p:cTn id="31" dur="1000"/>
                                        <p:tgtEl>
                                          <p:spTgt spid="78"/>
                                        </p:tgtEl>
                                      </p:cBhvr>
                                    </p:animEffect>
                                    <p:anim calcmode="lin" valueType="num">
                                      <p:cBhvr>
                                        <p:cTn id="32" dur="1000" fill="hold"/>
                                        <p:tgtEl>
                                          <p:spTgt spid="78"/>
                                        </p:tgtEl>
                                        <p:attrNameLst>
                                          <p:attrName>ppt_x</p:attrName>
                                        </p:attrNameLst>
                                      </p:cBhvr>
                                      <p:tavLst>
                                        <p:tav tm="0">
                                          <p:val>
                                            <p:strVal val="#ppt_x"/>
                                          </p:val>
                                        </p:tav>
                                        <p:tav tm="100000">
                                          <p:val>
                                            <p:strVal val="#ppt_x"/>
                                          </p:val>
                                        </p:tav>
                                      </p:tavLst>
                                    </p:anim>
                                    <p:anim calcmode="lin" valueType="num">
                                      <p:cBhvr>
                                        <p:cTn id="33"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79"/>
                                        </p:tgtEl>
                                        <p:attrNameLst>
                                          <p:attrName>style.visibility</p:attrName>
                                        </p:attrNameLst>
                                      </p:cBhvr>
                                      <p:to>
                                        <p:strVal val="visible"/>
                                      </p:to>
                                    </p:set>
                                    <p:animEffect transition="in" filter="fade">
                                      <p:cBhvr>
                                        <p:cTn id="38" dur="1000"/>
                                        <p:tgtEl>
                                          <p:spTgt spid="79"/>
                                        </p:tgtEl>
                                      </p:cBhvr>
                                    </p:animEffect>
                                    <p:anim calcmode="lin" valueType="num">
                                      <p:cBhvr>
                                        <p:cTn id="39" dur="1000" fill="hold"/>
                                        <p:tgtEl>
                                          <p:spTgt spid="79"/>
                                        </p:tgtEl>
                                        <p:attrNameLst>
                                          <p:attrName>ppt_x</p:attrName>
                                        </p:attrNameLst>
                                      </p:cBhvr>
                                      <p:tavLst>
                                        <p:tav tm="0">
                                          <p:val>
                                            <p:strVal val="#ppt_x"/>
                                          </p:val>
                                        </p:tav>
                                        <p:tav tm="100000">
                                          <p:val>
                                            <p:strVal val="#ppt_x"/>
                                          </p:val>
                                        </p:tav>
                                      </p:tavLst>
                                    </p:anim>
                                    <p:anim calcmode="lin" valueType="num">
                                      <p:cBhvr>
                                        <p:cTn id="40"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80"/>
                                        </p:tgtEl>
                                        <p:attrNameLst>
                                          <p:attrName>style.visibility</p:attrName>
                                        </p:attrNameLst>
                                      </p:cBhvr>
                                      <p:to>
                                        <p:strVal val="visible"/>
                                      </p:to>
                                    </p:set>
                                    <p:animEffect transition="in" filter="fade">
                                      <p:cBhvr>
                                        <p:cTn id="45" dur="1000"/>
                                        <p:tgtEl>
                                          <p:spTgt spid="80"/>
                                        </p:tgtEl>
                                      </p:cBhvr>
                                    </p:animEffect>
                                    <p:anim calcmode="lin" valueType="num">
                                      <p:cBhvr>
                                        <p:cTn id="46" dur="1000" fill="hold"/>
                                        <p:tgtEl>
                                          <p:spTgt spid="80"/>
                                        </p:tgtEl>
                                        <p:attrNameLst>
                                          <p:attrName>ppt_x</p:attrName>
                                        </p:attrNameLst>
                                      </p:cBhvr>
                                      <p:tavLst>
                                        <p:tav tm="0">
                                          <p:val>
                                            <p:strVal val="#ppt_x"/>
                                          </p:val>
                                        </p:tav>
                                        <p:tav tm="100000">
                                          <p:val>
                                            <p:strVal val="#ppt_x"/>
                                          </p:val>
                                        </p:tav>
                                      </p:tavLst>
                                    </p:anim>
                                    <p:anim calcmode="lin" valueType="num">
                                      <p:cBhvr>
                                        <p:cTn id="47"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P spid="79" grpId="0"/>
      <p:bldP spid="80" grpId="0"/>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9D4B70-C3E9-BB3A-09EE-E37BE23A26C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58E4F28-7C0F-F6C5-D8D1-54FBC6FF3B53}"/>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تطبيقات الذكاء الاصطناعيّ في إدارة الموارد البشرية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7BDC4A5-C63C-7531-527E-5D0760687F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Analytics ">
            <a:extLst>
              <a:ext uri="{FF2B5EF4-FFF2-40B4-BE49-F238E27FC236}">
                <a16:creationId xmlns:a16="http://schemas.microsoft.com/office/drawing/2014/main" id="{3DFDF483-1E6B-870C-F205-C90E0419D6C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5057" y="2553772"/>
            <a:ext cx="2480401" cy="2480401"/>
          </a:xfrm>
          <a:prstGeom prst="rect">
            <a:avLst/>
          </a:prstGeom>
          <a:noFill/>
          <a:ln>
            <a:noFill/>
          </a:ln>
        </p:spPr>
      </p:pic>
      <p:sp>
        <p:nvSpPr>
          <p:cNvPr id="3" name="TextBox 2">
            <a:extLst>
              <a:ext uri="{FF2B5EF4-FFF2-40B4-BE49-F238E27FC236}">
                <a16:creationId xmlns:a16="http://schemas.microsoft.com/office/drawing/2014/main" id="{A56ED269-412E-D0C2-C745-82E112B130A0}"/>
              </a:ext>
            </a:extLst>
          </p:cNvPr>
          <p:cNvSpPr txBox="1"/>
          <p:nvPr/>
        </p:nvSpPr>
        <p:spPr>
          <a:xfrm>
            <a:off x="5535526" y="3269343"/>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الذكاء الاصطناعيّ</a:t>
            </a:r>
            <a:r>
              <a:rPr lang="en-US"/>
              <a:t> (Artificial Intelligence - AI) </a:t>
            </a:r>
            <a:r>
              <a:rPr lang="ar-SA"/>
              <a:t>يُحدث ثورة في إدارة الموارد البشرية من خلال أتمتة المهام المتكرّرة، تعزيز القرارات، وتوفير رؤى لم تكن ممكنة سابقاً</a:t>
            </a:r>
            <a:endParaRPr lang="en-US" dirty="0"/>
          </a:p>
        </p:txBody>
      </p:sp>
    </p:spTree>
    <p:extLst>
      <p:ext uri="{BB962C8B-B14F-4D97-AF65-F5344CB8AC3E}">
        <p14:creationId xmlns:p14="http://schemas.microsoft.com/office/powerpoint/2010/main" val="26929065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D0FDD2-93EB-4DBD-39EE-09684A70B9B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8CCAC2F-BC27-8DE9-AFF1-9455770644F3}"/>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الروبوتات المحادثة</a:t>
            </a:r>
            <a:r>
              <a:rPr lang="en-US" sz="3200" b="1" dirty="0">
                <a:solidFill>
                  <a:schemeClr val="bg1"/>
                </a:solidFill>
                <a:latin typeface="Adobe Arabic" panose="02040503050201020203" pitchFamily="18" charset="-78"/>
                <a:cs typeface="Adobe Arabic" panose="02040503050201020203" pitchFamily="18" charset="-78"/>
              </a:rPr>
              <a:t> (Chatbots) </a:t>
            </a:r>
            <a:r>
              <a:rPr lang="ar-EG" sz="3200" b="1" dirty="0">
                <a:solidFill>
                  <a:schemeClr val="bg1"/>
                </a:solidFill>
                <a:latin typeface="Adobe Arabic" panose="02040503050201020203" pitchFamily="18" charset="-78"/>
                <a:cs typeface="Adobe Arabic" panose="02040503050201020203" pitchFamily="18" charset="-78"/>
              </a:rPr>
              <a:t>في خدمة الموظفين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73E69C1-776F-DF8E-9DB4-D7A715F522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4696D979-A54D-E296-4721-6BC9E22BFC0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62743" y="2178019"/>
            <a:ext cx="3423920" cy="3423920"/>
          </a:xfrm>
          <a:prstGeom prst="rect">
            <a:avLst/>
          </a:prstGeom>
          <a:noFill/>
          <a:ln>
            <a:noFill/>
          </a:ln>
        </p:spPr>
      </p:pic>
      <p:sp>
        <p:nvSpPr>
          <p:cNvPr id="5" name="TextBox 4">
            <a:extLst>
              <a:ext uri="{FF2B5EF4-FFF2-40B4-BE49-F238E27FC236}">
                <a16:creationId xmlns:a16="http://schemas.microsoft.com/office/drawing/2014/main" id="{BF8E4097-6FB4-29DC-B6B2-312CA908340C}"/>
              </a:ext>
            </a:extLst>
          </p:cNvPr>
          <p:cNvSpPr txBox="1"/>
          <p:nvPr/>
        </p:nvSpPr>
        <p:spPr>
          <a:xfrm>
            <a:off x="5535526" y="2178019"/>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مفهوم روبوتات المحادثة</a:t>
            </a:r>
            <a:endParaRPr lang="en-US"/>
          </a:p>
        </p:txBody>
      </p:sp>
      <p:sp>
        <p:nvSpPr>
          <p:cNvPr id="6" name="TextBox 5">
            <a:extLst>
              <a:ext uri="{FF2B5EF4-FFF2-40B4-BE49-F238E27FC236}">
                <a16:creationId xmlns:a16="http://schemas.microsoft.com/office/drawing/2014/main" id="{9DC9EBEA-1248-273E-EB9D-417CD5AE73B4}"/>
              </a:ext>
            </a:extLst>
          </p:cNvPr>
          <p:cNvSpPr txBox="1"/>
          <p:nvPr/>
        </p:nvSpPr>
        <p:spPr>
          <a:xfrm>
            <a:off x="5535526" y="3739589"/>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روبوت المحادثة</a:t>
            </a:r>
            <a:r>
              <a:rPr lang="en-US"/>
              <a:t> (Chatbot) </a:t>
            </a:r>
            <a:r>
              <a:rPr lang="ar-SA"/>
              <a:t>هو برنامج يُحاكي المحادثة البشرية من خلال النصّ أو الصوت، ويُمكنه الإجابة على الأسئلة، تنفيذ مهام، أو توجيه المستخدم</a:t>
            </a:r>
            <a:endParaRPr lang="en-US" dirty="0"/>
          </a:p>
        </p:txBody>
      </p:sp>
    </p:spTree>
    <p:extLst>
      <p:ext uri="{BB962C8B-B14F-4D97-AF65-F5344CB8AC3E}">
        <p14:creationId xmlns:p14="http://schemas.microsoft.com/office/powerpoint/2010/main" val="14737472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97FFDD-52CF-9607-E221-727D9699AA9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141D23F-61BF-AF8A-4405-60B405FE6BBB}"/>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الروبوتات المحادثة</a:t>
            </a:r>
            <a:r>
              <a:rPr lang="en-US" sz="3200" b="1" dirty="0">
                <a:solidFill>
                  <a:schemeClr val="bg1"/>
                </a:solidFill>
                <a:latin typeface="Adobe Arabic" panose="02040503050201020203" pitchFamily="18" charset="-78"/>
                <a:cs typeface="Adobe Arabic" panose="02040503050201020203" pitchFamily="18" charset="-78"/>
              </a:rPr>
              <a:t> (Chatbots) </a:t>
            </a:r>
            <a:r>
              <a:rPr lang="ar-EG" sz="3200" b="1" dirty="0">
                <a:solidFill>
                  <a:schemeClr val="bg1"/>
                </a:solidFill>
                <a:latin typeface="Adobe Arabic" panose="02040503050201020203" pitchFamily="18" charset="-78"/>
                <a:cs typeface="Adobe Arabic" panose="02040503050201020203" pitchFamily="18" charset="-78"/>
              </a:rPr>
              <a:t>في خدمة الموظفين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152E2A5-00CE-4964-F721-F3F295D640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a:extLst>
              <a:ext uri="{FF2B5EF4-FFF2-40B4-BE49-F238E27FC236}">
                <a16:creationId xmlns:a16="http://schemas.microsoft.com/office/drawing/2014/main" id="{B6AC5C0D-C3F6-E6F5-6555-92540DDC0BA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4401" y="2683736"/>
            <a:ext cx="2936920" cy="2936920"/>
          </a:xfrm>
          <a:prstGeom prst="rect">
            <a:avLst/>
          </a:prstGeom>
          <a:noFill/>
          <a:ln>
            <a:noFill/>
          </a:ln>
        </p:spPr>
      </p:pic>
      <p:sp>
        <p:nvSpPr>
          <p:cNvPr id="3" name="TextBox 2">
            <a:extLst>
              <a:ext uri="{FF2B5EF4-FFF2-40B4-BE49-F238E27FC236}">
                <a16:creationId xmlns:a16="http://schemas.microsoft.com/office/drawing/2014/main" id="{59C3BE33-B8D6-89D1-84A0-1F7197CF57D6}"/>
              </a:ext>
            </a:extLst>
          </p:cNvPr>
          <p:cNvSpPr txBox="1"/>
          <p:nvPr/>
        </p:nvSpPr>
        <p:spPr>
          <a:xfrm>
            <a:off x="4281714" y="1033629"/>
            <a:ext cx="7097399"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أنواع روبوتات المحادثة</a:t>
            </a:r>
            <a:r>
              <a:rPr lang="en-US"/>
              <a:t>:</a:t>
            </a:r>
            <a:endParaRPr lang="en-US" dirty="0"/>
          </a:p>
        </p:txBody>
      </p:sp>
      <p:sp>
        <p:nvSpPr>
          <p:cNvPr id="7" name="TextBox 6">
            <a:extLst>
              <a:ext uri="{FF2B5EF4-FFF2-40B4-BE49-F238E27FC236}">
                <a16:creationId xmlns:a16="http://schemas.microsoft.com/office/drawing/2014/main" id="{B01A40DC-2BB9-E6C1-013E-3C07D91B2AA3}"/>
              </a:ext>
            </a:extLst>
          </p:cNvPr>
          <p:cNvSpPr txBox="1"/>
          <p:nvPr/>
        </p:nvSpPr>
        <p:spPr>
          <a:xfrm>
            <a:off x="5014452" y="1650861"/>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b="1"/>
              <a:t>روبوتات قائمة على القواعد</a:t>
            </a:r>
            <a:r>
              <a:rPr lang="en-US"/>
              <a:t> (Rule-based):</a:t>
            </a:r>
            <a:endParaRPr lang="en-US" b="1"/>
          </a:p>
        </p:txBody>
      </p:sp>
      <p:sp>
        <p:nvSpPr>
          <p:cNvPr id="10" name="TextBox 9">
            <a:extLst>
              <a:ext uri="{FF2B5EF4-FFF2-40B4-BE49-F238E27FC236}">
                <a16:creationId xmlns:a16="http://schemas.microsoft.com/office/drawing/2014/main" id="{C529FA9D-979E-8DB2-E392-3B7A7F0F44E9}"/>
              </a:ext>
            </a:extLst>
          </p:cNvPr>
          <p:cNvSpPr txBox="1"/>
          <p:nvPr/>
        </p:nvSpPr>
        <p:spPr>
          <a:xfrm>
            <a:off x="5014452" y="226809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تعمل وفق قواعد محدّدة مسبقاً (إذا... فإنّ...)</a:t>
            </a:r>
            <a:r>
              <a:rPr lang="en-US" b="1" dirty="0"/>
              <a:t>.</a:t>
            </a:r>
          </a:p>
        </p:txBody>
      </p:sp>
      <p:sp>
        <p:nvSpPr>
          <p:cNvPr id="11" name="TextBox 10">
            <a:extLst>
              <a:ext uri="{FF2B5EF4-FFF2-40B4-BE49-F238E27FC236}">
                <a16:creationId xmlns:a16="http://schemas.microsoft.com/office/drawing/2014/main" id="{2230034D-B531-8635-2A08-6B7D5457726E}"/>
              </a:ext>
            </a:extLst>
          </p:cNvPr>
          <p:cNvSpPr txBox="1"/>
          <p:nvPr/>
        </p:nvSpPr>
        <p:spPr>
          <a:xfrm>
            <a:off x="5014452" y="291546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محدودة بالسيناريوهات المبرمجة فقط</a:t>
            </a:r>
            <a:endParaRPr lang="en-US" b="1" dirty="0"/>
          </a:p>
        </p:txBody>
      </p:sp>
      <p:sp>
        <p:nvSpPr>
          <p:cNvPr id="12" name="TextBox 11">
            <a:extLst>
              <a:ext uri="{FF2B5EF4-FFF2-40B4-BE49-F238E27FC236}">
                <a16:creationId xmlns:a16="http://schemas.microsoft.com/office/drawing/2014/main" id="{9667CAFC-DCDA-05A8-B4F2-09FFE6013C6C}"/>
              </a:ext>
            </a:extLst>
          </p:cNvPr>
          <p:cNvSpPr txBox="1"/>
          <p:nvPr/>
        </p:nvSpPr>
        <p:spPr>
          <a:xfrm>
            <a:off x="5014452" y="356283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مناسبة للاستفسارات البسيطة المتكرّرة</a:t>
            </a:r>
            <a:endParaRPr lang="en-US" b="1" dirty="0"/>
          </a:p>
        </p:txBody>
      </p:sp>
      <p:sp>
        <p:nvSpPr>
          <p:cNvPr id="13" name="TextBox 12">
            <a:extLst>
              <a:ext uri="{FF2B5EF4-FFF2-40B4-BE49-F238E27FC236}">
                <a16:creationId xmlns:a16="http://schemas.microsoft.com/office/drawing/2014/main" id="{049A32BC-4045-B6B2-1C76-A37F385AD0D2}"/>
              </a:ext>
            </a:extLst>
          </p:cNvPr>
          <p:cNvSpPr txBox="1"/>
          <p:nvPr/>
        </p:nvSpPr>
        <p:spPr>
          <a:xfrm>
            <a:off x="5014452" y="4210200"/>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b="1"/>
              <a:t>روبوتات ذكية</a:t>
            </a:r>
            <a:r>
              <a:rPr lang="en-US"/>
              <a:t> (AI-powered):</a:t>
            </a:r>
            <a:r>
              <a:rPr lang="en-US" b="1"/>
              <a:t> </a:t>
            </a:r>
          </a:p>
        </p:txBody>
      </p:sp>
      <p:sp>
        <p:nvSpPr>
          <p:cNvPr id="14" name="TextBox 13">
            <a:extLst>
              <a:ext uri="{FF2B5EF4-FFF2-40B4-BE49-F238E27FC236}">
                <a16:creationId xmlns:a16="http://schemas.microsoft.com/office/drawing/2014/main" id="{10E0E3C2-4944-71C7-FF83-8AE4A58CDD79}"/>
              </a:ext>
            </a:extLst>
          </p:cNvPr>
          <p:cNvSpPr txBox="1"/>
          <p:nvPr/>
        </p:nvSpPr>
        <p:spPr>
          <a:xfrm>
            <a:off x="5014452" y="48274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تستخدم معالجة اللغة الطبيعية</a:t>
            </a:r>
            <a:r>
              <a:rPr lang="en-US"/>
              <a:t> (NLP) </a:t>
            </a:r>
            <a:r>
              <a:rPr lang="ar-SA"/>
              <a:t>لفهم النيّة وراء السؤال</a:t>
            </a:r>
            <a:endParaRPr lang="en-US" b="1" dirty="0"/>
          </a:p>
        </p:txBody>
      </p:sp>
      <p:sp>
        <p:nvSpPr>
          <p:cNvPr id="15" name="TextBox 14">
            <a:extLst>
              <a:ext uri="{FF2B5EF4-FFF2-40B4-BE49-F238E27FC236}">
                <a16:creationId xmlns:a16="http://schemas.microsoft.com/office/drawing/2014/main" id="{37C3416B-E8B6-5FAB-61CF-942A19D05450}"/>
              </a:ext>
            </a:extLst>
          </p:cNvPr>
          <p:cNvSpPr txBox="1"/>
          <p:nvPr/>
        </p:nvSpPr>
        <p:spPr>
          <a:xfrm>
            <a:off x="5014452" y="547480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تتعلّم وتتحسّن مع الوقت من خلال التعلّم الآليّ</a:t>
            </a:r>
            <a:endParaRPr lang="en-US" b="1" dirty="0"/>
          </a:p>
        </p:txBody>
      </p:sp>
      <p:sp>
        <p:nvSpPr>
          <p:cNvPr id="16" name="TextBox 15">
            <a:extLst>
              <a:ext uri="{FF2B5EF4-FFF2-40B4-BE49-F238E27FC236}">
                <a16:creationId xmlns:a16="http://schemas.microsoft.com/office/drawing/2014/main" id="{0D19A057-A975-908B-3F69-7AA17DD37AD1}"/>
              </a:ext>
            </a:extLst>
          </p:cNvPr>
          <p:cNvSpPr txBox="1"/>
          <p:nvPr/>
        </p:nvSpPr>
        <p:spPr>
          <a:xfrm>
            <a:off x="5014452" y="612217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تتعامل مع استفسارات معقّدة ومتنوّعة</a:t>
            </a:r>
            <a:endParaRPr lang="en-US" b="1" dirty="0"/>
          </a:p>
        </p:txBody>
      </p:sp>
    </p:spTree>
    <p:extLst>
      <p:ext uri="{BB962C8B-B14F-4D97-AF65-F5344CB8AC3E}">
        <p14:creationId xmlns:p14="http://schemas.microsoft.com/office/powerpoint/2010/main" val="12747553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1000"/>
                                        <p:tgtEl>
                                          <p:spTgt spid="16"/>
                                        </p:tgtEl>
                                      </p:cBhvr>
                                    </p:animEffect>
                                    <p:anim calcmode="lin" valueType="num">
                                      <p:cBhvr>
                                        <p:cTn id="63" dur="1000" fill="hold"/>
                                        <p:tgtEl>
                                          <p:spTgt spid="16"/>
                                        </p:tgtEl>
                                        <p:attrNameLst>
                                          <p:attrName>ppt_x</p:attrName>
                                        </p:attrNameLst>
                                      </p:cBhvr>
                                      <p:tavLst>
                                        <p:tav tm="0">
                                          <p:val>
                                            <p:strVal val="#ppt_x"/>
                                          </p:val>
                                        </p:tav>
                                        <p:tav tm="100000">
                                          <p:val>
                                            <p:strVal val="#ppt_x"/>
                                          </p:val>
                                        </p:tav>
                                      </p:tavLst>
                                    </p:anim>
                                    <p:anim calcmode="lin" valueType="num">
                                      <p:cBhvr>
                                        <p:cTn id="6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0" grpId="0"/>
      <p:bldP spid="11" grpId="0"/>
      <p:bldP spid="12" grpId="0"/>
      <p:bldP spid="13" grpId="0"/>
      <p:bldP spid="14" grpId="0"/>
      <p:bldP spid="15" grpId="0"/>
      <p:bldP spid="16"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C2EC0D-4E59-3B22-4AB0-1EE2FB00C79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D056823-B6D2-CBE2-C02E-CA755FEB00CA}"/>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الروبوتات المحادثة</a:t>
            </a:r>
            <a:r>
              <a:rPr lang="en-US" sz="3200" b="1" dirty="0">
                <a:solidFill>
                  <a:schemeClr val="bg1"/>
                </a:solidFill>
                <a:latin typeface="Adobe Arabic" panose="02040503050201020203" pitchFamily="18" charset="-78"/>
                <a:cs typeface="Adobe Arabic" panose="02040503050201020203" pitchFamily="18" charset="-78"/>
              </a:rPr>
              <a:t> (Chatbots) </a:t>
            </a:r>
            <a:r>
              <a:rPr lang="ar-EG" sz="3200" b="1" dirty="0">
                <a:solidFill>
                  <a:schemeClr val="bg1"/>
                </a:solidFill>
                <a:latin typeface="Adobe Arabic" panose="02040503050201020203" pitchFamily="18" charset="-78"/>
                <a:cs typeface="Adobe Arabic" panose="02040503050201020203" pitchFamily="18" charset="-78"/>
              </a:rPr>
              <a:t>في خدمة الموظفين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960CA00-4C0C-89DE-3DFF-0C83D5A8C9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225E43B0-6282-8C18-77A5-D774623F465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8094" y="2174081"/>
            <a:ext cx="3813620" cy="3813620"/>
          </a:xfrm>
          <a:prstGeom prst="rect">
            <a:avLst/>
          </a:prstGeom>
          <a:noFill/>
          <a:ln>
            <a:noFill/>
          </a:ln>
        </p:spPr>
      </p:pic>
      <p:sp>
        <p:nvSpPr>
          <p:cNvPr id="5" name="TextBox 4">
            <a:extLst>
              <a:ext uri="{FF2B5EF4-FFF2-40B4-BE49-F238E27FC236}">
                <a16:creationId xmlns:a16="http://schemas.microsoft.com/office/drawing/2014/main" id="{B8E44BA0-8D41-7CA1-D0C1-5BCE0AE284D0}"/>
              </a:ext>
            </a:extLst>
          </p:cNvPr>
          <p:cNvSpPr txBox="1"/>
          <p:nvPr/>
        </p:nvSpPr>
        <p:spPr>
          <a:xfrm>
            <a:off x="4281714" y="1033629"/>
            <a:ext cx="7097399"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تطبيقات روبوتات المحادثة في الموارد البشرية</a:t>
            </a:r>
            <a:r>
              <a:rPr lang="en-US" b="0"/>
              <a:t>:</a:t>
            </a:r>
            <a:endParaRPr lang="en-US"/>
          </a:p>
        </p:txBody>
      </p:sp>
      <p:sp>
        <p:nvSpPr>
          <p:cNvPr id="6" name="TextBox 5">
            <a:extLst>
              <a:ext uri="{FF2B5EF4-FFF2-40B4-BE49-F238E27FC236}">
                <a16:creationId xmlns:a16="http://schemas.microsoft.com/office/drawing/2014/main" id="{37209858-4EA9-B6D2-07E9-26CD3ECA0B4F}"/>
              </a:ext>
            </a:extLst>
          </p:cNvPr>
          <p:cNvSpPr txBox="1"/>
          <p:nvPr/>
        </p:nvSpPr>
        <p:spPr>
          <a:xfrm>
            <a:off x="5014452" y="1793103"/>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b="1"/>
              <a:t>الإجابة على الاستفسارات الشائعة</a:t>
            </a:r>
            <a:r>
              <a:rPr lang="en-US"/>
              <a:t>:</a:t>
            </a:r>
            <a:endParaRPr lang="en-US" b="1"/>
          </a:p>
        </p:txBody>
      </p:sp>
      <p:sp>
        <p:nvSpPr>
          <p:cNvPr id="17" name="TextBox 16">
            <a:extLst>
              <a:ext uri="{FF2B5EF4-FFF2-40B4-BE49-F238E27FC236}">
                <a16:creationId xmlns:a16="http://schemas.microsoft.com/office/drawing/2014/main" id="{178C280F-D620-1F5F-0D10-5BB44694CF95}"/>
              </a:ext>
            </a:extLst>
          </p:cNvPr>
          <p:cNvSpPr txBox="1"/>
          <p:nvPr/>
        </p:nvSpPr>
        <p:spPr>
          <a:xfrm>
            <a:off x="5014452" y="255257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en-US" b="1" dirty="0"/>
              <a:t>"</a:t>
            </a:r>
            <a:r>
              <a:rPr lang="ar-SA" dirty="0"/>
              <a:t>كم يوم إجازة متبقّي لديّ؟</a:t>
            </a:r>
            <a:r>
              <a:rPr lang="en-US" b="1" dirty="0"/>
              <a:t>"</a:t>
            </a:r>
          </a:p>
        </p:txBody>
      </p:sp>
      <p:sp>
        <p:nvSpPr>
          <p:cNvPr id="18" name="TextBox 17">
            <a:extLst>
              <a:ext uri="{FF2B5EF4-FFF2-40B4-BE49-F238E27FC236}">
                <a16:creationId xmlns:a16="http://schemas.microsoft.com/office/drawing/2014/main" id="{7B6EAE50-55DE-7BF1-E212-D973B259B165}"/>
              </a:ext>
            </a:extLst>
          </p:cNvPr>
          <p:cNvSpPr txBox="1"/>
          <p:nvPr/>
        </p:nvSpPr>
        <p:spPr>
          <a:xfrm>
            <a:off x="5014452" y="334218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en-US" b="1" dirty="0"/>
              <a:t>"</a:t>
            </a:r>
            <a:r>
              <a:rPr lang="ar-SA" dirty="0"/>
              <a:t>كيف أقدّم طلب إجازة؟</a:t>
            </a:r>
            <a:r>
              <a:rPr lang="en-US" b="1" dirty="0"/>
              <a:t>"</a:t>
            </a:r>
          </a:p>
        </p:txBody>
      </p:sp>
      <p:sp>
        <p:nvSpPr>
          <p:cNvPr id="19" name="TextBox 18">
            <a:extLst>
              <a:ext uri="{FF2B5EF4-FFF2-40B4-BE49-F238E27FC236}">
                <a16:creationId xmlns:a16="http://schemas.microsoft.com/office/drawing/2014/main" id="{4D062995-5336-B674-5CAA-D40FB1477BD8}"/>
              </a:ext>
            </a:extLst>
          </p:cNvPr>
          <p:cNvSpPr txBox="1"/>
          <p:nvPr/>
        </p:nvSpPr>
        <p:spPr>
          <a:xfrm>
            <a:off x="5014452" y="413179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en-US" b="1"/>
              <a:t>"</a:t>
            </a:r>
            <a:r>
              <a:rPr lang="ar-SA"/>
              <a:t>ما سياسة العمل عن بُعد؟</a:t>
            </a:r>
            <a:r>
              <a:rPr lang="en-US" b="1"/>
              <a:t>"</a:t>
            </a:r>
          </a:p>
        </p:txBody>
      </p:sp>
      <p:sp>
        <p:nvSpPr>
          <p:cNvPr id="21" name="TextBox 20">
            <a:extLst>
              <a:ext uri="{FF2B5EF4-FFF2-40B4-BE49-F238E27FC236}">
                <a16:creationId xmlns:a16="http://schemas.microsoft.com/office/drawing/2014/main" id="{D8647D23-155D-F37E-1451-9156463A8310}"/>
              </a:ext>
            </a:extLst>
          </p:cNvPr>
          <p:cNvSpPr txBox="1"/>
          <p:nvPr/>
        </p:nvSpPr>
        <p:spPr>
          <a:xfrm>
            <a:off x="5014452" y="492141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en-US" b="1"/>
              <a:t>"</a:t>
            </a:r>
            <a:r>
              <a:rPr lang="ar-SA"/>
              <a:t>متى موعد صرف الرواتب؟</a:t>
            </a:r>
            <a:r>
              <a:rPr lang="en-US" b="1"/>
              <a:t>"</a:t>
            </a:r>
          </a:p>
        </p:txBody>
      </p:sp>
      <p:sp>
        <p:nvSpPr>
          <p:cNvPr id="22" name="TextBox 21">
            <a:extLst>
              <a:ext uri="{FF2B5EF4-FFF2-40B4-BE49-F238E27FC236}">
                <a16:creationId xmlns:a16="http://schemas.microsoft.com/office/drawing/2014/main" id="{FEBB618A-5F24-73CA-2C70-8948C383EA4D}"/>
              </a:ext>
            </a:extLst>
          </p:cNvPr>
          <p:cNvSpPr txBox="1"/>
          <p:nvPr/>
        </p:nvSpPr>
        <p:spPr>
          <a:xfrm>
            <a:off x="5014452" y="571102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الروبوت يُجيب فوراً بدلاً من انتظار ردّ من قسم الموارد البشرية</a:t>
            </a:r>
            <a:endParaRPr lang="en-US" b="1"/>
          </a:p>
        </p:txBody>
      </p:sp>
    </p:spTree>
    <p:extLst>
      <p:ext uri="{BB962C8B-B14F-4D97-AF65-F5344CB8AC3E}">
        <p14:creationId xmlns:p14="http://schemas.microsoft.com/office/powerpoint/2010/main" val="19801860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7" grpId="0"/>
      <p:bldP spid="18" grpId="0"/>
      <p:bldP spid="19" grpId="0"/>
      <p:bldP spid="21" grpId="0"/>
      <p:bldP spid="22" grpId="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ADCC6-B322-2062-5EEC-1D12BB735EB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2456D50-ACD2-4432-240E-347B6DD5DE97}"/>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الروبوتات المحادثة</a:t>
            </a:r>
            <a:r>
              <a:rPr lang="en-US" sz="3200" b="1" dirty="0">
                <a:solidFill>
                  <a:schemeClr val="bg1"/>
                </a:solidFill>
                <a:latin typeface="Adobe Arabic" panose="02040503050201020203" pitchFamily="18" charset="-78"/>
                <a:cs typeface="Adobe Arabic" panose="02040503050201020203" pitchFamily="18" charset="-78"/>
              </a:rPr>
              <a:t> (Chatbots) </a:t>
            </a:r>
            <a:r>
              <a:rPr lang="ar-EG" sz="3200" b="1" dirty="0">
                <a:solidFill>
                  <a:schemeClr val="bg1"/>
                </a:solidFill>
                <a:latin typeface="Adobe Arabic" panose="02040503050201020203" pitchFamily="18" charset="-78"/>
                <a:cs typeface="Adobe Arabic" panose="02040503050201020203" pitchFamily="18" charset="-78"/>
              </a:rPr>
              <a:t>في خدمة الموظفين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1C360F3-AED7-E2CC-B2FA-B4DAA5288E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A80E9D8D-6D6E-4A40-DC1D-E27BF84185F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8094" y="2174081"/>
            <a:ext cx="3813620" cy="3813620"/>
          </a:xfrm>
          <a:prstGeom prst="rect">
            <a:avLst/>
          </a:prstGeom>
          <a:noFill/>
          <a:ln>
            <a:noFill/>
          </a:ln>
        </p:spPr>
      </p:pic>
      <p:sp>
        <p:nvSpPr>
          <p:cNvPr id="5" name="TextBox 4">
            <a:extLst>
              <a:ext uri="{FF2B5EF4-FFF2-40B4-BE49-F238E27FC236}">
                <a16:creationId xmlns:a16="http://schemas.microsoft.com/office/drawing/2014/main" id="{9ACE5B65-43CA-1B39-E59F-E19BF1377185}"/>
              </a:ext>
            </a:extLst>
          </p:cNvPr>
          <p:cNvSpPr txBox="1"/>
          <p:nvPr/>
        </p:nvSpPr>
        <p:spPr>
          <a:xfrm>
            <a:off x="4281714" y="1033629"/>
            <a:ext cx="7097399"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تطبيقات روبوتات المحادثة في الموارد البشرية</a:t>
            </a:r>
            <a:r>
              <a:rPr lang="en-US" b="0" dirty="0"/>
              <a:t>:</a:t>
            </a:r>
            <a:endParaRPr lang="en-US" dirty="0"/>
          </a:p>
        </p:txBody>
      </p:sp>
      <p:sp>
        <p:nvSpPr>
          <p:cNvPr id="6" name="TextBox 5">
            <a:extLst>
              <a:ext uri="{FF2B5EF4-FFF2-40B4-BE49-F238E27FC236}">
                <a16:creationId xmlns:a16="http://schemas.microsoft.com/office/drawing/2014/main" id="{BBBFD085-97F2-150E-63C8-61927A92F604}"/>
              </a:ext>
            </a:extLst>
          </p:cNvPr>
          <p:cNvSpPr txBox="1"/>
          <p:nvPr/>
        </p:nvSpPr>
        <p:spPr>
          <a:xfrm>
            <a:off x="5014452" y="1524209"/>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b="1" dirty="0"/>
              <a:t>تنفيذ إجراءات بسيطة</a:t>
            </a:r>
            <a:r>
              <a:rPr lang="en-US" dirty="0"/>
              <a:t>:</a:t>
            </a:r>
            <a:r>
              <a:rPr lang="en-US" b="1" dirty="0"/>
              <a:t> </a:t>
            </a:r>
          </a:p>
        </p:txBody>
      </p:sp>
      <p:sp>
        <p:nvSpPr>
          <p:cNvPr id="17" name="TextBox 16">
            <a:extLst>
              <a:ext uri="{FF2B5EF4-FFF2-40B4-BE49-F238E27FC236}">
                <a16:creationId xmlns:a16="http://schemas.microsoft.com/office/drawing/2014/main" id="{E0E0B578-EE80-919B-EB70-25236D7ACCD2}"/>
              </a:ext>
            </a:extLst>
          </p:cNvPr>
          <p:cNvSpPr txBox="1"/>
          <p:nvPr/>
        </p:nvSpPr>
        <p:spPr>
          <a:xfrm>
            <a:off x="5014452" y="201478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en-US" b="1"/>
              <a:t>"</a:t>
            </a:r>
            <a:r>
              <a:rPr lang="ar-SA"/>
              <a:t>قدّم طلب إجازة لي من 15 إلى 20 أكتوبر</a:t>
            </a:r>
            <a:r>
              <a:rPr lang="en-US" b="1"/>
              <a:t>."</a:t>
            </a:r>
          </a:p>
        </p:txBody>
      </p:sp>
      <p:sp>
        <p:nvSpPr>
          <p:cNvPr id="18" name="TextBox 17">
            <a:extLst>
              <a:ext uri="{FF2B5EF4-FFF2-40B4-BE49-F238E27FC236}">
                <a16:creationId xmlns:a16="http://schemas.microsoft.com/office/drawing/2014/main" id="{8B23044B-9906-0154-4376-7B68C709F92A}"/>
              </a:ext>
            </a:extLst>
          </p:cNvPr>
          <p:cNvSpPr txBox="1"/>
          <p:nvPr/>
        </p:nvSpPr>
        <p:spPr>
          <a:xfrm>
            <a:off x="5014452" y="253550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en-US" b="1"/>
              <a:t>"</a:t>
            </a:r>
            <a:r>
              <a:rPr lang="ar-SA"/>
              <a:t>حدّث عنواني السكنيّ إلى</a:t>
            </a:r>
            <a:r>
              <a:rPr lang="en-US" b="1"/>
              <a:t>..."</a:t>
            </a:r>
          </a:p>
        </p:txBody>
      </p:sp>
      <p:sp>
        <p:nvSpPr>
          <p:cNvPr id="19" name="TextBox 18">
            <a:extLst>
              <a:ext uri="{FF2B5EF4-FFF2-40B4-BE49-F238E27FC236}">
                <a16:creationId xmlns:a16="http://schemas.microsoft.com/office/drawing/2014/main" id="{9B7C93AA-0739-608C-C91E-812568B31E16}"/>
              </a:ext>
            </a:extLst>
          </p:cNvPr>
          <p:cNvSpPr txBox="1"/>
          <p:nvPr/>
        </p:nvSpPr>
        <p:spPr>
          <a:xfrm>
            <a:off x="5014452" y="305622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en-US" b="1"/>
              <a:t>"</a:t>
            </a:r>
            <a:r>
              <a:rPr lang="ar-SA"/>
              <a:t>حدّث عنواني السكنيّ إلى</a:t>
            </a:r>
            <a:r>
              <a:rPr lang="en-US" b="1"/>
              <a:t>..."</a:t>
            </a:r>
          </a:p>
        </p:txBody>
      </p:sp>
      <p:sp>
        <p:nvSpPr>
          <p:cNvPr id="21" name="TextBox 20">
            <a:extLst>
              <a:ext uri="{FF2B5EF4-FFF2-40B4-BE49-F238E27FC236}">
                <a16:creationId xmlns:a16="http://schemas.microsoft.com/office/drawing/2014/main" id="{CDA03A83-9469-DF3E-04D0-7DBDED0F2043}"/>
              </a:ext>
            </a:extLst>
          </p:cNvPr>
          <p:cNvSpPr txBox="1"/>
          <p:nvPr/>
        </p:nvSpPr>
        <p:spPr>
          <a:xfrm>
            <a:off x="5014452" y="3576940"/>
            <a:ext cx="6364661" cy="523220"/>
          </a:xfrm>
          <a:prstGeom prst="rect">
            <a:avLst/>
          </a:prstGeom>
          <a:noFill/>
        </p:spPr>
        <p:txBody>
          <a:bodyPr wrap="square">
            <a:spAutoFit/>
          </a:bodyPr>
          <a:lstStyle>
            <a:defPPr>
              <a:defRPr lang="en-US"/>
            </a:defPPr>
            <a:lvl1pPr algn="just" rtl="1">
              <a:defRPr sz="2800" b="1">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توجيه الموظفين الجدد</a:t>
            </a:r>
            <a:r>
              <a:rPr lang="en-US"/>
              <a:t> (Onboarding Assistant):</a:t>
            </a:r>
          </a:p>
        </p:txBody>
      </p:sp>
      <p:sp>
        <p:nvSpPr>
          <p:cNvPr id="22" name="TextBox 21">
            <a:extLst>
              <a:ext uri="{FF2B5EF4-FFF2-40B4-BE49-F238E27FC236}">
                <a16:creationId xmlns:a16="http://schemas.microsoft.com/office/drawing/2014/main" id="{37BC5440-AD9F-8C42-7DF9-4CB3D907F527}"/>
              </a:ext>
            </a:extLst>
          </p:cNvPr>
          <p:cNvSpPr txBox="1"/>
          <p:nvPr/>
        </p:nvSpPr>
        <p:spPr>
          <a:xfrm>
            <a:off x="5014452" y="406752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a:t>روبوت يُرافق الموظف الجديد في أيّامه الأولى</a:t>
            </a:r>
            <a:r>
              <a:rPr lang="en-US"/>
              <a:t>: </a:t>
            </a:r>
          </a:p>
        </p:txBody>
      </p:sp>
      <p:sp>
        <p:nvSpPr>
          <p:cNvPr id="7" name="TextBox 6">
            <a:extLst>
              <a:ext uri="{FF2B5EF4-FFF2-40B4-BE49-F238E27FC236}">
                <a16:creationId xmlns:a16="http://schemas.microsoft.com/office/drawing/2014/main" id="{636DFFA7-43AC-F7EF-AEBA-1785E3B4464D}"/>
              </a:ext>
            </a:extLst>
          </p:cNvPr>
          <p:cNvSpPr txBox="1"/>
          <p:nvPr/>
        </p:nvSpPr>
        <p:spPr>
          <a:xfrm>
            <a:off x="5014452" y="455476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يُرحّب به ويُعرّفه بالمنظّمة</a:t>
            </a:r>
            <a:endParaRPr lang="en-US" b="1"/>
          </a:p>
        </p:txBody>
      </p:sp>
      <p:sp>
        <p:nvSpPr>
          <p:cNvPr id="10" name="TextBox 9">
            <a:extLst>
              <a:ext uri="{FF2B5EF4-FFF2-40B4-BE49-F238E27FC236}">
                <a16:creationId xmlns:a16="http://schemas.microsoft.com/office/drawing/2014/main" id="{5052020A-480E-749C-41CB-618DF90396B7}"/>
              </a:ext>
            </a:extLst>
          </p:cNvPr>
          <p:cNvSpPr txBox="1"/>
          <p:nvPr/>
        </p:nvSpPr>
        <p:spPr>
          <a:xfrm>
            <a:off x="5014452" y="507548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يُجيب على أسئلته</a:t>
            </a:r>
            <a:endParaRPr lang="en-US" b="1"/>
          </a:p>
        </p:txBody>
      </p:sp>
      <p:sp>
        <p:nvSpPr>
          <p:cNvPr id="11" name="TextBox 10">
            <a:extLst>
              <a:ext uri="{FF2B5EF4-FFF2-40B4-BE49-F238E27FC236}">
                <a16:creationId xmlns:a16="http://schemas.microsoft.com/office/drawing/2014/main" id="{238F88EF-1B7B-A329-31A5-DA317368A1AC}"/>
              </a:ext>
            </a:extLst>
          </p:cNvPr>
          <p:cNvSpPr txBox="1"/>
          <p:nvPr/>
        </p:nvSpPr>
        <p:spPr>
          <a:xfrm>
            <a:off x="5014452" y="559620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يُذكّره بالمهام المطلوبة (إكمال أوراق، حضور توجيه)</a:t>
            </a:r>
            <a:endParaRPr lang="en-US" b="1" dirty="0"/>
          </a:p>
        </p:txBody>
      </p:sp>
      <p:sp>
        <p:nvSpPr>
          <p:cNvPr id="12" name="TextBox 11">
            <a:extLst>
              <a:ext uri="{FF2B5EF4-FFF2-40B4-BE49-F238E27FC236}">
                <a16:creationId xmlns:a16="http://schemas.microsoft.com/office/drawing/2014/main" id="{E38EA2B3-AE97-3212-4EA7-5C05577BC640}"/>
              </a:ext>
            </a:extLst>
          </p:cNvPr>
          <p:cNvSpPr txBox="1"/>
          <p:nvPr/>
        </p:nvSpPr>
        <p:spPr>
          <a:xfrm>
            <a:off x="5014451" y="61169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يربطه بالموارد المناسبة</a:t>
            </a:r>
            <a:endParaRPr lang="en-US" b="1"/>
          </a:p>
        </p:txBody>
      </p:sp>
    </p:spTree>
    <p:extLst>
      <p:ext uri="{BB962C8B-B14F-4D97-AF65-F5344CB8AC3E}">
        <p14:creationId xmlns:p14="http://schemas.microsoft.com/office/powerpoint/2010/main" val="35529560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1000"/>
                                        <p:tgtEl>
                                          <p:spTgt spid="7"/>
                                        </p:tgtEl>
                                      </p:cBhvr>
                                    </p:animEffect>
                                    <p:anim calcmode="lin" valueType="num">
                                      <p:cBhvr>
                                        <p:cTn id="58" dur="1000" fill="hold"/>
                                        <p:tgtEl>
                                          <p:spTgt spid="7"/>
                                        </p:tgtEl>
                                        <p:attrNameLst>
                                          <p:attrName>ppt_x</p:attrName>
                                        </p:attrNameLst>
                                      </p:cBhvr>
                                      <p:tavLst>
                                        <p:tav tm="0">
                                          <p:val>
                                            <p:strVal val="#ppt_x"/>
                                          </p:val>
                                        </p:tav>
                                        <p:tav tm="100000">
                                          <p:val>
                                            <p:strVal val="#ppt_x"/>
                                          </p:val>
                                        </p:tav>
                                      </p:tavLst>
                                    </p:anim>
                                    <p:anim calcmode="lin" valueType="num">
                                      <p:cBhvr>
                                        <p:cTn id="5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1000"/>
                                        <p:tgtEl>
                                          <p:spTgt spid="10"/>
                                        </p:tgtEl>
                                      </p:cBhvr>
                                    </p:animEffect>
                                    <p:anim calcmode="lin" valueType="num">
                                      <p:cBhvr>
                                        <p:cTn id="65" dur="1000" fill="hold"/>
                                        <p:tgtEl>
                                          <p:spTgt spid="10"/>
                                        </p:tgtEl>
                                        <p:attrNameLst>
                                          <p:attrName>ppt_x</p:attrName>
                                        </p:attrNameLst>
                                      </p:cBhvr>
                                      <p:tavLst>
                                        <p:tav tm="0">
                                          <p:val>
                                            <p:strVal val="#ppt_x"/>
                                          </p:val>
                                        </p:tav>
                                        <p:tav tm="100000">
                                          <p:val>
                                            <p:strVal val="#ppt_x"/>
                                          </p:val>
                                        </p:tav>
                                      </p:tavLst>
                                    </p:anim>
                                    <p:anim calcmode="lin" valueType="num">
                                      <p:cBhvr>
                                        <p:cTn id="6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1000"/>
                                        <p:tgtEl>
                                          <p:spTgt spid="11"/>
                                        </p:tgtEl>
                                      </p:cBhvr>
                                    </p:animEffect>
                                    <p:anim calcmode="lin" valueType="num">
                                      <p:cBhvr>
                                        <p:cTn id="72" dur="1000" fill="hold"/>
                                        <p:tgtEl>
                                          <p:spTgt spid="11"/>
                                        </p:tgtEl>
                                        <p:attrNameLst>
                                          <p:attrName>ppt_x</p:attrName>
                                        </p:attrNameLst>
                                      </p:cBhvr>
                                      <p:tavLst>
                                        <p:tav tm="0">
                                          <p:val>
                                            <p:strVal val="#ppt_x"/>
                                          </p:val>
                                        </p:tav>
                                        <p:tav tm="100000">
                                          <p:val>
                                            <p:strVal val="#ppt_x"/>
                                          </p:val>
                                        </p:tav>
                                      </p:tavLst>
                                    </p:anim>
                                    <p:anim calcmode="lin" valueType="num">
                                      <p:cBhvr>
                                        <p:cTn id="7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fade">
                                      <p:cBhvr>
                                        <p:cTn id="78" dur="1000"/>
                                        <p:tgtEl>
                                          <p:spTgt spid="12"/>
                                        </p:tgtEl>
                                      </p:cBhvr>
                                    </p:animEffect>
                                    <p:anim calcmode="lin" valueType="num">
                                      <p:cBhvr>
                                        <p:cTn id="79" dur="1000" fill="hold"/>
                                        <p:tgtEl>
                                          <p:spTgt spid="12"/>
                                        </p:tgtEl>
                                        <p:attrNameLst>
                                          <p:attrName>ppt_x</p:attrName>
                                        </p:attrNameLst>
                                      </p:cBhvr>
                                      <p:tavLst>
                                        <p:tav tm="0">
                                          <p:val>
                                            <p:strVal val="#ppt_x"/>
                                          </p:val>
                                        </p:tav>
                                        <p:tav tm="100000">
                                          <p:val>
                                            <p:strVal val="#ppt_x"/>
                                          </p:val>
                                        </p:tav>
                                      </p:tavLst>
                                    </p:anim>
                                    <p:anim calcmode="lin" valueType="num">
                                      <p:cBhvr>
                                        <p:cTn id="8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7" grpId="0"/>
      <p:bldP spid="18" grpId="0"/>
      <p:bldP spid="19" grpId="0"/>
      <p:bldP spid="21" grpId="0"/>
      <p:bldP spid="22" grpId="0"/>
      <p:bldP spid="7" grpId="0"/>
      <p:bldP spid="10" grpId="0"/>
      <p:bldP spid="11" grpId="0"/>
      <p:bldP spid="12" grpId="0"/>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442B5-6DA2-2720-B587-121A619D6BA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F0B5F87-1699-9E9E-D11D-148CCA292AD5}"/>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الروبوتات المحادثة</a:t>
            </a:r>
            <a:r>
              <a:rPr lang="en-US" sz="3200" b="1" dirty="0">
                <a:solidFill>
                  <a:schemeClr val="bg1"/>
                </a:solidFill>
                <a:latin typeface="Adobe Arabic" panose="02040503050201020203" pitchFamily="18" charset="-78"/>
                <a:cs typeface="Adobe Arabic" panose="02040503050201020203" pitchFamily="18" charset="-78"/>
              </a:rPr>
              <a:t> (Chatbots) </a:t>
            </a:r>
            <a:r>
              <a:rPr lang="ar-EG" sz="3200" b="1" dirty="0">
                <a:solidFill>
                  <a:schemeClr val="bg1"/>
                </a:solidFill>
                <a:latin typeface="Adobe Arabic" panose="02040503050201020203" pitchFamily="18" charset="-78"/>
                <a:cs typeface="Adobe Arabic" panose="02040503050201020203" pitchFamily="18" charset="-78"/>
              </a:rPr>
              <a:t>في خدمة الموظفين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DCC9D8A-48BD-DCDA-8C8D-DEC0BBA373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7038AC8F-5C60-02C7-4CC5-6290DA8B56D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8094" y="2174081"/>
            <a:ext cx="3813620" cy="3813620"/>
          </a:xfrm>
          <a:prstGeom prst="rect">
            <a:avLst/>
          </a:prstGeom>
          <a:noFill/>
          <a:ln>
            <a:noFill/>
          </a:ln>
        </p:spPr>
      </p:pic>
      <p:sp>
        <p:nvSpPr>
          <p:cNvPr id="5" name="TextBox 4">
            <a:extLst>
              <a:ext uri="{FF2B5EF4-FFF2-40B4-BE49-F238E27FC236}">
                <a16:creationId xmlns:a16="http://schemas.microsoft.com/office/drawing/2014/main" id="{7099B736-08F9-4596-C5BB-1C1DFD43C820}"/>
              </a:ext>
            </a:extLst>
          </p:cNvPr>
          <p:cNvSpPr txBox="1"/>
          <p:nvPr/>
        </p:nvSpPr>
        <p:spPr>
          <a:xfrm>
            <a:off x="4281714" y="1033629"/>
            <a:ext cx="7097399"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dirty="0"/>
              <a:t>تطبيقات روبوتات المحادثة في الموارد البشرية</a:t>
            </a:r>
            <a:r>
              <a:rPr lang="en-US" b="0" dirty="0"/>
              <a:t>:</a:t>
            </a:r>
            <a:endParaRPr lang="en-US" dirty="0"/>
          </a:p>
        </p:txBody>
      </p:sp>
      <p:sp>
        <p:nvSpPr>
          <p:cNvPr id="6" name="TextBox 5">
            <a:extLst>
              <a:ext uri="{FF2B5EF4-FFF2-40B4-BE49-F238E27FC236}">
                <a16:creationId xmlns:a16="http://schemas.microsoft.com/office/drawing/2014/main" id="{F729A34B-D26F-EC9C-A5EF-BCBCC0B4F3AF}"/>
              </a:ext>
            </a:extLst>
          </p:cNvPr>
          <p:cNvSpPr txBox="1"/>
          <p:nvPr/>
        </p:nvSpPr>
        <p:spPr>
          <a:xfrm>
            <a:off x="5014452" y="2071459"/>
            <a:ext cx="6364661" cy="523220"/>
          </a:xfrm>
          <a:prstGeom prst="rect">
            <a:avLst/>
          </a:prstGeom>
          <a:noFill/>
        </p:spPr>
        <p:txBody>
          <a:bodyPr wrap="square">
            <a:spAutoFit/>
          </a:bodyPr>
          <a:lstStyle>
            <a:defPPr>
              <a:defRPr lang="en-US"/>
            </a:defPPr>
            <a:lvl1pPr algn="just" rtl="1">
              <a:defRPr sz="2800" b="0">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b="1"/>
              <a:t>دعم التوظيف</a:t>
            </a:r>
            <a:r>
              <a:rPr lang="en-US"/>
              <a:t>:</a:t>
            </a:r>
            <a:endParaRPr lang="en-US" b="1"/>
          </a:p>
        </p:txBody>
      </p:sp>
      <p:sp>
        <p:nvSpPr>
          <p:cNvPr id="17" name="TextBox 16">
            <a:extLst>
              <a:ext uri="{FF2B5EF4-FFF2-40B4-BE49-F238E27FC236}">
                <a16:creationId xmlns:a16="http://schemas.microsoft.com/office/drawing/2014/main" id="{B21840AB-5B5A-C55B-8549-460989544E3E}"/>
              </a:ext>
            </a:extLst>
          </p:cNvPr>
          <p:cNvSpPr txBox="1"/>
          <p:nvPr/>
        </p:nvSpPr>
        <p:spPr>
          <a:xfrm>
            <a:off x="5014452" y="310928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للمتقدّمين</a:t>
            </a:r>
            <a:r>
              <a:rPr lang="en-US"/>
              <a:t>: </a:t>
            </a:r>
            <a:r>
              <a:rPr lang="ar-SA"/>
              <a:t>الإجابة على أسئلتهم حول الوظائف المتاحة، متطلّبات التقديم، حالة طلبهم</a:t>
            </a:r>
            <a:endParaRPr lang="en-US" b="1"/>
          </a:p>
        </p:txBody>
      </p:sp>
      <p:sp>
        <p:nvSpPr>
          <p:cNvPr id="19" name="TextBox 18">
            <a:extLst>
              <a:ext uri="{FF2B5EF4-FFF2-40B4-BE49-F238E27FC236}">
                <a16:creationId xmlns:a16="http://schemas.microsoft.com/office/drawing/2014/main" id="{8C0D2B3F-C2F6-E715-AAEA-4A014A699F03}"/>
              </a:ext>
            </a:extLst>
          </p:cNvPr>
          <p:cNvSpPr txBox="1"/>
          <p:nvPr/>
        </p:nvSpPr>
        <p:spPr>
          <a:xfrm>
            <a:off x="5014452" y="463828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لفريق التوظيف</a:t>
            </a:r>
            <a:r>
              <a:rPr lang="en-US"/>
              <a:t>: </a:t>
            </a:r>
            <a:r>
              <a:rPr lang="ar-SA"/>
              <a:t>جدولة المقابلات آلياً، إرسال تذكيرات، جمع التغذية الراجعة</a:t>
            </a:r>
            <a:endParaRPr lang="en-US" b="1"/>
          </a:p>
        </p:txBody>
      </p:sp>
    </p:spTree>
    <p:extLst>
      <p:ext uri="{BB962C8B-B14F-4D97-AF65-F5344CB8AC3E}">
        <p14:creationId xmlns:p14="http://schemas.microsoft.com/office/powerpoint/2010/main" val="39600216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7" grpId="0"/>
      <p:bldP spid="19"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6726A-0577-F01C-FFFA-DA8B6B7D16F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71D0240-11CD-DA56-3C99-EA336EEA3525}"/>
              </a:ext>
            </a:extLst>
          </p:cNvPr>
          <p:cNvSpPr txBox="1"/>
          <p:nvPr/>
        </p:nvSpPr>
        <p:spPr>
          <a:xfrm>
            <a:off x="-72570" y="-54733"/>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الروبوتات المحادثة</a:t>
            </a:r>
            <a:r>
              <a:rPr lang="en-US" sz="3200" b="1" dirty="0">
                <a:solidFill>
                  <a:schemeClr val="bg1"/>
                </a:solidFill>
                <a:latin typeface="Adobe Arabic" panose="02040503050201020203" pitchFamily="18" charset="-78"/>
                <a:cs typeface="Adobe Arabic" panose="02040503050201020203" pitchFamily="18" charset="-78"/>
              </a:rPr>
              <a:t> (Chatbots) </a:t>
            </a:r>
            <a:r>
              <a:rPr lang="ar-EG" sz="3200" b="1" dirty="0">
                <a:solidFill>
                  <a:schemeClr val="bg1"/>
                </a:solidFill>
                <a:latin typeface="Adobe Arabic" panose="02040503050201020203" pitchFamily="18" charset="-78"/>
                <a:cs typeface="Adobe Arabic" panose="02040503050201020203" pitchFamily="18" charset="-78"/>
              </a:rPr>
              <a:t>في خدمة الموظفين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7F16B60-1B1D-E542-BF12-BADC81E003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a:extLst>
              <a:ext uri="{FF2B5EF4-FFF2-40B4-BE49-F238E27FC236}">
                <a16:creationId xmlns:a16="http://schemas.microsoft.com/office/drawing/2014/main" id="{FCC79A41-D7F1-DE68-F6BD-1348A2E5728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1886" y="2071459"/>
            <a:ext cx="3733119" cy="3733119"/>
          </a:xfrm>
          <a:prstGeom prst="rect">
            <a:avLst/>
          </a:prstGeom>
          <a:noFill/>
          <a:ln>
            <a:noFill/>
          </a:ln>
        </p:spPr>
      </p:pic>
      <p:sp>
        <p:nvSpPr>
          <p:cNvPr id="3" name="TextBox 2">
            <a:extLst>
              <a:ext uri="{FF2B5EF4-FFF2-40B4-BE49-F238E27FC236}">
                <a16:creationId xmlns:a16="http://schemas.microsoft.com/office/drawing/2014/main" id="{6FB45A72-0BFE-2CE5-416B-EA4F552B430D}"/>
              </a:ext>
            </a:extLst>
          </p:cNvPr>
          <p:cNvSpPr txBox="1"/>
          <p:nvPr/>
        </p:nvSpPr>
        <p:spPr>
          <a:xfrm>
            <a:off x="4281714" y="1033629"/>
            <a:ext cx="7097399"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فوائد روبوتات المحادثة</a:t>
            </a:r>
            <a:r>
              <a:rPr lang="en-US"/>
              <a:t>: </a:t>
            </a:r>
            <a:endParaRPr lang="en-US" dirty="0"/>
          </a:p>
        </p:txBody>
      </p:sp>
      <p:sp>
        <p:nvSpPr>
          <p:cNvPr id="7" name="TextBox 6">
            <a:extLst>
              <a:ext uri="{FF2B5EF4-FFF2-40B4-BE49-F238E27FC236}">
                <a16:creationId xmlns:a16="http://schemas.microsoft.com/office/drawing/2014/main" id="{629C87B9-67B4-2E0A-F800-2439E17E563B}"/>
              </a:ext>
            </a:extLst>
          </p:cNvPr>
          <p:cNvSpPr txBox="1"/>
          <p:nvPr/>
        </p:nvSpPr>
        <p:spPr>
          <a:xfrm>
            <a:off x="5014452" y="165421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متاحة 24/7</a:t>
            </a:r>
            <a:r>
              <a:rPr lang="en-US"/>
              <a:t>: </a:t>
            </a:r>
            <a:r>
              <a:rPr lang="ar-SA"/>
              <a:t>الموظفون يحصلون على إجابات في أيّ وقت، حتّى خارج ساعات العمل</a:t>
            </a:r>
            <a:endParaRPr lang="en-US"/>
          </a:p>
        </p:txBody>
      </p:sp>
      <p:sp>
        <p:nvSpPr>
          <p:cNvPr id="10" name="TextBox 9">
            <a:extLst>
              <a:ext uri="{FF2B5EF4-FFF2-40B4-BE49-F238E27FC236}">
                <a16:creationId xmlns:a16="http://schemas.microsoft.com/office/drawing/2014/main" id="{A18824DE-5F72-4F84-C010-65841B2097BD}"/>
              </a:ext>
            </a:extLst>
          </p:cNvPr>
          <p:cNvSpPr txBox="1"/>
          <p:nvPr/>
        </p:nvSpPr>
        <p:spPr>
          <a:xfrm>
            <a:off x="5014452" y="276595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استجابة فورية</a:t>
            </a:r>
            <a:r>
              <a:rPr lang="en-US" dirty="0"/>
              <a:t>: </a:t>
            </a:r>
            <a:r>
              <a:rPr lang="ar-SA" dirty="0"/>
              <a:t>لا انتظار في الطابور أو لردّ البريد الإلكترونيّ</a:t>
            </a:r>
            <a:endParaRPr lang="en-US" b="1" dirty="0"/>
          </a:p>
        </p:txBody>
      </p:sp>
      <p:sp>
        <p:nvSpPr>
          <p:cNvPr id="11" name="TextBox 10">
            <a:extLst>
              <a:ext uri="{FF2B5EF4-FFF2-40B4-BE49-F238E27FC236}">
                <a16:creationId xmlns:a16="http://schemas.microsoft.com/office/drawing/2014/main" id="{BA0A9EBC-7D9C-BC11-3A07-2259828833FF}"/>
              </a:ext>
            </a:extLst>
          </p:cNvPr>
          <p:cNvSpPr txBox="1"/>
          <p:nvPr/>
        </p:nvSpPr>
        <p:spPr>
          <a:xfrm>
            <a:off x="5014452" y="341667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تقليل العبء على فرق الموارد البشرية</a:t>
            </a:r>
            <a:r>
              <a:rPr lang="en-US" dirty="0"/>
              <a:t>: </a:t>
            </a:r>
            <a:r>
              <a:rPr lang="ar-SA" dirty="0"/>
              <a:t>الروبوت يتعامل مع 60-80% من الاستفسارات الروتينية</a:t>
            </a:r>
            <a:endParaRPr lang="en-US" b="1" dirty="0"/>
          </a:p>
        </p:txBody>
      </p:sp>
      <p:sp>
        <p:nvSpPr>
          <p:cNvPr id="12" name="TextBox 11">
            <a:extLst>
              <a:ext uri="{FF2B5EF4-FFF2-40B4-BE49-F238E27FC236}">
                <a16:creationId xmlns:a16="http://schemas.microsoft.com/office/drawing/2014/main" id="{9226173D-63CB-E76F-6A1F-6EDD21ECC144}"/>
              </a:ext>
            </a:extLst>
          </p:cNvPr>
          <p:cNvSpPr txBox="1"/>
          <p:nvPr/>
        </p:nvSpPr>
        <p:spPr>
          <a:xfrm>
            <a:off x="5014452" y="452841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اتّساق في الإجابات</a:t>
            </a:r>
            <a:r>
              <a:rPr lang="en-US"/>
              <a:t>: </a:t>
            </a:r>
            <a:r>
              <a:rPr lang="ar-SA"/>
              <a:t>كلّ موظف يحصل على نفس المعلومات الصحيحة</a:t>
            </a:r>
            <a:endParaRPr lang="en-US" b="1" dirty="0"/>
          </a:p>
        </p:txBody>
      </p:sp>
      <p:sp>
        <p:nvSpPr>
          <p:cNvPr id="13" name="TextBox 12">
            <a:extLst>
              <a:ext uri="{FF2B5EF4-FFF2-40B4-BE49-F238E27FC236}">
                <a16:creationId xmlns:a16="http://schemas.microsoft.com/office/drawing/2014/main" id="{B71DF91C-7A69-8623-BBDD-10612FA0E76F}"/>
              </a:ext>
            </a:extLst>
          </p:cNvPr>
          <p:cNvSpPr txBox="1"/>
          <p:nvPr/>
        </p:nvSpPr>
        <p:spPr>
          <a:xfrm>
            <a:off x="5014452" y="564015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جمع بيانات قيّمة</a:t>
            </a:r>
            <a:r>
              <a:rPr lang="en-US" dirty="0"/>
              <a:t>: </a:t>
            </a:r>
            <a:r>
              <a:rPr lang="ar-SA" dirty="0"/>
              <a:t>تحليل الأسئلة الأكثر شيوعاً يكشف عن مشاكل أو فجوات في التواصل</a:t>
            </a:r>
            <a:endParaRPr lang="en-US" b="1" dirty="0"/>
          </a:p>
        </p:txBody>
      </p:sp>
    </p:spTree>
    <p:extLst>
      <p:ext uri="{BB962C8B-B14F-4D97-AF65-F5344CB8AC3E}">
        <p14:creationId xmlns:p14="http://schemas.microsoft.com/office/powerpoint/2010/main" val="37696806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0" grpId="0"/>
      <p:bldP spid="11" grpId="0"/>
      <p:bldP spid="12" grpId="0"/>
      <p:bldP spid="13" grpId="0"/>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E2427F-1DF4-5D90-5716-215F57E0BC5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7F2D44D-C409-55D2-625E-A76025A1A157}"/>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مثال تطبيقيّ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5C86993-369A-6A5F-72DA-632258BA84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Chat app ">
            <a:extLst>
              <a:ext uri="{FF2B5EF4-FFF2-40B4-BE49-F238E27FC236}">
                <a16:creationId xmlns:a16="http://schemas.microsoft.com/office/drawing/2014/main" id="{925C70EA-D78D-76BB-3601-7EAE9D957CB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522192"/>
            <a:ext cx="3151187" cy="3151187"/>
          </a:xfrm>
          <a:prstGeom prst="rect">
            <a:avLst/>
          </a:prstGeom>
          <a:noFill/>
          <a:ln>
            <a:noFill/>
          </a:ln>
        </p:spPr>
      </p:pic>
      <p:sp>
        <p:nvSpPr>
          <p:cNvPr id="5" name="TextBox 4">
            <a:extLst>
              <a:ext uri="{FF2B5EF4-FFF2-40B4-BE49-F238E27FC236}">
                <a16:creationId xmlns:a16="http://schemas.microsoft.com/office/drawing/2014/main" id="{A5E35E98-38B4-90A4-A904-0EE4DFB08E84}"/>
              </a:ext>
            </a:extLst>
          </p:cNvPr>
          <p:cNvSpPr txBox="1"/>
          <p:nvPr/>
        </p:nvSpPr>
        <p:spPr>
          <a:xfrm>
            <a:off x="4281714" y="1033629"/>
            <a:ext cx="7097399"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en-US"/>
              <a:t>"</a:t>
            </a:r>
            <a:r>
              <a:rPr lang="ar-SA"/>
              <a:t>سلمى" - روبوت المحادثة في شركة الكهرباء السعودية</a:t>
            </a:r>
            <a:r>
              <a:rPr lang="en-US"/>
              <a:t> (SEC):</a:t>
            </a:r>
          </a:p>
        </p:txBody>
      </p:sp>
      <p:sp>
        <p:nvSpPr>
          <p:cNvPr id="6" name="TextBox 5">
            <a:extLst>
              <a:ext uri="{FF2B5EF4-FFF2-40B4-BE49-F238E27FC236}">
                <a16:creationId xmlns:a16="http://schemas.microsoft.com/office/drawing/2014/main" id="{3B444C6B-EFF3-7043-26CF-6C077438D4F2}"/>
              </a:ext>
            </a:extLst>
          </p:cNvPr>
          <p:cNvSpPr txBox="1"/>
          <p:nvPr/>
        </p:nvSpPr>
        <p:spPr>
          <a:xfrm>
            <a:off x="5014452" y="1908463"/>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t>أطلقت</a:t>
            </a:r>
            <a:r>
              <a:rPr lang="en-US" dirty="0"/>
              <a:t> SEC </a:t>
            </a:r>
            <a:r>
              <a:rPr lang="ar-SA" dirty="0"/>
              <a:t>في 2022 روبوت محادثة باللغتَين العربية والإنجليزية لخدمة 32,000 موظف. "سلمى" قادرة على</a:t>
            </a:r>
            <a:r>
              <a:rPr lang="en-US" dirty="0"/>
              <a:t>: </a:t>
            </a:r>
          </a:p>
        </p:txBody>
      </p:sp>
      <p:sp>
        <p:nvSpPr>
          <p:cNvPr id="14" name="TextBox 13">
            <a:extLst>
              <a:ext uri="{FF2B5EF4-FFF2-40B4-BE49-F238E27FC236}">
                <a16:creationId xmlns:a16="http://schemas.microsoft.com/office/drawing/2014/main" id="{D87A4F54-C16B-4298-DD82-C627EB4991D8}"/>
              </a:ext>
            </a:extLst>
          </p:cNvPr>
          <p:cNvSpPr txBox="1"/>
          <p:nvPr/>
        </p:nvSpPr>
        <p:spPr>
          <a:xfrm>
            <a:off x="5014452" y="324098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الإجابة على أكثر من 200 سؤال شائع</a:t>
            </a:r>
            <a:endParaRPr lang="en-US" b="1" dirty="0"/>
          </a:p>
        </p:txBody>
      </p:sp>
      <p:sp>
        <p:nvSpPr>
          <p:cNvPr id="15" name="TextBox 14">
            <a:extLst>
              <a:ext uri="{FF2B5EF4-FFF2-40B4-BE49-F238E27FC236}">
                <a16:creationId xmlns:a16="http://schemas.microsoft.com/office/drawing/2014/main" id="{A58A8B04-0276-5B18-3C6C-9E727BE26A88}"/>
              </a:ext>
            </a:extLst>
          </p:cNvPr>
          <p:cNvSpPr txBox="1"/>
          <p:nvPr/>
        </p:nvSpPr>
        <p:spPr>
          <a:xfrm>
            <a:off x="5014452" y="414595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تنفيذ 15 إجراءً مختلفاً (طلبات إجازة، شهادات، تحديث بيانات)</a:t>
            </a:r>
            <a:endParaRPr lang="en-US" b="1" dirty="0"/>
          </a:p>
        </p:txBody>
      </p:sp>
      <p:sp>
        <p:nvSpPr>
          <p:cNvPr id="16" name="TextBox 15">
            <a:extLst>
              <a:ext uri="{FF2B5EF4-FFF2-40B4-BE49-F238E27FC236}">
                <a16:creationId xmlns:a16="http://schemas.microsoft.com/office/drawing/2014/main" id="{529EE9C2-2AB0-49F3-B6A1-4D365A126E84}"/>
              </a:ext>
            </a:extLst>
          </p:cNvPr>
          <p:cNvSpPr txBox="1"/>
          <p:nvPr/>
        </p:nvSpPr>
        <p:spPr>
          <a:xfrm>
            <a:off x="5014452" y="505092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التكامل مع نظام الموارد البشرية للوصول لبيانات الموظف الشخصية</a:t>
            </a:r>
            <a:endParaRPr lang="en-US" b="1" dirty="0"/>
          </a:p>
        </p:txBody>
      </p:sp>
    </p:spTree>
    <p:extLst>
      <p:ext uri="{BB962C8B-B14F-4D97-AF65-F5344CB8AC3E}">
        <p14:creationId xmlns:p14="http://schemas.microsoft.com/office/powerpoint/2010/main" val="38398288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4" grpId="0"/>
      <p:bldP spid="15" grpId="0"/>
      <p:bldP spid="16" grpId="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63B126-54FB-5768-3DCB-8EBFC90D406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F619801-1B7F-7393-C490-770BAF5A48C6}"/>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مثال تطبيقيّ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B5BD592-391D-D3E6-17A3-3635997BF0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Chat app ">
            <a:extLst>
              <a:ext uri="{FF2B5EF4-FFF2-40B4-BE49-F238E27FC236}">
                <a16:creationId xmlns:a16="http://schemas.microsoft.com/office/drawing/2014/main" id="{737D3944-90E0-023A-1098-5F2ED55D1A5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522192"/>
            <a:ext cx="3151187" cy="3151187"/>
          </a:xfrm>
          <a:prstGeom prst="rect">
            <a:avLst/>
          </a:prstGeom>
          <a:noFill/>
          <a:ln>
            <a:noFill/>
          </a:ln>
        </p:spPr>
      </p:pic>
      <p:sp>
        <p:nvSpPr>
          <p:cNvPr id="5" name="TextBox 4">
            <a:extLst>
              <a:ext uri="{FF2B5EF4-FFF2-40B4-BE49-F238E27FC236}">
                <a16:creationId xmlns:a16="http://schemas.microsoft.com/office/drawing/2014/main" id="{69300577-164F-200C-D4D0-D3354A53D8F6}"/>
              </a:ext>
            </a:extLst>
          </p:cNvPr>
          <p:cNvSpPr txBox="1"/>
          <p:nvPr/>
        </p:nvSpPr>
        <p:spPr>
          <a:xfrm>
            <a:off x="4281714" y="1033629"/>
            <a:ext cx="7097399"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en-US" dirty="0"/>
              <a:t>"</a:t>
            </a:r>
            <a:r>
              <a:rPr lang="ar-SA" dirty="0"/>
              <a:t>سلمى" - روبوت المحادثة في شركة الكهرباء السعودية</a:t>
            </a:r>
            <a:r>
              <a:rPr lang="en-US" dirty="0"/>
              <a:t> (SEC):</a:t>
            </a:r>
          </a:p>
        </p:txBody>
      </p:sp>
      <p:sp>
        <p:nvSpPr>
          <p:cNvPr id="6" name="TextBox 5">
            <a:extLst>
              <a:ext uri="{FF2B5EF4-FFF2-40B4-BE49-F238E27FC236}">
                <a16:creationId xmlns:a16="http://schemas.microsoft.com/office/drawing/2014/main" id="{272A820C-0074-D213-354A-424526DA5C72}"/>
              </a:ext>
            </a:extLst>
          </p:cNvPr>
          <p:cNvSpPr txBox="1"/>
          <p:nvPr/>
        </p:nvSpPr>
        <p:spPr>
          <a:xfrm>
            <a:off x="5014452" y="180903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a:t>النتائج بعد سنة</a:t>
            </a:r>
            <a:r>
              <a:rPr lang="en-US"/>
              <a:t>:</a:t>
            </a:r>
            <a:endParaRPr lang="en-US" b="1"/>
          </a:p>
        </p:txBody>
      </p:sp>
      <p:sp>
        <p:nvSpPr>
          <p:cNvPr id="14" name="TextBox 13">
            <a:extLst>
              <a:ext uri="{FF2B5EF4-FFF2-40B4-BE49-F238E27FC236}">
                <a16:creationId xmlns:a16="http://schemas.microsoft.com/office/drawing/2014/main" id="{879FC1BE-1A3A-D74E-C401-59DFEC5C7A54}"/>
              </a:ext>
            </a:extLst>
          </p:cNvPr>
          <p:cNvSpPr txBox="1"/>
          <p:nvPr/>
        </p:nvSpPr>
        <p:spPr>
          <a:xfrm>
            <a:off x="5014452" y="261457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تعاملت "سلمى" مع 450,000 استفسار</a:t>
            </a:r>
            <a:endParaRPr lang="en-US" b="1" dirty="0"/>
          </a:p>
        </p:txBody>
      </p:sp>
      <p:sp>
        <p:nvSpPr>
          <p:cNvPr id="15" name="TextBox 14">
            <a:extLst>
              <a:ext uri="{FF2B5EF4-FFF2-40B4-BE49-F238E27FC236}">
                <a16:creationId xmlns:a16="http://schemas.microsoft.com/office/drawing/2014/main" id="{C8A08169-C5C7-A122-7BA5-BF25E74B379D}"/>
              </a:ext>
            </a:extLst>
          </p:cNvPr>
          <p:cNvSpPr txBox="1"/>
          <p:nvPr/>
        </p:nvSpPr>
        <p:spPr>
          <a:xfrm>
            <a:off x="5014452" y="342010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نسبة الحلّ من المحاولة الأولى: 78</a:t>
            </a:r>
            <a:r>
              <a:rPr lang="en-US" b="1"/>
              <a:t>%.</a:t>
            </a:r>
          </a:p>
        </p:txBody>
      </p:sp>
      <p:sp>
        <p:nvSpPr>
          <p:cNvPr id="16" name="TextBox 15">
            <a:extLst>
              <a:ext uri="{FF2B5EF4-FFF2-40B4-BE49-F238E27FC236}">
                <a16:creationId xmlns:a16="http://schemas.microsoft.com/office/drawing/2014/main" id="{36049259-5166-F242-B1D9-20D2B4E2DFC9}"/>
              </a:ext>
            </a:extLst>
          </p:cNvPr>
          <p:cNvSpPr txBox="1"/>
          <p:nvPr/>
        </p:nvSpPr>
        <p:spPr>
          <a:xfrm>
            <a:off x="5014452" y="422564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رضا المستخدمين: 85</a:t>
            </a:r>
            <a:r>
              <a:rPr lang="en-US" b="1"/>
              <a:t>%.</a:t>
            </a:r>
          </a:p>
        </p:txBody>
      </p:sp>
      <p:sp>
        <p:nvSpPr>
          <p:cNvPr id="2" name="TextBox 1">
            <a:extLst>
              <a:ext uri="{FF2B5EF4-FFF2-40B4-BE49-F238E27FC236}">
                <a16:creationId xmlns:a16="http://schemas.microsoft.com/office/drawing/2014/main" id="{EB0DBFEE-EEF0-4163-E72C-45EBC1EEFA71}"/>
              </a:ext>
            </a:extLst>
          </p:cNvPr>
          <p:cNvSpPr txBox="1"/>
          <p:nvPr/>
        </p:nvSpPr>
        <p:spPr>
          <a:xfrm>
            <a:off x="5014452" y="503118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تقليل عبء فريق الموارد البشرية بنسبة 60</a:t>
            </a:r>
            <a:r>
              <a:rPr lang="en-US" b="1"/>
              <a:t>%.</a:t>
            </a:r>
          </a:p>
        </p:txBody>
      </p:sp>
      <p:sp>
        <p:nvSpPr>
          <p:cNvPr id="3" name="TextBox 2">
            <a:extLst>
              <a:ext uri="{FF2B5EF4-FFF2-40B4-BE49-F238E27FC236}">
                <a16:creationId xmlns:a16="http://schemas.microsoft.com/office/drawing/2014/main" id="{75042A29-FDA2-28E0-3C46-2C48E8745239}"/>
              </a:ext>
            </a:extLst>
          </p:cNvPr>
          <p:cNvSpPr txBox="1"/>
          <p:nvPr/>
        </p:nvSpPr>
        <p:spPr>
          <a:xfrm>
            <a:off x="5014452" y="583672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توفير 8 ملايين ريال سنوياً</a:t>
            </a:r>
            <a:endParaRPr lang="en-US" b="1" dirty="0"/>
          </a:p>
        </p:txBody>
      </p:sp>
    </p:spTree>
    <p:extLst>
      <p:ext uri="{BB962C8B-B14F-4D97-AF65-F5344CB8AC3E}">
        <p14:creationId xmlns:p14="http://schemas.microsoft.com/office/powerpoint/2010/main" val="4702225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1000"/>
                                        <p:tgtEl>
                                          <p:spTgt spid="2"/>
                                        </p:tgtEl>
                                      </p:cBhvr>
                                    </p:animEffect>
                                    <p:anim calcmode="lin" valueType="num">
                                      <p:cBhvr>
                                        <p:cTn id="44" dur="1000" fill="hold"/>
                                        <p:tgtEl>
                                          <p:spTgt spid="2"/>
                                        </p:tgtEl>
                                        <p:attrNameLst>
                                          <p:attrName>ppt_x</p:attrName>
                                        </p:attrNameLst>
                                      </p:cBhvr>
                                      <p:tavLst>
                                        <p:tav tm="0">
                                          <p:val>
                                            <p:strVal val="#ppt_x"/>
                                          </p:val>
                                        </p:tav>
                                        <p:tav tm="100000">
                                          <p:val>
                                            <p:strVal val="#ppt_x"/>
                                          </p:val>
                                        </p:tav>
                                      </p:tavLst>
                                    </p:anim>
                                    <p:anim calcmode="lin" valueType="num">
                                      <p:cBhvr>
                                        <p:cTn id="4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anim calcmode="lin" valueType="num">
                                      <p:cBhvr>
                                        <p:cTn id="51" dur="1000" fill="hold"/>
                                        <p:tgtEl>
                                          <p:spTgt spid="3"/>
                                        </p:tgtEl>
                                        <p:attrNameLst>
                                          <p:attrName>ppt_x</p:attrName>
                                        </p:attrNameLst>
                                      </p:cBhvr>
                                      <p:tavLst>
                                        <p:tav tm="0">
                                          <p:val>
                                            <p:strVal val="#ppt_x"/>
                                          </p:val>
                                        </p:tav>
                                        <p:tav tm="100000">
                                          <p:val>
                                            <p:strVal val="#ppt_x"/>
                                          </p:val>
                                        </p:tav>
                                      </p:tavLst>
                                    </p:anim>
                                    <p:anim calcmode="lin" valueType="num">
                                      <p:cBhvr>
                                        <p:cTn id="5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4" grpId="0"/>
      <p:bldP spid="15" grpId="0"/>
      <p:bldP spid="16" grpId="0"/>
      <p:bldP spid="2" grpId="0"/>
      <p:bldP spid="3" grpId="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87C32-3142-E6B7-AC91-6F9A54AC5BF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D4CE11A-D6BA-E88E-45A1-1CF0E48E7D98}"/>
              </a:ext>
            </a:extLst>
          </p:cNvPr>
          <p:cNvSpPr txBox="1"/>
          <p:nvPr/>
        </p:nvSpPr>
        <p:spPr>
          <a:xfrm>
            <a:off x="-72570" y="-98275"/>
            <a:ext cx="11582400" cy="658642"/>
          </a:xfrm>
          <a:prstGeom prst="rect">
            <a:avLst/>
          </a:prstGeom>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خوارزميات التعلّم الآليّ في التوظيف وإدارة المواهب</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7B30596-861C-31F4-05DB-0873758A24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5" name="Group 34">
            <a:extLst>
              <a:ext uri="{FF2B5EF4-FFF2-40B4-BE49-F238E27FC236}">
                <a16:creationId xmlns:a16="http://schemas.microsoft.com/office/drawing/2014/main" id="{1E5F80D8-3B5C-E754-7A0A-5960771FEB0D}"/>
              </a:ext>
            </a:extLst>
          </p:cNvPr>
          <p:cNvGrpSpPr/>
          <p:nvPr/>
        </p:nvGrpSpPr>
        <p:grpSpPr>
          <a:xfrm>
            <a:off x="5828368" y="2010228"/>
            <a:ext cx="3319683" cy="3563258"/>
            <a:chOff x="5828368" y="2010228"/>
            <a:chExt cx="3319683" cy="3563258"/>
          </a:xfrm>
        </p:grpSpPr>
        <p:grpSp>
          <p:nvGrpSpPr>
            <p:cNvPr id="13" name="Group 12">
              <a:extLst>
                <a:ext uri="{FF2B5EF4-FFF2-40B4-BE49-F238E27FC236}">
                  <a16:creationId xmlns:a16="http://schemas.microsoft.com/office/drawing/2014/main" id="{6F6E27A0-083D-2D2A-465F-7A4CA55CED72}"/>
                </a:ext>
              </a:extLst>
            </p:cNvPr>
            <p:cNvGrpSpPr/>
            <p:nvPr/>
          </p:nvGrpSpPr>
          <p:grpSpPr>
            <a:xfrm>
              <a:off x="5828368" y="2010228"/>
              <a:ext cx="3319683" cy="3563258"/>
              <a:chOff x="2802299" y="0"/>
              <a:chExt cx="1673207" cy="1795781"/>
            </a:xfrm>
          </p:grpSpPr>
          <p:sp>
            <p:nvSpPr>
              <p:cNvPr id="28" name="Shape">
                <a:extLst>
                  <a:ext uri="{FF2B5EF4-FFF2-40B4-BE49-F238E27FC236}">
                    <a16:creationId xmlns:a16="http://schemas.microsoft.com/office/drawing/2014/main" id="{40F1273E-BB02-094F-A72C-2DA49951012E}"/>
                  </a:ext>
                </a:extLst>
              </p:cNvPr>
              <p:cNvSpPr/>
              <p:nvPr/>
            </p:nvSpPr>
            <p:spPr>
              <a:xfrm>
                <a:off x="3371616"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29" name="Shape">
                <a:extLst>
                  <a:ext uri="{FF2B5EF4-FFF2-40B4-BE49-F238E27FC236}">
                    <a16:creationId xmlns:a16="http://schemas.microsoft.com/office/drawing/2014/main" id="{5D34864F-C469-E93A-D77F-3A6226F40E84}"/>
                  </a:ext>
                </a:extLst>
              </p:cNvPr>
              <p:cNvSpPr/>
              <p:nvPr/>
            </p:nvSpPr>
            <p:spPr>
              <a:xfrm>
                <a:off x="2802299"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30" name="TextBox 19">
                <a:extLst>
                  <a:ext uri="{FF2B5EF4-FFF2-40B4-BE49-F238E27FC236}">
                    <a16:creationId xmlns:a16="http://schemas.microsoft.com/office/drawing/2014/main" id="{3C72922B-DB7C-18EA-A2F7-BE8F378F21D8}"/>
                  </a:ext>
                </a:extLst>
              </p:cNvPr>
              <p:cNvSpPr txBox="1"/>
              <p:nvPr/>
            </p:nvSpPr>
            <p:spPr>
              <a:xfrm>
                <a:off x="3105589" y="660446"/>
                <a:ext cx="1082393" cy="949693"/>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المقابلات بالفيديو المدعومة بالذكاء الاصطناعيّ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TextBox 450">
              <a:extLst>
                <a:ext uri="{FF2B5EF4-FFF2-40B4-BE49-F238E27FC236}">
                  <a16:creationId xmlns:a16="http://schemas.microsoft.com/office/drawing/2014/main" id="{12C34925-9446-9EF1-C19F-F9485161A859}"/>
                </a:ext>
              </a:extLst>
            </p:cNvPr>
            <p:cNvSpPr txBox="1"/>
            <p:nvPr/>
          </p:nvSpPr>
          <p:spPr>
            <a:xfrm>
              <a:off x="7016973" y="2195223"/>
              <a:ext cx="1024262" cy="619017"/>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4" name="Group 33">
            <a:extLst>
              <a:ext uri="{FF2B5EF4-FFF2-40B4-BE49-F238E27FC236}">
                <a16:creationId xmlns:a16="http://schemas.microsoft.com/office/drawing/2014/main" id="{CCAD5B34-41B8-21C7-63F7-C0A1B6A26CE1}"/>
              </a:ext>
            </a:extLst>
          </p:cNvPr>
          <p:cNvGrpSpPr/>
          <p:nvPr/>
        </p:nvGrpSpPr>
        <p:grpSpPr>
          <a:xfrm>
            <a:off x="8603776" y="2010228"/>
            <a:ext cx="3319683" cy="3563258"/>
            <a:chOff x="8603776" y="2010228"/>
            <a:chExt cx="3319683" cy="3563258"/>
          </a:xfrm>
        </p:grpSpPr>
        <p:grpSp>
          <p:nvGrpSpPr>
            <p:cNvPr id="19" name="Group 18">
              <a:extLst>
                <a:ext uri="{FF2B5EF4-FFF2-40B4-BE49-F238E27FC236}">
                  <a16:creationId xmlns:a16="http://schemas.microsoft.com/office/drawing/2014/main" id="{E597C0AD-983F-CC14-89B7-2D1BC440BE45}"/>
                </a:ext>
              </a:extLst>
            </p:cNvPr>
            <p:cNvGrpSpPr/>
            <p:nvPr/>
          </p:nvGrpSpPr>
          <p:grpSpPr>
            <a:xfrm>
              <a:off x="8603776" y="2010228"/>
              <a:ext cx="3319683" cy="3563258"/>
              <a:chOff x="4201177" y="0"/>
              <a:chExt cx="1673207" cy="1795781"/>
            </a:xfrm>
          </p:grpSpPr>
          <p:sp>
            <p:nvSpPr>
              <p:cNvPr id="22" name="Shape">
                <a:extLst>
                  <a:ext uri="{FF2B5EF4-FFF2-40B4-BE49-F238E27FC236}">
                    <a16:creationId xmlns:a16="http://schemas.microsoft.com/office/drawing/2014/main" id="{A61F8DBE-66CA-0CF9-3397-C15E133051FF}"/>
                  </a:ext>
                </a:extLst>
              </p:cNvPr>
              <p:cNvSpPr/>
              <p:nvPr/>
            </p:nvSpPr>
            <p:spPr>
              <a:xfrm>
                <a:off x="47704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23" name="Shape">
                <a:extLst>
                  <a:ext uri="{FF2B5EF4-FFF2-40B4-BE49-F238E27FC236}">
                    <a16:creationId xmlns:a16="http://schemas.microsoft.com/office/drawing/2014/main" id="{A80891DF-BEE1-EFD8-57E2-DE338248D6D5}"/>
                  </a:ext>
                </a:extLst>
              </p:cNvPr>
              <p:cNvSpPr/>
              <p:nvPr/>
            </p:nvSpPr>
            <p:spPr>
              <a:xfrm>
                <a:off x="4201177"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24" name="TextBox 22">
                <a:extLst>
                  <a:ext uri="{FF2B5EF4-FFF2-40B4-BE49-F238E27FC236}">
                    <a16:creationId xmlns:a16="http://schemas.microsoft.com/office/drawing/2014/main" id="{F166316C-ADE8-858B-E652-682808E91612}"/>
                  </a:ext>
                </a:extLst>
              </p:cNvPr>
              <p:cNvSpPr txBox="1"/>
              <p:nvPr/>
            </p:nvSpPr>
            <p:spPr>
              <a:xfrm>
                <a:off x="4491870" y="811251"/>
                <a:ext cx="1150216" cy="659741"/>
              </a:xfrm>
              <a:prstGeom prst="rect">
                <a:avLst/>
              </a:prstGeom>
              <a:noFill/>
            </p:spPr>
            <p:txBody>
              <a:bodyPr wrap="square" lIns="0" rIns="0" rtlCol="0" anchor="t">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فرز السير الذاتية الذكيّ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0" name="TextBox 449">
              <a:extLst>
                <a:ext uri="{FF2B5EF4-FFF2-40B4-BE49-F238E27FC236}">
                  <a16:creationId xmlns:a16="http://schemas.microsoft.com/office/drawing/2014/main" id="{2BDCE5B9-0E80-8BF5-497B-0E08AA4D2A41}"/>
                </a:ext>
              </a:extLst>
            </p:cNvPr>
            <p:cNvSpPr txBox="1"/>
            <p:nvPr/>
          </p:nvSpPr>
          <p:spPr>
            <a:xfrm>
              <a:off x="9779788" y="2195223"/>
              <a:ext cx="1025522" cy="619017"/>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6" name="Group 35">
            <a:extLst>
              <a:ext uri="{FF2B5EF4-FFF2-40B4-BE49-F238E27FC236}">
                <a16:creationId xmlns:a16="http://schemas.microsoft.com/office/drawing/2014/main" id="{D2B315DB-A96C-58DD-D05F-6FB50E250A13}"/>
              </a:ext>
            </a:extLst>
          </p:cNvPr>
          <p:cNvGrpSpPr/>
          <p:nvPr/>
        </p:nvGrpSpPr>
        <p:grpSpPr>
          <a:xfrm>
            <a:off x="3043947" y="2010228"/>
            <a:ext cx="3319679" cy="3563258"/>
            <a:chOff x="3043947" y="2010228"/>
            <a:chExt cx="3319679" cy="3563258"/>
          </a:xfrm>
        </p:grpSpPr>
        <p:grpSp>
          <p:nvGrpSpPr>
            <p:cNvPr id="18" name="Group 17">
              <a:extLst>
                <a:ext uri="{FF2B5EF4-FFF2-40B4-BE49-F238E27FC236}">
                  <a16:creationId xmlns:a16="http://schemas.microsoft.com/office/drawing/2014/main" id="{E09D3FFD-FACB-742C-7B36-20458426849B}"/>
                </a:ext>
              </a:extLst>
            </p:cNvPr>
            <p:cNvGrpSpPr/>
            <p:nvPr/>
          </p:nvGrpSpPr>
          <p:grpSpPr>
            <a:xfrm>
              <a:off x="3043947" y="2010228"/>
              <a:ext cx="3319679" cy="3563258"/>
              <a:chOff x="1398878" y="0"/>
              <a:chExt cx="1673205" cy="1795781"/>
            </a:xfrm>
          </p:grpSpPr>
          <p:sp>
            <p:nvSpPr>
              <p:cNvPr id="25" name="Shape">
                <a:extLst>
                  <a:ext uri="{FF2B5EF4-FFF2-40B4-BE49-F238E27FC236}">
                    <a16:creationId xmlns:a16="http://schemas.microsoft.com/office/drawing/2014/main" id="{4227CD1F-D5A8-F13A-5F36-54889D928EDF}"/>
                  </a:ext>
                </a:extLst>
              </p:cNvPr>
              <p:cNvSpPr/>
              <p:nvPr/>
            </p:nvSpPr>
            <p:spPr>
              <a:xfrm>
                <a:off x="19681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26" name="Shape">
                <a:extLst>
                  <a:ext uri="{FF2B5EF4-FFF2-40B4-BE49-F238E27FC236}">
                    <a16:creationId xmlns:a16="http://schemas.microsoft.com/office/drawing/2014/main" id="{E62CE3D8-B307-9B4A-4FA4-982FA9850BDC}"/>
                  </a:ext>
                </a:extLst>
              </p:cNvPr>
              <p:cNvSpPr/>
              <p:nvPr/>
            </p:nvSpPr>
            <p:spPr>
              <a:xfrm>
                <a:off x="1398878" y="411667"/>
                <a:ext cx="1673205"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27" name="TextBox 445">
                <a:extLst>
                  <a:ext uri="{FF2B5EF4-FFF2-40B4-BE49-F238E27FC236}">
                    <a16:creationId xmlns:a16="http://schemas.microsoft.com/office/drawing/2014/main" id="{3CA556DD-6C20-43D5-BB15-AB285B5D300E}"/>
                  </a:ext>
                </a:extLst>
              </p:cNvPr>
              <p:cNvSpPr txBox="1"/>
              <p:nvPr/>
            </p:nvSpPr>
            <p:spPr>
              <a:xfrm>
                <a:off x="1774290" y="673224"/>
                <a:ext cx="906173" cy="913010"/>
              </a:xfrm>
              <a:prstGeom prst="rect">
                <a:avLst/>
              </a:prstGeom>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المواهب ذات الإمكانات العالية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1" name="TextBox 451">
              <a:extLst>
                <a:ext uri="{FF2B5EF4-FFF2-40B4-BE49-F238E27FC236}">
                  <a16:creationId xmlns:a16="http://schemas.microsoft.com/office/drawing/2014/main" id="{B7CE477C-089C-25FD-4EC4-2DD893C46D16}"/>
                </a:ext>
              </a:extLst>
            </p:cNvPr>
            <p:cNvSpPr txBox="1"/>
            <p:nvPr/>
          </p:nvSpPr>
          <p:spPr>
            <a:xfrm>
              <a:off x="4198052" y="2195223"/>
              <a:ext cx="1025522" cy="619017"/>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7" name="Group 36">
            <a:extLst>
              <a:ext uri="{FF2B5EF4-FFF2-40B4-BE49-F238E27FC236}">
                <a16:creationId xmlns:a16="http://schemas.microsoft.com/office/drawing/2014/main" id="{B5D808A4-D616-E412-DE49-51253219D324}"/>
              </a:ext>
            </a:extLst>
          </p:cNvPr>
          <p:cNvGrpSpPr/>
          <p:nvPr/>
        </p:nvGrpSpPr>
        <p:grpSpPr>
          <a:xfrm>
            <a:off x="268539" y="2010228"/>
            <a:ext cx="3319229" cy="3562353"/>
            <a:chOff x="268539" y="2010228"/>
            <a:chExt cx="3319229" cy="3562353"/>
          </a:xfrm>
        </p:grpSpPr>
        <p:sp>
          <p:nvSpPr>
            <p:cNvPr id="31" name="Shape">
              <a:extLst>
                <a:ext uri="{FF2B5EF4-FFF2-40B4-BE49-F238E27FC236}">
                  <a16:creationId xmlns:a16="http://schemas.microsoft.com/office/drawing/2014/main" id="{45077591-741B-2154-61DA-6A3D34AC17FC}"/>
                </a:ext>
              </a:extLst>
            </p:cNvPr>
            <p:cNvSpPr/>
            <p:nvPr/>
          </p:nvSpPr>
          <p:spPr>
            <a:xfrm>
              <a:off x="1397852" y="2010228"/>
              <a:ext cx="1060604" cy="106825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32" name="Shape">
              <a:extLst>
                <a:ext uri="{FF2B5EF4-FFF2-40B4-BE49-F238E27FC236}">
                  <a16:creationId xmlns:a16="http://schemas.microsoft.com/office/drawing/2014/main" id="{59956900-5F72-C19B-BCB2-D91AF50BE896}"/>
                </a:ext>
              </a:extLst>
            </p:cNvPr>
            <p:cNvSpPr/>
            <p:nvPr/>
          </p:nvSpPr>
          <p:spPr>
            <a:xfrm>
              <a:off x="268539" y="2827074"/>
              <a:ext cx="3319229" cy="2745507"/>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33" name="TextBox 13">
              <a:extLst>
                <a:ext uri="{FF2B5EF4-FFF2-40B4-BE49-F238E27FC236}">
                  <a16:creationId xmlns:a16="http://schemas.microsoft.com/office/drawing/2014/main" id="{7832904E-AEAB-708D-EE11-6A58C743902D}"/>
                </a:ext>
              </a:extLst>
            </p:cNvPr>
            <p:cNvSpPr txBox="1"/>
            <p:nvPr/>
          </p:nvSpPr>
          <p:spPr>
            <a:xfrm>
              <a:off x="884801" y="3588329"/>
              <a:ext cx="1917421" cy="1331077"/>
            </a:xfrm>
            <a:prstGeom prst="rect">
              <a:avLst/>
            </a:prstGeom>
            <a:noFill/>
          </p:spPr>
          <p:txBody>
            <a:bodyPr wrap="square" lIns="0" rIns="0" rtlCol="0" anchor="t">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التنبّؤ بنجاح الموظفين</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TextBox 452">
              <a:extLst>
                <a:ext uri="{FF2B5EF4-FFF2-40B4-BE49-F238E27FC236}">
                  <a16:creationId xmlns:a16="http://schemas.microsoft.com/office/drawing/2014/main" id="{BEC45502-27FD-15C0-41F0-7F854FAB2029}"/>
                </a:ext>
              </a:extLst>
            </p:cNvPr>
            <p:cNvSpPr txBox="1"/>
            <p:nvPr/>
          </p:nvSpPr>
          <p:spPr>
            <a:xfrm>
              <a:off x="1435238" y="2195223"/>
              <a:ext cx="1025522" cy="619017"/>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9833021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435E9-D24E-D8BB-B5CF-72ADAB85A04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7DC4E85-1ADC-CA04-C81A-4F2E3B977C99}"/>
              </a:ext>
            </a:extLst>
          </p:cNvPr>
          <p:cNvSpPr txBox="1"/>
          <p:nvPr/>
        </p:nvSpPr>
        <p:spPr>
          <a:xfrm>
            <a:off x="1930400" y="-65699"/>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فوائد تطبيق أنظمة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E1838D8-3B0D-3EE3-57F6-B6554AD79A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6" name="Group 65">
            <a:extLst>
              <a:ext uri="{FF2B5EF4-FFF2-40B4-BE49-F238E27FC236}">
                <a16:creationId xmlns:a16="http://schemas.microsoft.com/office/drawing/2014/main" id="{B955310F-B701-F4E4-BF57-EDB16AD83778}"/>
              </a:ext>
            </a:extLst>
          </p:cNvPr>
          <p:cNvGrpSpPr/>
          <p:nvPr/>
        </p:nvGrpSpPr>
        <p:grpSpPr>
          <a:xfrm>
            <a:off x="8446438" y="1545771"/>
            <a:ext cx="2932675" cy="4637316"/>
            <a:chOff x="5751248" y="1545771"/>
            <a:chExt cx="2932675" cy="4637316"/>
          </a:xfrm>
        </p:grpSpPr>
        <p:grpSp>
          <p:nvGrpSpPr>
            <p:cNvPr id="33" name="Group 32">
              <a:extLst>
                <a:ext uri="{FF2B5EF4-FFF2-40B4-BE49-F238E27FC236}">
                  <a16:creationId xmlns:a16="http://schemas.microsoft.com/office/drawing/2014/main" id="{038D1A02-5E70-B627-D2D7-D54CD47F02C8}"/>
                </a:ext>
              </a:extLst>
            </p:cNvPr>
            <p:cNvGrpSpPr/>
            <p:nvPr/>
          </p:nvGrpSpPr>
          <p:grpSpPr>
            <a:xfrm>
              <a:off x="5876972" y="1761223"/>
              <a:ext cx="2660168" cy="4206413"/>
              <a:chOff x="2904878" y="105424"/>
              <a:chExt cx="1301555" cy="2058266"/>
            </a:xfrm>
          </p:grpSpPr>
          <p:sp>
            <p:nvSpPr>
              <p:cNvPr id="39" name="Rectangle: Rounded Corners 38">
                <a:extLst>
                  <a:ext uri="{FF2B5EF4-FFF2-40B4-BE49-F238E27FC236}">
                    <a16:creationId xmlns:a16="http://schemas.microsoft.com/office/drawing/2014/main" id="{6391C5AF-7B0A-2CC2-181D-5729075FE9CA}"/>
                  </a:ext>
                </a:extLst>
              </p:cNvPr>
              <p:cNvSpPr/>
              <p:nvPr/>
            </p:nvSpPr>
            <p:spPr>
              <a:xfrm>
                <a:off x="2904878" y="105424"/>
                <a:ext cx="1301555" cy="2058266"/>
              </a:xfrm>
              <a:prstGeom prst="roundRect">
                <a:avLst>
                  <a:gd name="adj" fmla="val 50000"/>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0" name="Oval 39">
                <a:extLst>
                  <a:ext uri="{FF2B5EF4-FFF2-40B4-BE49-F238E27FC236}">
                    <a16:creationId xmlns:a16="http://schemas.microsoft.com/office/drawing/2014/main" id="{6DF5160A-4410-1F1D-5466-B9E43B6A3E1E}"/>
                  </a:ext>
                </a:extLst>
              </p:cNvPr>
              <p:cNvSpPr/>
              <p:nvPr/>
            </p:nvSpPr>
            <p:spPr>
              <a:xfrm>
                <a:off x="3210042" y="262322"/>
                <a:ext cx="691226" cy="6912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5" name="Rectangle: Rounded Corners 34">
              <a:extLst>
                <a:ext uri="{FF2B5EF4-FFF2-40B4-BE49-F238E27FC236}">
                  <a16:creationId xmlns:a16="http://schemas.microsoft.com/office/drawing/2014/main" id="{AA272C94-F0B9-7B46-3777-451933E73FC7}"/>
                </a:ext>
              </a:extLst>
            </p:cNvPr>
            <p:cNvSpPr/>
            <p:nvPr/>
          </p:nvSpPr>
          <p:spPr>
            <a:xfrm>
              <a:off x="5751248" y="1545771"/>
              <a:ext cx="2932675" cy="4637316"/>
            </a:xfrm>
            <a:prstGeom prst="roundRect">
              <a:avLst>
                <a:gd name="adj" fmla="val 50000"/>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8" name="مربع نص 166">
              <a:extLst>
                <a:ext uri="{FF2B5EF4-FFF2-40B4-BE49-F238E27FC236}">
                  <a16:creationId xmlns:a16="http://schemas.microsoft.com/office/drawing/2014/main" id="{E4C9D5D3-A21C-CED7-63A7-8CFCC21C9BD3}"/>
                </a:ext>
              </a:extLst>
            </p:cNvPr>
            <p:cNvSpPr txBox="1"/>
            <p:nvPr/>
          </p:nvSpPr>
          <p:spPr>
            <a:xfrm>
              <a:off x="5776170" y="4149425"/>
              <a:ext cx="2786933" cy="879280"/>
            </a:xfrm>
            <a:prstGeom prst="rect">
              <a:avLst/>
            </a:prstGeom>
          </p:spPr>
          <p:txBody>
            <a:bodyPr wrap="square" rtlCol="1">
              <a:noAutofit/>
            </a:bodyPr>
            <a:lstStyle/>
            <a:p>
              <a:pPr algn="ctr" rtl="1">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الفوائد الإدارية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9" name="Picture 18" descr="Blogger ">
              <a:extLst>
                <a:ext uri="{FF2B5EF4-FFF2-40B4-BE49-F238E27FC236}">
                  <a16:creationId xmlns:a16="http://schemas.microsoft.com/office/drawing/2014/main" id="{C5674C9E-D91A-E648-4364-3B387DEAD4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7828" y="2297512"/>
              <a:ext cx="1063973" cy="1063885"/>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AEE37F0E-484C-DE64-9379-69FE5C342F48}"/>
              </a:ext>
            </a:extLst>
          </p:cNvPr>
          <p:cNvSpPr txBox="1"/>
          <p:nvPr/>
        </p:nvSpPr>
        <p:spPr>
          <a:xfrm>
            <a:off x="812887" y="969612"/>
            <a:ext cx="7009843"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تتضمّن الفوائد الإدارية لتطبيق أنظمة الموارد البشرية ما يلي</a:t>
            </a:r>
            <a:r>
              <a:rPr lang="en-US"/>
              <a:t>:</a:t>
            </a:r>
          </a:p>
        </p:txBody>
      </p:sp>
      <p:sp>
        <p:nvSpPr>
          <p:cNvPr id="3" name="TextBox 2">
            <a:extLst>
              <a:ext uri="{FF2B5EF4-FFF2-40B4-BE49-F238E27FC236}">
                <a16:creationId xmlns:a16="http://schemas.microsoft.com/office/drawing/2014/main" id="{0A848819-46DE-8B62-A35C-C42F08DE76C3}"/>
              </a:ext>
            </a:extLst>
          </p:cNvPr>
          <p:cNvSpPr txBox="1"/>
          <p:nvPr/>
        </p:nvSpPr>
        <p:spPr>
          <a:xfrm>
            <a:off x="812887" y="1578301"/>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تحسين جودة القرارات</a:t>
            </a:r>
            <a:r>
              <a:rPr lang="en-US" dirty="0">
                <a:solidFill>
                  <a:srgbClr val="168489"/>
                </a:solidFill>
              </a:rPr>
              <a:t>: </a:t>
            </a:r>
            <a:r>
              <a:rPr lang="ar-SA" dirty="0"/>
              <a:t>توفير معلومات دقيقة وشاملة تساعد المديرين على اتخاذ قرارات مستنيرة</a:t>
            </a:r>
            <a:endParaRPr lang="en-US" dirty="0"/>
          </a:p>
        </p:txBody>
      </p:sp>
      <p:sp>
        <p:nvSpPr>
          <p:cNvPr id="4" name="TextBox 3">
            <a:extLst>
              <a:ext uri="{FF2B5EF4-FFF2-40B4-BE49-F238E27FC236}">
                <a16:creationId xmlns:a16="http://schemas.microsoft.com/office/drawing/2014/main" id="{B94EDF88-4BCF-BCFC-2F94-52CBD40592D2}"/>
              </a:ext>
            </a:extLst>
          </p:cNvPr>
          <p:cNvSpPr txBox="1"/>
          <p:nvPr/>
        </p:nvSpPr>
        <p:spPr>
          <a:xfrm>
            <a:off x="812887" y="2648014"/>
            <a:ext cx="70098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b="1" dirty="0">
                <a:solidFill>
                  <a:srgbClr val="168489"/>
                </a:solidFill>
              </a:rPr>
              <a:t>سهولة إعداد التقارير</a:t>
            </a:r>
            <a:r>
              <a:rPr lang="en-US" b="1" dirty="0">
                <a:solidFill>
                  <a:srgbClr val="168489"/>
                </a:solidFill>
              </a:rPr>
              <a:t>: </a:t>
            </a:r>
            <a:r>
              <a:rPr lang="ar-SA" dirty="0"/>
              <a:t>إمكانية إنشاء تقارير متنوّعة حسب الحاجة، سواء كانت تقارير دورية أو تقارير مخصّصة</a:t>
            </a:r>
            <a:endParaRPr lang="en-US" b="1" dirty="0"/>
          </a:p>
        </p:txBody>
      </p:sp>
      <p:sp>
        <p:nvSpPr>
          <p:cNvPr id="5" name="TextBox 4">
            <a:extLst>
              <a:ext uri="{FF2B5EF4-FFF2-40B4-BE49-F238E27FC236}">
                <a16:creationId xmlns:a16="http://schemas.microsoft.com/office/drawing/2014/main" id="{594641D3-ADDA-61D5-FE8F-BFB0156CDFC9}"/>
              </a:ext>
            </a:extLst>
          </p:cNvPr>
          <p:cNvSpPr txBox="1"/>
          <p:nvPr/>
        </p:nvSpPr>
        <p:spPr>
          <a:xfrm>
            <a:off x="812887" y="3751197"/>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متابعة مؤشّرات الأداء</a:t>
            </a:r>
            <a:r>
              <a:rPr lang="en-US" b="1" dirty="0">
                <a:solidFill>
                  <a:srgbClr val="168489"/>
                </a:solidFill>
              </a:rPr>
              <a:t>:</a:t>
            </a:r>
            <a:r>
              <a:rPr lang="en-US" dirty="0"/>
              <a:t> </a:t>
            </a:r>
            <a:r>
              <a:rPr lang="ar-SA" dirty="0"/>
              <a:t>إمكانية تتبّع مؤشّرات الأداء الرئيسية</a:t>
            </a:r>
            <a:r>
              <a:rPr lang="en-US" dirty="0"/>
              <a:t> (KPIs) </a:t>
            </a:r>
            <a:r>
              <a:rPr lang="ar-SA" dirty="0"/>
              <a:t>للموارد البشرية بسهولة</a:t>
            </a:r>
            <a:endParaRPr lang="en-US" dirty="0"/>
          </a:p>
        </p:txBody>
      </p:sp>
      <p:sp>
        <p:nvSpPr>
          <p:cNvPr id="6" name="TextBox 5">
            <a:extLst>
              <a:ext uri="{FF2B5EF4-FFF2-40B4-BE49-F238E27FC236}">
                <a16:creationId xmlns:a16="http://schemas.microsoft.com/office/drawing/2014/main" id="{E78D0C43-8946-546B-336A-AD5317E52327}"/>
              </a:ext>
            </a:extLst>
          </p:cNvPr>
          <p:cNvSpPr txBox="1"/>
          <p:nvPr/>
        </p:nvSpPr>
        <p:spPr>
          <a:xfrm>
            <a:off x="812887" y="4820910"/>
            <a:ext cx="70098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b="1" dirty="0">
                <a:solidFill>
                  <a:srgbClr val="168489"/>
                </a:solidFill>
              </a:rPr>
              <a:t>تحسين الشفافية</a:t>
            </a:r>
            <a:r>
              <a:rPr lang="en-US" b="1" dirty="0">
                <a:solidFill>
                  <a:srgbClr val="168489"/>
                </a:solidFill>
              </a:rPr>
              <a:t>: </a:t>
            </a:r>
            <a:r>
              <a:rPr lang="ar-SA" dirty="0"/>
              <a:t>توفير رؤية واضحة لعمليات الموارد البشرية لجميع المعنيين</a:t>
            </a:r>
            <a:endParaRPr lang="en-US" b="1" dirty="0"/>
          </a:p>
        </p:txBody>
      </p:sp>
      <p:sp>
        <p:nvSpPr>
          <p:cNvPr id="10" name="TextBox 9">
            <a:extLst>
              <a:ext uri="{FF2B5EF4-FFF2-40B4-BE49-F238E27FC236}">
                <a16:creationId xmlns:a16="http://schemas.microsoft.com/office/drawing/2014/main" id="{6C2BBA29-4091-93A9-7226-DD5D0FF8F21F}"/>
              </a:ext>
            </a:extLst>
          </p:cNvPr>
          <p:cNvSpPr txBox="1"/>
          <p:nvPr/>
        </p:nvSpPr>
        <p:spPr>
          <a:xfrm>
            <a:off x="812887" y="5924094"/>
            <a:ext cx="700984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تعزيز الحوكمة</a:t>
            </a:r>
            <a:r>
              <a:rPr lang="en-US" b="1" dirty="0">
                <a:solidFill>
                  <a:srgbClr val="168489"/>
                </a:solidFill>
              </a:rPr>
              <a:t>: </a:t>
            </a:r>
            <a:r>
              <a:rPr lang="ar-SA" dirty="0"/>
              <a:t>ضمان الالتزام بالسياسات والإجراءات المؤسّسية</a:t>
            </a:r>
            <a:endParaRPr lang="en-US" dirty="0"/>
          </a:p>
        </p:txBody>
      </p:sp>
    </p:spTree>
    <p:extLst>
      <p:ext uri="{BB962C8B-B14F-4D97-AF65-F5344CB8AC3E}">
        <p14:creationId xmlns:p14="http://schemas.microsoft.com/office/powerpoint/2010/main" val="17306396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down)">
                                      <p:cBhvr>
                                        <p:cTn id="7" dur="500"/>
                                        <p:tgtEl>
                                          <p:spTgt spid="6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10"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81DF7-0433-19CB-CE44-22EFA8258FB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3A1F977-1456-769C-906E-4E3FEBA214BB}"/>
              </a:ext>
            </a:extLst>
          </p:cNvPr>
          <p:cNvSpPr txBox="1"/>
          <p:nvPr/>
        </p:nvSpPr>
        <p:spPr>
          <a:xfrm>
            <a:off x="-72570" y="-98275"/>
            <a:ext cx="11582400" cy="584775"/>
          </a:xfrm>
          <a:prstGeom prst="rect">
            <a:avLst/>
          </a:prstGeom>
        </p:spPr>
        <p:txBody>
          <a:bodyPr wrap="square">
            <a:spAutoFit/>
          </a:bodyPr>
          <a:lstStyle/>
          <a:p>
            <a:pPr algn="ctr" rtl="1"/>
            <a:r>
              <a:rPr lang="ar-EG" sz="3200" b="1" dirty="0">
                <a:solidFill>
                  <a:schemeClr val="bg1"/>
                </a:solidFill>
                <a:latin typeface="Adobe Arabic" panose="02040503050201020203" pitchFamily="18" charset="-78"/>
                <a:cs typeface="Adobe Arabic" panose="02040503050201020203" pitchFamily="18" charset="-78"/>
              </a:rPr>
              <a:t>معالجة اللغة الطبيعية</a:t>
            </a:r>
            <a:r>
              <a:rPr lang="en-US" sz="3200" b="1" dirty="0">
                <a:solidFill>
                  <a:schemeClr val="bg1"/>
                </a:solidFill>
                <a:latin typeface="Adobe Arabic" panose="02040503050201020203" pitchFamily="18" charset="-78"/>
                <a:cs typeface="Adobe Arabic" panose="02040503050201020203" pitchFamily="18" charset="-78"/>
              </a:rPr>
              <a:t> (NLP) </a:t>
            </a:r>
            <a:r>
              <a:rPr lang="ar-EG" sz="3200" b="1" dirty="0">
                <a:solidFill>
                  <a:schemeClr val="bg1"/>
                </a:solidFill>
                <a:latin typeface="Adobe Arabic" panose="02040503050201020203" pitchFamily="18" charset="-78"/>
                <a:cs typeface="Adobe Arabic" panose="02040503050201020203" pitchFamily="18" charset="-78"/>
              </a:rPr>
              <a:t>في تحليل آراء الموظفين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4353452-87BF-829A-5AC5-85C3BAE06D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6" name="Group 15">
            <a:extLst>
              <a:ext uri="{FF2B5EF4-FFF2-40B4-BE49-F238E27FC236}">
                <a16:creationId xmlns:a16="http://schemas.microsoft.com/office/drawing/2014/main" id="{C94A517B-E7E6-7284-A02D-75C51F2846FD}"/>
              </a:ext>
            </a:extLst>
          </p:cNvPr>
          <p:cNvGrpSpPr/>
          <p:nvPr/>
        </p:nvGrpSpPr>
        <p:grpSpPr>
          <a:xfrm>
            <a:off x="8430072" y="1924907"/>
            <a:ext cx="2391085" cy="3866636"/>
            <a:chOff x="8430072" y="1852335"/>
            <a:chExt cx="2391085" cy="3866636"/>
          </a:xfrm>
        </p:grpSpPr>
        <p:sp>
          <p:nvSpPr>
            <p:cNvPr id="3" name="TextBox 15">
              <a:extLst>
                <a:ext uri="{FF2B5EF4-FFF2-40B4-BE49-F238E27FC236}">
                  <a16:creationId xmlns:a16="http://schemas.microsoft.com/office/drawing/2014/main" id="{C71DD58C-98DE-608A-DF4D-FCDF6FF03884}"/>
                </a:ext>
              </a:extLst>
            </p:cNvPr>
            <p:cNvSpPr txBox="1">
              <a:spLocks noChangeArrowheads="1"/>
            </p:cNvSpPr>
            <p:nvPr/>
          </p:nvSpPr>
          <p:spPr bwMode="auto">
            <a:xfrm>
              <a:off x="8518143" y="5007958"/>
              <a:ext cx="2191361" cy="711013"/>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المشاعر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 name="Rectangle: Rounded Corners 3">
              <a:extLst>
                <a:ext uri="{FF2B5EF4-FFF2-40B4-BE49-F238E27FC236}">
                  <a16:creationId xmlns:a16="http://schemas.microsoft.com/office/drawing/2014/main" id="{7C422DBA-0866-23E4-302F-6E9C5072C118}"/>
                </a:ext>
              </a:extLst>
            </p:cNvPr>
            <p:cNvSpPr/>
            <p:nvPr/>
          </p:nvSpPr>
          <p:spPr>
            <a:xfrm>
              <a:off x="8652909" y="4443509"/>
              <a:ext cx="1885449" cy="185105"/>
            </a:xfrm>
            <a:prstGeom prst="roundRect">
              <a:avLst/>
            </a:prstGeom>
            <a:solidFill>
              <a:schemeClr val="bg1">
                <a:lumMod val="50000"/>
              </a:schemeClr>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pic>
          <p:nvPicPr>
            <p:cNvPr id="11" name="Picture 10" descr="Emotion recognition ">
              <a:extLst>
                <a:ext uri="{FF2B5EF4-FFF2-40B4-BE49-F238E27FC236}">
                  <a16:creationId xmlns:a16="http://schemas.microsoft.com/office/drawing/2014/main" id="{6AB05ACF-53C7-20DD-41DA-AE6446FF84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30072" y="1852335"/>
              <a:ext cx="2391085" cy="23909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a:extLst>
              <a:ext uri="{FF2B5EF4-FFF2-40B4-BE49-F238E27FC236}">
                <a16:creationId xmlns:a16="http://schemas.microsoft.com/office/drawing/2014/main" id="{822B55C4-71B6-6229-7243-540828C67E80}"/>
              </a:ext>
            </a:extLst>
          </p:cNvPr>
          <p:cNvGrpSpPr/>
          <p:nvPr/>
        </p:nvGrpSpPr>
        <p:grpSpPr>
          <a:xfrm>
            <a:off x="4927466" y="1835172"/>
            <a:ext cx="2418210" cy="4347914"/>
            <a:chOff x="4927466" y="1762600"/>
            <a:chExt cx="2418210" cy="4347914"/>
          </a:xfrm>
        </p:grpSpPr>
        <p:sp>
          <p:nvSpPr>
            <p:cNvPr id="5" name="TextBox 15">
              <a:extLst>
                <a:ext uri="{FF2B5EF4-FFF2-40B4-BE49-F238E27FC236}">
                  <a16:creationId xmlns:a16="http://schemas.microsoft.com/office/drawing/2014/main" id="{3BA25EC5-B061-7D11-C9F2-D3BEAFEC3D82}"/>
                </a:ext>
              </a:extLst>
            </p:cNvPr>
            <p:cNvSpPr txBox="1">
              <a:spLocks noChangeArrowheads="1"/>
            </p:cNvSpPr>
            <p:nvPr/>
          </p:nvSpPr>
          <p:spPr bwMode="auto">
            <a:xfrm>
              <a:off x="5055863" y="4746909"/>
              <a:ext cx="2289813" cy="1363605"/>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مقابلات الخروج</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Rectangle: Rounded Corners 5">
              <a:extLst>
                <a:ext uri="{FF2B5EF4-FFF2-40B4-BE49-F238E27FC236}">
                  <a16:creationId xmlns:a16="http://schemas.microsoft.com/office/drawing/2014/main" id="{9205C87A-AAE5-39BC-545A-60D48D6CD1A0}"/>
                </a:ext>
              </a:extLst>
            </p:cNvPr>
            <p:cNvSpPr/>
            <p:nvPr/>
          </p:nvSpPr>
          <p:spPr>
            <a:xfrm>
              <a:off x="5180285" y="4443509"/>
              <a:ext cx="1885449" cy="185105"/>
            </a:xfrm>
            <a:prstGeom prst="roundRect">
              <a:avLst/>
            </a:prstGeom>
            <a:solidFill>
              <a:schemeClr val="bg1">
                <a:lumMod val="50000"/>
              </a:schemeClr>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pic>
          <p:nvPicPr>
            <p:cNvPr id="14" name="Picture 13" descr="Job interview ">
              <a:extLst>
                <a:ext uri="{FF2B5EF4-FFF2-40B4-BE49-F238E27FC236}">
                  <a16:creationId xmlns:a16="http://schemas.microsoft.com/office/drawing/2014/main" id="{D3B7EF46-BC21-8521-7130-EC494ED79E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7466" y="1762600"/>
              <a:ext cx="2391085" cy="23909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a:extLst>
              <a:ext uri="{FF2B5EF4-FFF2-40B4-BE49-F238E27FC236}">
                <a16:creationId xmlns:a16="http://schemas.microsoft.com/office/drawing/2014/main" id="{2EC9C0DF-691C-6A1C-03F2-913DCCE49AA7}"/>
              </a:ext>
            </a:extLst>
          </p:cNvPr>
          <p:cNvGrpSpPr/>
          <p:nvPr/>
        </p:nvGrpSpPr>
        <p:grpSpPr>
          <a:xfrm>
            <a:off x="1370843" y="1778000"/>
            <a:ext cx="2391085" cy="4346609"/>
            <a:chOff x="1370843" y="1705428"/>
            <a:chExt cx="2391085" cy="4346609"/>
          </a:xfrm>
        </p:grpSpPr>
        <p:sp>
          <p:nvSpPr>
            <p:cNvPr id="7" name="TextBox 12">
              <a:extLst>
                <a:ext uri="{FF2B5EF4-FFF2-40B4-BE49-F238E27FC236}">
                  <a16:creationId xmlns:a16="http://schemas.microsoft.com/office/drawing/2014/main" id="{ACE89A25-6487-4AA3-A3E1-33B553BF72DA}"/>
                </a:ext>
              </a:extLst>
            </p:cNvPr>
            <p:cNvSpPr txBox="1">
              <a:spLocks noChangeArrowheads="1"/>
            </p:cNvSpPr>
            <p:nvPr/>
          </p:nvSpPr>
          <p:spPr bwMode="auto">
            <a:xfrm>
              <a:off x="1391916" y="4765599"/>
              <a:ext cx="2273198" cy="1286438"/>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مراقبة التواصل الداخليّ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Rectangle: Rounded Corners 9">
              <a:extLst>
                <a:ext uri="{FF2B5EF4-FFF2-40B4-BE49-F238E27FC236}">
                  <a16:creationId xmlns:a16="http://schemas.microsoft.com/office/drawing/2014/main" id="{3AAF2A9B-8BB2-070C-A8D7-EAFA2E9BF8CF}"/>
                </a:ext>
              </a:extLst>
            </p:cNvPr>
            <p:cNvSpPr/>
            <p:nvPr/>
          </p:nvSpPr>
          <p:spPr>
            <a:xfrm>
              <a:off x="1569378" y="4422345"/>
              <a:ext cx="1885449" cy="185105"/>
            </a:xfrm>
            <a:prstGeom prst="roundRect">
              <a:avLst/>
            </a:prstGeom>
            <a:solidFill>
              <a:schemeClr val="bg1">
                <a:lumMod val="50000"/>
              </a:schemeClr>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pic>
          <p:nvPicPr>
            <p:cNvPr id="15" name="Picture 14" descr="Monitor ">
              <a:extLst>
                <a:ext uri="{FF2B5EF4-FFF2-40B4-BE49-F238E27FC236}">
                  <a16:creationId xmlns:a16="http://schemas.microsoft.com/office/drawing/2014/main" id="{E2C57D25-960E-59D8-E2AA-51B219C9022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70843" y="1705428"/>
              <a:ext cx="2391085" cy="239096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735899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ppt_x"/>
                                          </p:val>
                                        </p:tav>
                                        <p:tav tm="100000">
                                          <p:val>
                                            <p:strVal val="#ppt_x"/>
                                          </p:val>
                                        </p:tav>
                                      </p:tavLst>
                                    </p:anim>
                                    <p:anim calcmode="lin" valueType="num">
                                      <p:cBhvr additive="base">
                                        <p:cTn id="1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ppt_x"/>
                                          </p:val>
                                        </p:tav>
                                        <p:tav tm="100000">
                                          <p:val>
                                            <p:strVal val="#ppt_x"/>
                                          </p:val>
                                        </p:tav>
                                      </p:tavLst>
                                    </p:anim>
                                    <p:anim calcmode="lin" valueType="num">
                                      <p:cBhvr additive="base">
                                        <p:cTn id="2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E42E8F-9843-3218-798B-B2454ACE1BA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0F0FD78-C932-76CD-4B7B-44F1364EE571}"/>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28AD71C-FCBC-2BE7-C01D-9808CE5AF1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1" name="Picture 30" descr="Analytics ">
            <a:extLst>
              <a:ext uri="{FF2B5EF4-FFF2-40B4-BE49-F238E27FC236}">
                <a16:creationId xmlns:a16="http://schemas.microsoft.com/office/drawing/2014/main" id="{35977638-7920-6ABA-7BC2-B6D3E0C6A6E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6698" y="2491323"/>
            <a:ext cx="3485016" cy="3485016"/>
          </a:xfrm>
          <a:prstGeom prst="rect">
            <a:avLst/>
          </a:prstGeom>
          <a:noFill/>
          <a:ln>
            <a:noFill/>
          </a:ln>
        </p:spPr>
      </p:pic>
      <p:sp>
        <p:nvSpPr>
          <p:cNvPr id="32" name="TextBox 31">
            <a:extLst>
              <a:ext uri="{FF2B5EF4-FFF2-40B4-BE49-F238E27FC236}">
                <a16:creationId xmlns:a16="http://schemas.microsoft.com/office/drawing/2014/main" id="{BD7256E1-EA93-12C1-4B12-B99F4F76D6A6}"/>
              </a:ext>
            </a:extLst>
          </p:cNvPr>
          <p:cNvSpPr txBox="1"/>
          <p:nvPr/>
        </p:nvSpPr>
        <p:spPr>
          <a:xfrm>
            <a:off x="4281714" y="1090965"/>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الأولى: اشرح بالتفصيل الفرق بين التحليلات التنبّؤية والتحليلات التوجيهية مع ذكر مثال تطبيقيّ لكلّ منهما في سياق الموارد البشرية</a:t>
            </a:r>
            <a:r>
              <a:rPr lang="en-US" b="0"/>
              <a:t>.</a:t>
            </a:r>
            <a:endParaRPr lang="en-US"/>
          </a:p>
        </p:txBody>
      </p:sp>
      <p:sp>
        <p:nvSpPr>
          <p:cNvPr id="33" name="TextBox 32">
            <a:extLst>
              <a:ext uri="{FF2B5EF4-FFF2-40B4-BE49-F238E27FC236}">
                <a16:creationId xmlns:a16="http://schemas.microsoft.com/office/drawing/2014/main" id="{8DE22E9F-67A7-66B2-6108-84B312CAFD23}"/>
              </a:ext>
            </a:extLst>
          </p:cNvPr>
          <p:cNvSpPr txBox="1"/>
          <p:nvPr/>
        </p:nvSpPr>
        <p:spPr>
          <a:xfrm>
            <a:off x="5014452" y="3429000"/>
            <a:ext cx="6364661" cy="157799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الإجابة النموذجية</a:t>
            </a:r>
            <a:r>
              <a:rPr lang="en-US" dirty="0"/>
              <a:t>: </a:t>
            </a:r>
          </a:p>
          <a:p>
            <a:r>
              <a:rPr lang="ar-SA" b="0" dirty="0"/>
              <a:t>التحليلات التنبّؤية والتوجيهية تُمثّلان المستويَين الأكثر تقدّماً في هرم التحليلات، لكنّهما يختلفان في الهدف والنتائج</a:t>
            </a:r>
            <a:r>
              <a:rPr lang="en-US" b="0" dirty="0"/>
              <a:t>.</a:t>
            </a:r>
          </a:p>
        </p:txBody>
      </p:sp>
    </p:spTree>
    <p:extLst>
      <p:ext uri="{BB962C8B-B14F-4D97-AF65-F5344CB8AC3E}">
        <p14:creationId xmlns:p14="http://schemas.microsoft.com/office/powerpoint/2010/main" val="18273052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1000"/>
                                        <p:tgtEl>
                                          <p:spTgt spid="32"/>
                                        </p:tgtEl>
                                      </p:cBhvr>
                                    </p:animEffect>
                                    <p:anim calcmode="lin" valueType="num">
                                      <p:cBhvr>
                                        <p:cTn id="11" dur="1000" fill="hold"/>
                                        <p:tgtEl>
                                          <p:spTgt spid="32"/>
                                        </p:tgtEl>
                                        <p:attrNameLst>
                                          <p:attrName>ppt_x</p:attrName>
                                        </p:attrNameLst>
                                      </p:cBhvr>
                                      <p:tavLst>
                                        <p:tav tm="0">
                                          <p:val>
                                            <p:strVal val="#ppt_x"/>
                                          </p:val>
                                        </p:tav>
                                        <p:tav tm="100000">
                                          <p:val>
                                            <p:strVal val="#ppt_x"/>
                                          </p:val>
                                        </p:tav>
                                      </p:tavLst>
                                    </p:anim>
                                    <p:anim calcmode="lin" valueType="num">
                                      <p:cBhvr>
                                        <p:cTn id="12" dur="1000" fill="hold"/>
                                        <p:tgtEl>
                                          <p:spTgt spid="32"/>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2F30BC-FC01-70AC-4FC9-0DE07C85AD8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D991430-38DE-E9A4-8A91-DAF2C4E72B6A}"/>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59D6B4F-405B-D2B3-E9A4-519687917F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F3D2721C-DA91-C26A-2087-09105E6F1FF4}"/>
              </a:ext>
            </a:extLst>
          </p:cNvPr>
          <p:cNvSpPr txBox="1"/>
          <p:nvPr/>
        </p:nvSpPr>
        <p:spPr>
          <a:xfrm>
            <a:off x="4281714" y="1090965"/>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الأولى: اشرح بالتفصيل الفرق بين التحليلات التنبّؤية والتحليلات التوجيهية مع ذكر مثال تطبيقيّ لكلّ منهما في سياق الموارد البشرية</a:t>
            </a:r>
            <a:r>
              <a:rPr lang="en-US" b="0"/>
              <a:t>.</a:t>
            </a:r>
            <a:endParaRPr lang="en-US"/>
          </a:p>
        </p:txBody>
      </p:sp>
      <p:sp>
        <p:nvSpPr>
          <p:cNvPr id="33" name="TextBox 32">
            <a:extLst>
              <a:ext uri="{FF2B5EF4-FFF2-40B4-BE49-F238E27FC236}">
                <a16:creationId xmlns:a16="http://schemas.microsoft.com/office/drawing/2014/main" id="{680CD48A-0CF3-43E5-AA5C-1D2EFB253CD5}"/>
              </a:ext>
            </a:extLst>
          </p:cNvPr>
          <p:cNvSpPr txBox="1"/>
          <p:nvPr/>
        </p:nvSpPr>
        <p:spPr>
          <a:xfrm>
            <a:off x="5014452" y="2045072"/>
            <a:ext cx="6364661" cy="461568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2400" b="0" dirty="0"/>
              <a:t>التحليلات التنبّؤية</a:t>
            </a:r>
            <a:r>
              <a:rPr lang="en-US" sz="2400" dirty="0"/>
              <a:t> (Predictive Analytics):</a:t>
            </a:r>
          </a:p>
          <a:p>
            <a:r>
              <a:rPr lang="ar-SA" sz="2400" b="0" dirty="0"/>
              <a:t>تُجيب عن السؤال "ماذا سيحدث على الأرجح؟" من خلال استخدام البيانات التاريخية والنماذج الإحصائية وخوارزميات التعلّم الآليّ للتنبّؤ بالأحداث المستقبلية أو السلوكيات المحتملة. تُركّز على التنبّؤ دون تقديم توصيات صريحة بشأن ما يجب فعله</a:t>
            </a:r>
            <a:r>
              <a:rPr lang="en-US" sz="2400" b="0" dirty="0"/>
              <a:t>. </a:t>
            </a:r>
            <a:endParaRPr lang="ar-SA" sz="2400" b="0" dirty="0"/>
          </a:p>
          <a:p>
            <a:r>
              <a:rPr lang="ar-SA" sz="2400" b="0" dirty="0"/>
              <a:t>مثال تطبيقيّ</a:t>
            </a:r>
            <a:r>
              <a:rPr lang="en-US" sz="2400" b="0" dirty="0"/>
              <a:t>: </a:t>
            </a:r>
            <a:r>
              <a:rPr lang="ar-SA" sz="2400" b="0" dirty="0"/>
              <a:t>نموذج للتنبّؤ باحتمالية استقالة الموظفين. يُحلّل النظام بيانات آلاف الموظفين السابقين والحاليين (مدّة الخدمة، تاريخ الترقيات، تقييمات الأداء، المشاركة في التدريب، الراتب مقارنة بالسوق، التغييرات في المدير المباشر) لبناء نموذج يتنبّأ باحتمالية استقالة كلّ موظف حاليّ. النتيجة قد تكون: "الموظف أحمد لديه احتمالية 75% للاستقالة خلال الأشهر الستّة القادمة." هذا التنبّؤ قيّم لكنّه لا يُخبرك ماذا تفعل حياله</a:t>
            </a:r>
            <a:r>
              <a:rPr lang="en-US" sz="2400" b="0" dirty="0"/>
              <a:t>.</a:t>
            </a:r>
          </a:p>
        </p:txBody>
      </p:sp>
      <p:pic>
        <p:nvPicPr>
          <p:cNvPr id="2" name="Picture 1" descr="Bar chart ">
            <a:extLst>
              <a:ext uri="{FF2B5EF4-FFF2-40B4-BE49-F238E27FC236}">
                <a16:creationId xmlns:a16="http://schemas.microsoft.com/office/drawing/2014/main" id="{B2FA9805-03C8-3B96-56D0-EFE97C96471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398134"/>
            <a:ext cx="3368901" cy="3368901"/>
          </a:xfrm>
          <a:prstGeom prst="rect">
            <a:avLst/>
          </a:prstGeom>
          <a:noFill/>
          <a:ln>
            <a:noFill/>
          </a:ln>
        </p:spPr>
      </p:pic>
    </p:spTree>
    <p:extLst>
      <p:ext uri="{BB962C8B-B14F-4D97-AF65-F5344CB8AC3E}">
        <p14:creationId xmlns:p14="http://schemas.microsoft.com/office/powerpoint/2010/main" val="3928103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33CAC-B946-ACC7-7C67-9026F4DF1F2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2652656-9DE2-0028-5FB0-6D421879C286}"/>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6E64A78-0C7F-C947-1059-F9FF3157BA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5227658A-CA8F-95F7-BB4B-DCBDCE11C6F3}"/>
              </a:ext>
            </a:extLst>
          </p:cNvPr>
          <p:cNvSpPr txBox="1"/>
          <p:nvPr/>
        </p:nvSpPr>
        <p:spPr>
          <a:xfrm>
            <a:off x="4281714" y="1090965"/>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الأولى: اشرح بالتفصيل الفرق بين التحليلات التنبّؤية والتحليلات التوجيهية مع ذكر مثال تطبيقيّ لكلّ منهما في سياق الموارد البشرية</a:t>
            </a:r>
            <a:r>
              <a:rPr lang="en-US" b="0"/>
              <a:t>.</a:t>
            </a:r>
            <a:endParaRPr lang="en-US"/>
          </a:p>
        </p:txBody>
      </p:sp>
      <p:sp>
        <p:nvSpPr>
          <p:cNvPr id="33" name="TextBox 32">
            <a:extLst>
              <a:ext uri="{FF2B5EF4-FFF2-40B4-BE49-F238E27FC236}">
                <a16:creationId xmlns:a16="http://schemas.microsoft.com/office/drawing/2014/main" id="{66BBBBF0-59D4-4B2F-0D16-2EA1B6C0B9B9}"/>
              </a:ext>
            </a:extLst>
          </p:cNvPr>
          <p:cNvSpPr txBox="1"/>
          <p:nvPr/>
        </p:nvSpPr>
        <p:spPr>
          <a:xfrm>
            <a:off x="5014452" y="3027886"/>
            <a:ext cx="6364661" cy="250004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t>التحليلات التوجيهية</a:t>
            </a:r>
            <a:r>
              <a:rPr lang="en-US" b="1" dirty="0"/>
              <a:t> (Prescriptive Analytics):</a:t>
            </a:r>
          </a:p>
          <a:p>
            <a:r>
              <a:rPr lang="ar-SA" dirty="0"/>
              <a:t>تذهب خطوة أبعد من التنبّؤ، حيث تُجيب عن السؤال "ماذا يجب أن نفعل؟" من خلال التوصية بإجراءات محدّدة بناءً على التنبّؤات والقيود الموجودة. تستخدم تقنيات الأمثلة والمحاكاة لتقييم خيارات متعدّدة واختيار الأفضل</a:t>
            </a:r>
            <a:r>
              <a:rPr lang="en-US" dirty="0"/>
              <a:t>. </a:t>
            </a:r>
          </a:p>
        </p:txBody>
      </p:sp>
      <p:pic>
        <p:nvPicPr>
          <p:cNvPr id="3" name="Picture 2" descr="Dashboard">
            <a:extLst>
              <a:ext uri="{FF2B5EF4-FFF2-40B4-BE49-F238E27FC236}">
                <a16:creationId xmlns:a16="http://schemas.microsoft.com/office/drawing/2014/main" id="{191A6E44-5DD4-C13F-D57D-7D25978D391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01850" y="2803297"/>
            <a:ext cx="2949223" cy="2949223"/>
          </a:xfrm>
          <a:prstGeom prst="rect">
            <a:avLst/>
          </a:prstGeom>
          <a:noFill/>
          <a:ln>
            <a:noFill/>
          </a:ln>
        </p:spPr>
      </p:pic>
    </p:spTree>
    <p:extLst>
      <p:ext uri="{BB962C8B-B14F-4D97-AF65-F5344CB8AC3E}">
        <p14:creationId xmlns:p14="http://schemas.microsoft.com/office/powerpoint/2010/main" val="3244690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5273B-02C9-F01D-C9E6-FA0DCF3BDE7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26855A1-28DD-D938-E569-ED6EC06D36AE}"/>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807EB71-FF78-AD3F-F7FB-E8E210356F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8B4F1B12-A703-4349-88F9-036FEF1E040A}"/>
              </a:ext>
            </a:extLst>
          </p:cNvPr>
          <p:cNvSpPr txBox="1"/>
          <p:nvPr/>
        </p:nvSpPr>
        <p:spPr>
          <a:xfrm>
            <a:off x="4281714" y="1090965"/>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الأولى: اشرح بالتفصيل الفرق بين التحليلات التنبّؤية والتحليلات التوجيهية مع ذكر مثال تطبيقيّ لكلّ منهما في سياق الموارد البشرية</a:t>
            </a:r>
            <a:r>
              <a:rPr lang="en-US" b="0"/>
              <a:t>.</a:t>
            </a:r>
            <a:endParaRPr lang="en-US"/>
          </a:p>
        </p:txBody>
      </p:sp>
      <p:sp>
        <p:nvSpPr>
          <p:cNvPr id="33" name="TextBox 32">
            <a:extLst>
              <a:ext uri="{FF2B5EF4-FFF2-40B4-BE49-F238E27FC236}">
                <a16:creationId xmlns:a16="http://schemas.microsoft.com/office/drawing/2014/main" id="{8C4795C1-3622-F672-65C0-5CA294DBD9E1}"/>
              </a:ext>
            </a:extLst>
          </p:cNvPr>
          <p:cNvSpPr txBox="1"/>
          <p:nvPr/>
        </p:nvSpPr>
        <p:spPr>
          <a:xfrm>
            <a:off x="5014452" y="2045072"/>
            <a:ext cx="6364661" cy="4669099"/>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مثال تطبيقيّ</a:t>
            </a:r>
            <a:r>
              <a:rPr lang="en-US" b="1"/>
              <a:t>:</a:t>
            </a:r>
            <a:r>
              <a:rPr lang="en-US"/>
              <a:t> </a:t>
            </a:r>
            <a:r>
              <a:rPr lang="ar-SA"/>
              <a:t>بناءً على نفس نموذج التنبّؤ بالاستقالة، النظام التوجيهيّ يذهب أبعد ليُحدّد الإجراء الأمثل لكلّ موظف معرّض للخطر. قد يُوصي بـ: "للموظف أحمد (احتمالية استقالة 75%)، الإجراءات الموصى بها: 1) رفع الراتب بنسبة 8% (تكلفة: 10,000 ريال سنوياً) سيُقلّل الاحتمالية إلى 35%. 2) ترقيته للمستوى التالي (تكلفة: 15,000 ريال) سيُقلّل الاحتمالية إلى 20%. 3) تسجيله في برنامج القيادات (تكلفة: 5,000 ريال) سيُقلّل الاحتمالية إلى 50%." ثمّ يُقارن النظام تكلفة هذه الإجراءات بتكلفة استبدال الموظف (قد تصل لـ150% من راتبه السنويّ) ويُوصي بالإجراء الأمثل من حيث العائد على الاستثمار</a:t>
            </a:r>
            <a:endParaRPr lang="en-US" dirty="0"/>
          </a:p>
        </p:txBody>
      </p:sp>
      <p:pic>
        <p:nvPicPr>
          <p:cNvPr id="2" name="Picture 1" descr="Real time monitoring">
            <a:extLst>
              <a:ext uri="{FF2B5EF4-FFF2-40B4-BE49-F238E27FC236}">
                <a16:creationId xmlns:a16="http://schemas.microsoft.com/office/drawing/2014/main" id="{28EB85D7-9991-4BE6-81EF-87B93662A14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233038"/>
            <a:ext cx="3789816" cy="3789816"/>
          </a:xfrm>
          <a:prstGeom prst="rect">
            <a:avLst/>
          </a:prstGeom>
          <a:noFill/>
          <a:ln>
            <a:noFill/>
          </a:ln>
        </p:spPr>
      </p:pic>
    </p:spTree>
    <p:extLst>
      <p:ext uri="{BB962C8B-B14F-4D97-AF65-F5344CB8AC3E}">
        <p14:creationId xmlns:p14="http://schemas.microsoft.com/office/powerpoint/2010/main" val="16360242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68EE2-8F97-29CB-DB4F-C657A0E6F73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54B8099-CFA6-79B5-AF6C-9E7E7A7584D9}"/>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DF7B847-00D6-BAE5-825A-BCBF25566C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74711C3E-4368-3A48-4F6F-C9E97EC2D987}"/>
              </a:ext>
            </a:extLst>
          </p:cNvPr>
          <p:cNvSpPr txBox="1"/>
          <p:nvPr/>
        </p:nvSpPr>
        <p:spPr>
          <a:xfrm>
            <a:off x="4281714" y="1090965"/>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الأولى: اشرح بالتفصيل الفرق بين التحليلات التنبّؤية والتحليلات التوجيهية مع ذكر مثال تطبيقيّ لكلّ منهما في سياق الموارد البشرية</a:t>
            </a:r>
            <a:r>
              <a:rPr lang="en-US" b="0"/>
              <a:t>.</a:t>
            </a:r>
            <a:endParaRPr lang="en-US"/>
          </a:p>
        </p:txBody>
      </p:sp>
      <p:sp>
        <p:nvSpPr>
          <p:cNvPr id="33" name="TextBox 32">
            <a:extLst>
              <a:ext uri="{FF2B5EF4-FFF2-40B4-BE49-F238E27FC236}">
                <a16:creationId xmlns:a16="http://schemas.microsoft.com/office/drawing/2014/main" id="{D969EA3E-B406-0AAD-C2A8-5550397771E4}"/>
              </a:ext>
            </a:extLst>
          </p:cNvPr>
          <p:cNvSpPr txBox="1"/>
          <p:nvPr/>
        </p:nvSpPr>
        <p:spPr>
          <a:xfrm>
            <a:off x="5014452" y="2857871"/>
            <a:ext cx="6364661" cy="246657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الخلاصة</a:t>
            </a:r>
            <a:r>
              <a:rPr lang="en-US"/>
              <a:t>:</a:t>
            </a:r>
            <a:endParaRPr lang="en-US" b="1"/>
          </a:p>
          <a:p>
            <a:r>
              <a:rPr lang="ar-SA"/>
              <a:t>التنبّؤية تُخبرك "ماذا سيحدث"، بينما التوجيهية تُخبرك "ماذا تفعل حيال ذلك". التنبّؤية توفّر معلومات، والتوجيهية توفّر قرارات جاهزة للتنفيذ. كلاهما يعتمد على البيانات الضخمة والخوارزميات المتقدّمة، لكنّ التوجيهية أكثر تعقيداً وتتطلّب قدرات حوسبة أعلى</a:t>
            </a:r>
            <a:endParaRPr lang="en-US"/>
          </a:p>
        </p:txBody>
      </p:sp>
      <p:pic>
        <p:nvPicPr>
          <p:cNvPr id="3" name="Picture 2" descr="Exploratory analysis">
            <a:extLst>
              <a:ext uri="{FF2B5EF4-FFF2-40B4-BE49-F238E27FC236}">
                <a16:creationId xmlns:a16="http://schemas.microsoft.com/office/drawing/2014/main" id="{DD37CF22-0CF9-3563-8A6B-AA9B12D8736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17925" y="2382385"/>
            <a:ext cx="3630158" cy="3630158"/>
          </a:xfrm>
          <a:prstGeom prst="rect">
            <a:avLst/>
          </a:prstGeom>
          <a:noFill/>
          <a:ln>
            <a:noFill/>
          </a:ln>
        </p:spPr>
      </p:pic>
    </p:spTree>
    <p:extLst>
      <p:ext uri="{BB962C8B-B14F-4D97-AF65-F5344CB8AC3E}">
        <p14:creationId xmlns:p14="http://schemas.microsoft.com/office/powerpoint/2010/main" val="13334011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9F5FD1-6A25-073C-5332-E4D722250E7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A286861-03BC-8501-B4EB-FF5E5AAF2E02}"/>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4DBDBB9-A7D3-B29E-7882-4A1913460E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73837445-D97F-17CD-CADD-0991663C16D3}"/>
              </a:ext>
            </a:extLst>
          </p:cNvPr>
          <p:cNvSpPr txBox="1"/>
          <p:nvPr/>
        </p:nvSpPr>
        <p:spPr>
          <a:xfrm>
            <a:off x="4281714" y="1090965"/>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الثانية: ناقش أهمّ ثلاثة اعتبارات أمنية يجب مراعاتها عند التحوّل إلى الحلول السحابية لنظم معلومات الموارد البشرية، مع اقتراح حلول عملية لكلّ منها</a:t>
            </a:r>
            <a:r>
              <a:rPr lang="en-US" b="0"/>
              <a:t>.</a:t>
            </a:r>
            <a:endParaRPr lang="en-US"/>
          </a:p>
        </p:txBody>
      </p:sp>
      <p:sp>
        <p:nvSpPr>
          <p:cNvPr id="33" name="TextBox 32">
            <a:extLst>
              <a:ext uri="{FF2B5EF4-FFF2-40B4-BE49-F238E27FC236}">
                <a16:creationId xmlns:a16="http://schemas.microsoft.com/office/drawing/2014/main" id="{40E835DF-F6D4-3C67-D74F-4B6FCDF34546}"/>
              </a:ext>
            </a:extLst>
          </p:cNvPr>
          <p:cNvSpPr txBox="1"/>
          <p:nvPr/>
        </p:nvSpPr>
        <p:spPr>
          <a:xfrm>
            <a:off x="5014452" y="2426225"/>
            <a:ext cx="6364661" cy="2005549"/>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الإجابة النموذجية</a:t>
            </a:r>
            <a:r>
              <a:rPr lang="en-US"/>
              <a:t>:</a:t>
            </a:r>
            <a:r>
              <a:rPr lang="en-US" b="1"/>
              <a:t> </a:t>
            </a:r>
          </a:p>
          <a:p>
            <a:r>
              <a:rPr lang="ar-SA"/>
              <a:t>التحوّل إلى الحلول السحابية يُقدّم فوائد جمّة، لكنّه يُثير تحدّيات أمنية مهمّة نظراً لحساسية بيانات الموارد البشرية. أهمّ ثلاثة اعتبارات</a:t>
            </a:r>
            <a:r>
              <a:rPr lang="en-US"/>
              <a:t>:</a:t>
            </a:r>
          </a:p>
        </p:txBody>
      </p:sp>
      <p:pic>
        <p:nvPicPr>
          <p:cNvPr id="2" name="Picture 1" descr="Cyber security ">
            <a:extLst>
              <a:ext uri="{FF2B5EF4-FFF2-40B4-BE49-F238E27FC236}">
                <a16:creationId xmlns:a16="http://schemas.microsoft.com/office/drawing/2014/main" id="{2B492B3C-46D2-C8E5-6B7C-0165BB0409D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7944" y="2340077"/>
            <a:ext cx="3426958" cy="3426958"/>
          </a:xfrm>
          <a:prstGeom prst="rect">
            <a:avLst/>
          </a:prstGeom>
          <a:noFill/>
          <a:ln>
            <a:noFill/>
          </a:ln>
        </p:spPr>
      </p:pic>
      <p:sp>
        <p:nvSpPr>
          <p:cNvPr id="4" name="TextBox 3">
            <a:extLst>
              <a:ext uri="{FF2B5EF4-FFF2-40B4-BE49-F238E27FC236}">
                <a16:creationId xmlns:a16="http://schemas.microsoft.com/office/drawing/2014/main" id="{9ECD0295-C571-42A5-7D93-617E13D99CC4}"/>
              </a:ext>
            </a:extLst>
          </p:cNvPr>
          <p:cNvSpPr txBox="1"/>
          <p:nvPr/>
        </p:nvSpPr>
        <p:spPr>
          <a:xfrm>
            <a:off x="5014452" y="4255025"/>
            <a:ext cx="6364661" cy="246657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b="1" dirty="0">
                <a:solidFill>
                  <a:srgbClr val="168489"/>
                </a:solidFill>
              </a:rPr>
              <a:t>.1</a:t>
            </a:r>
            <a:r>
              <a:rPr lang="ar-SA" dirty="0">
                <a:solidFill>
                  <a:srgbClr val="168489"/>
                </a:solidFill>
              </a:rPr>
              <a:t>حماية البيانات الشخصية الحسّاسة</a:t>
            </a:r>
            <a:r>
              <a:rPr lang="en-US" b="1" dirty="0">
                <a:solidFill>
                  <a:srgbClr val="168489"/>
                </a:solidFill>
              </a:rPr>
              <a:t>:</a:t>
            </a:r>
          </a:p>
          <a:p>
            <a:r>
              <a:rPr lang="ar-SA" dirty="0"/>
              <a:t>التحدّي</a:t>
            </a:r>
            <a:r>
              <a:rPr lang="en-US" dirty="0"/>
              <a:t>: </a:t>
            </a:r>
            <a:r>
              <a:rPr lang="ar-SA" dirty="0"/>
              <a:t>نظم الموارد البشرية تحتوي على بيانات شخصية حسّاسة جداً (أرقام هوية، رواتب، معلومات صحّية، بيانات عائلية، تقييمات أداء). تخزين هذه البيانات في السحابة (خارج سيطرتك المباشرة) يزيد من مخاطر الاختراق أو الوصول غير المصرّح</a:t>
            </a:r>
            <a:endParaRPr lang="en-US" dirty="0"/>
          </a:p>
        </p:txBody>
      </p:sp>
    </p:spTree>
    <p:extLst>
      <p:ext uri="{BB962C8B-B14F-4D97-AF65-F5344CB8AC3E}">
        <p14:creationId xmlns:p14="http://schemas.microsoft.com/office/powerpoint/2010/main" val="15620973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4" grpId="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FF31C4-711B-5E19-F9D4-39EA2C0E68D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E720892-1A14-6F58-22C2-485072685CB9}"/>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0ECFC5C-0215-50DE-523A-E60F401333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EE368820-E8C5-9E03-EDA2-6A0490B5665B}"/>
              </a:ext>
            </a:extLst>
          </p:cNvPr>
          <p:cNvSpPr txBox="1"/>
          <p:nvPr/>
        </p:nvSpPr>
        <p:spPr>
          <a:xfrm>
            <a:off x="4281714" y="1090965"/>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الثانية: ناقش أهمّ ثلاثة اعتبارات أمنية يجب مراعاتها عند التحوّل إلى الحلول السحابية لنظم معلومات الموارد البشرية، مع اقتراح حلول عملية لكلّ منها</a:t>
            </a:r>
            <a:r>
              <a:rPr lang="en-US" b="0"/>
              <a:t>.</a:t>
            </a:r>
            <a:endParaRPr lang="en-US"/>
          </a:p>
        </p:txBody>
      </p:sp>
      <p:sp>
        <p:nvSpPr>
          <p:cNvPr id="33" name="TextBox 32">
            <a:extLst>
              <a:ext uri="{FF2B5EF4-FFF2-40B4-BE49-F238E27FC236}">
                <a16:creationId xmlns:a16="http://schemas.microsoft.com/office/drawing/2014/main" id="{8EE31F6E-6777-9A29-5E32-2C0245DABD06}"/>
              </a:ext>
            </a:extLst>
          </p:cNvPr>
          <p:cNvSpPr txBox="1"/>
          <p:nvPr/>
        </p:nvSpPr>
        <p:spPr>
          <a:xfrm>
            <a:off x="5014452" y="2791226"/>
            <a:ext cx="6364661" cy="2927596"/>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solidFill>
                  <a:srgbClr val="168489"/>
                </a:solidFill>
              </a:rPr>
              <a:t>الحلول العملية</a:t>
            </a:r>
            <a:r>
              <a:rPr lang="en-US">
                <a:solidFill>
                  <a:srgbClr val="168489"/>
                </a:solidFill>
              </a:rPr>
              <a:t>:</a:t>
            </a:r>
            <a:endParaRPr lang="en-US" b="1">
              <a:solidFill>
                <a:srgbClr val="168489"/>
              </a:solidFill>
            </a:endParaRPr>
          </a:p>
          <a:p>
            <a:r>
              <a:rPr lang="ar-SA"/>
              <a:t>التشفير الشامل</a:t>
            </a:r>
            <a:r>
              <a:rPr lang="en-US"/>
              <a:t>: </a:t>
            </a:r>
            <a:r>
              <a:rPr lang="ar-SA"/>
              <a:t>جميع البيانات يجب أن تكون مُشفّرة في حالتَي السكون (عند التخزين) والحركة (عند النقل). استخدام معايير تشفير قوية مثل</a:t>
            </a:r>
            <a:r>
              <a:rPr lang="en-US"/>
              <a:t> AES-256. </a:t>
            </a:r>
            <a:r>
              <a:rPr lang="ar-SA"/>
              <a:t>البيانات الأكثر حساسية (مثل الرواتب، الأرقام الوطنية) قد تحتاج لتشفير إضافيّ بمفاتيح تحتفظ بها المنظّمة نفسها وليس المورّد</a:t>
            </a:r>
            <a:endParaRPr lang="en-US" dirty="0"/>
          </a:p>
        </p:txBody>
      </p:sp>
      <p:pic>
        <p:nvPicPr>
          <p:cNvPr id="3" name="Picture 2" descr="Server ">
            <a:extLst>
              <a:ext uri="{FF2B5EF4-FFF2-40B4-BE49-F238E27FC236}">
                <a16:creationId xmlns:a16="http://schemas.microsoft.com/office/drawing/2014/main" id="{5A1A8996-C73C-DB5E-A6DC-F4AF361EA26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367374"/>
            <a:ext cx="3775301" cy="3775301"/>
          </a:xfrm>
          <a:prstGeom prst="rect">
            <a:avLst/>
          </a:prstGeom>
          <a:noFill/>
          <a:ln>
            <a:noFill/>
          </a:ln>
        </p:spPr>
      </p:pic>
    </p:spTree>
    <p:extLst>
      <p:ext uri="{BB962C8B-B14F-4D97-AF65-F5344CB8AC3E}">
        <p14:creationId xmlns:p14="http://schemas.microsoft.com/office/powerpoint/2010/main" val="19291680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E365B-9342-6FC3-E92C-C9AF7BA68A5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8FE7D7A-01BA-8383-8F50-B6C3A4D7BB08}"/>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3F42602-020F-D63B-5908-E101F89F77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50430B9E-E9E7-A9DA-34F3-FC50038AA446}"/>
              </a:ext>
            </a:extLst>
          </p:cNvPr>
          <p:cNvSpPr txBox="1"/>
          <p:nvPr/>
        </p:nvSpPr>
        <p:spPr>
          <a:xfrm>
            <a:off x="4281714" y="1090965"/>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الثانية: ناقش أهمّ ثلاثة اعتبارات أمنية يجب مراعاتها عند التحوّل إلى الحلول السحابية لنظم معلومات الموارد البشرية، مع اقتراح حلول عملية لكلّ منها</a:t>
            </a:r>
            <a:r>
              <a:rPr lang="en-US" b="0"/>
              <a:t>.</a:t>
            </a:r>
            <a:endParaRPr lang="en-US"/>
          </a:p>
        </p:txBody>
      </p:sp>
      <p:sp>
        <p:nvSpPr>
          <p:cNvPr id="33" name="TextBox 32">
            <a:extLst>
              <a:ext uri="{FF2B5EF4-FFF2-40B4-BE49-F238E27FC236}">
                <a16:creationId xmlns:a16="http://schemas.microsoft.com/office/drawing/2014/main" id="{A5A565A1-131A-A737-E4D6-9E4C21C32216}"/>
              </a:ext>
            </a:extLst>
          </p:cNvPr>
          <p:cNvSpPr txBox="1"/>
          <p:nvPr/>
        </p:nvSpPr>
        <p:spPr>
          <a:xfrm>
            <a:off x="5014452" y="4364750"/>
            <a:ext cx="6364661" cy="2363980"/>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إدارة صلاحيات الوصول الصارمة</a:t>
            </a:r>
            <a:r>
              <a:rPr lang="en-US"/>
              <a:t>: </a:t>
            </a:r>
            <a:r>
              <a:rPr lang="ar-SA"/>
              <a:t>تطبيق مبدأ "أقلّ الصلاحيات اللازمة</a:t>
            </a:r>
            <a:r>
              <a:rPr lang="en-US"/>
              <a:t>" (Principle of Least Privilege) </a:t>
            </a:r>
            <a:r>
              <a:rPr lang="ar-SA"/>
              <a:t>حيث يُمنح كلّ مستخدم فقط الصلاحيات الضرورية لعمله. استخدام المصادقة متعدّدة العوامل</a:t>
            </a:r>
            <a:r>
              <a:rPr lang="en-US"/>
              <a:t> (Multi-Factor Authentication - MFA) </a:t>
            </a:r>
            <a:r>
              <a:rPr lang="ar-SA"/>
              <a:t>لجميع المستخدمين، خاصّة الذين يصلون لبيانات حسّاسة</a:t>
            </a:r>
            <a:r>
              <a:rPr lang="en-US"/>
              <a:t>.</a:t>
            </a:r>
          </a:p>
        </p:txBody>
      </p:sp>
      <p:sp>
        <p:nvSpPr>
          <p:cNvPr id="2" name="TextBox 1">
            <a:extLst>
              <a:ext uri="{FF2B5EF4-FFF2-40B4-BE49-F238E27FC236}">
                <a16:creationId xmlns:a16="http://schemas.microsoft.com/office/drawing/2014/main" id="{9A0C0D0A-FF10-1AA6-750B-76316E7E2431}"/>
              </a:ext>
            </a:extLst>
          </p:cNvPr>
          <p:cNvSpPr txBox="1"/>
          <p:nvPr/>
        </p:nvSpPr>
        <p:spPr>
          <a:xfrm>
            <a:off x="5014452" y="2367374"/>
            <a:ext cx="6364661" cy="19029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التحقّق من شهادات الامتثال</a:t>
            </a:r>
            <a:r>
              <a:rPr lang="en-US" dirty="0"/>
              <a:t>: </a:t>
            </a:r>
            <a:r>
              <a:rPr lang="ar-SA" dirty="0"/>
              <a:t>اختيار مورّدين يحملون شهادات دولية مثل</a:t>
            </a:r>
            <a:r>
              <a:rPr lang="en-US" dirty="0"/>
              <a:t> ISO 27001 (</a:t>
            </a:r>
            <a:r>
              <a:rPr lang="ar-SA" dirty="0"/>
              <a:t>أمن المعلومات</a:t>
            </a:r>
            <a:r>
              <a:rPr lang="en-US" dirty="0"/>
              <a:t>)</a:t>
            </a:r>
            <a:r>
              <a:rPr lang="ar-SA" dirty="0"/>
              <a:t>، </a:t>
            </a:r>
            <a:r>
              <a:rPr lang="en-US" dirty="0"/>
              <a:t>SOC 2 Type II </a:t>
            </a:r>
            <a:r>
              <a:rPr lang="ar-SA" dirty="0"/>
              <a:t>(ضوابط الأمن)، وشهادات محلّية مثل متطلّبات الهيئة الوطنية للأمن السيبرانيّ في السعودية. طلب تقارير تدقيق دورية للتحقّق من الالتزام المستمرّ</a:t>
            </a:r>
            <a:endParaRPr lang="en-US" dirty="0"/>
          </a:p>
        </p:txBody>
      </p:sp>
      <p:pic>
        <p:nvPicPr>
          <p:cNvPr id="4" name="Picture 3" descr="Database ">
            <a:extLst>
              <a:ext uri="{FF2B5EF4-FFF2-40B4-BE49-F238E27FC236}">
                <a16:creationId xmlns:a16="http://schemas.microsoft.com/office/drawing/2014/main" id="{A395F2EB-827F-1A79-39CC-55547B561CD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7166" y="2314872"/>
            <a:ext cx="3910917" cy="3910917"/>
          </a:xfrm>
          <a:prstGeom prst="rect">
            <a:avLst/>
          </a:prstGeom>
          <a:noFill/>
          <a:ln>
            <a:noFill/>
          </a:ln>
        </p:spPr>
      </p:pic>
    </p:spTree>
    <p:extLst>
      <p:ext uri="{BB962C8B-B14F-4D97-AF65-F5344CB8AC3E}">
        <p14:creationId xmlns:p14="http://schemas.microsoft.com/office/powerpoint/2010/main" val="815144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2" grpId="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E1EC1B-B1C4-FC83-36C4-97E55B831A6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C46E642-16CC-8214-BC78-86D10D30A840}"/>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2EA9F62-60AB-9C10-A03C-4B60BBABC3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C694C672-FB79-56B2-E880-AB08F10D3FF9}"/>
              </a:ext>
            </a:extLst>
          </p:cNvPr>
          <p:cNvSpPr txBox="1"/>
          <p:nvPr/>
        </p:nvSpPr>
        <p:spPr>
          <a:xfrm>
            <a:off x="4281714" y="1090965"/>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الثانية: ناقش أهمّ ثلاثة اعتبارات أمنية يجب مراعاتها عند التحوّل إلى الحلول السحابية لنظم معلومات الموارد البشرية، مع اقتراح حلول عملية لكلّ منها</a:t>
            </a:r>
            <a:r>
              <a:rPr lang="en-US" b="0"/>
              <a:t>.</a:t>
            </a:r>
            <a:endParaRPr lang="en-US"/>
          </a:p>
        </p:txBody>
      </p:sp>
      <p:sp>
        <p:nvSpPr>
          <p:cNvPr id="2" name="TextBox 1">
            <a:extLst>
              <a:ext uri="{FF2B5EF4-FFF2-40B4-BE49-F238E27FC236}">
                <a16:creationId xmlns:a16="http://schemas.microsoft.com/office/drawing/2014/main" id="{1CC69C5E-9E6A-9BDD-06CB-0C2A7B2BD066}"/>
              </a:ext>
            </a:extLst>
          </p:cNvPr>
          <p:cNvSpPr txBox="1"/>
          <p:nvPr/>
        </p:nvSpPr>
        <p:spPr>
          <a:xfrm>
            <a:off x="5014452" y="3036883"/>
            <a:ext cx="6364661" cy="246657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b="1"/>
              <a:t>.2</a:t>
            </a:r>
            <a:r>
              <a:rPr lang="ar-SA"/>
              <a:t>الامتثال للقوانين المحلّية وموقع تخزين البيانات</a:t>
            </a:r>
            <a:r>
              <a:rPr lang="en-US" b="1"/>
              <a:t>:</a:t>
            </a:r>
          </a:p>
          <a:p>
            <a:r>
              <a:rPr lang="ar-SA"/>
              <a:t>التحدّي</a:t>
            </a:r>
            <a:r>
              <a:rPr lang="en-US"/>
              <a:t>: </a:t>
            </a:r>
            <a:r>
              <a:rPr lang="ar-SA"/>
              <a:t>قوانين حماية البيانات في السعودية (وكثير من الدول) تتطلّب تخزين بيانات المواطنين داخل البلاد. بعض مورّدي السحابة العالميين قد لا يوفّرون مراكز بيانات محلّية، ممّا يُعرّض المنظّمة لمخالفات قانونية</a:t>
            </a:r>
            <a:r>
              <a:rPr lang="en-US"/>
              <a:t>. </a:t>
            </a:r>
          </a:p>
        </p:txBody>
      </p:sp>
      <p:pic>
        <p:nvPicPr>
          <p:cNvPr id="3" name="Picture 2" descr="Database file ">
            <a:extLst>
              <a:ext uri="{FF2B5EF4-FFF2-40B4-BE49-F238E27FC236}">
                <a16:creationId xmlns:a16="http://schemas.microsoft.com/office/drawing/2014/main" id="{99740C71-2C11-8465-5AE8-676B5CC6290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443132"/>
            <a:ext cx="3673157" cy="3673157"/>
          </a:xfrm>
          <a:prstGeom prst="rect">
            <a:avLst/>
          </a:prstGeom>
          <a:noFill/>
          <a:ln>
            <a:noFill/>
          </a:ln>
        </p:spPr>
      </p:pic>
    </p:spTree>
    <p:extLst>
      <p:ext uri="{BB962C8B-B14F-4D97-AF65-F5344CB8AC3E}">
        <p14:creationId xmlns:p14="http://schemas.microsoft.com/office/powerpoint/2010/main" val="13756698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E3FDA-EACF-C623-16F2-8F4AAF61CFB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347FF9C-2F95-9E93-0443-065E6A937DDD}"/>
              </a:ext>
            </a:extLst>
          </p:cNvPr>
          <p:cNvSpPr txBox="1"/>
          <p:nvPr/>
        </p:nvSpPr>
        <p:spPr>
          <a:xfrm>
            <a:off x="1930400" y="-65699"/>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فوائد تطبيق أنظمة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DE126AF-CF20-B9AB-9E36-BE0C73079E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7" name="Group 66">
            <a:extLst>
              <a:ext uri="{FF2B5EF4-FFF2-40B4-BE49-F238E27FC236}">
                <a16:creationId xmlns:a16="http://schemas.microsoft.com/office/drawing/2014/main" id="{7A2D068A-8937-3484-5DA2-3BBDD5A2F088}"/>
              </a:ext>
            </a:extLst>
          </p:cNvPr>
          <p:cNvGrpSpPr/>
          <p:nvPr/>
        </p:nvGrpSpPr>
        <p:grpSpPr>
          <a:xfrm>
            <a:off x="8446438" y="1545771"/>
            <a:ext cx="2932675" cy="4637316"/>
            <a:chOff x="2845559" y="1545771"/>
            <a:chExt cx="2932675" cy="4637316"/>
          </a:xfrm>
        </p:grpSpPr>
        <p:grpSp>
          <p:nvGrpSpPr>
            <p:cNvPr id="32" name="Group 31">
              <a:extLst>
                <a:ext uri="{FF2B5EF4-FFF2-40B4-BE49-F238E27FC236}">
                  <a16:creationId xmlns:a16="http://schemas.microsoft.com/office/drawing/2014/main" id="{5CA6A2D2-7D81-E29B-2C1D-B5B46F8C413C}"/>
                </a:ext>
              </a:extLst>
            </p:cNvPr>
            <p:cNvGrpSpPr/>
            <p:nvPr/>
          </p:nvGrpSpPr>
          <p:grpSpPr>
            <a:xfrm>
              <a:off x="2977853" y="1761223"/>
              <a:ext cx="2660168" cy="4206413"/>
              <a:chOff x="1486410" y="105424"/>
              <a:chExt cx="1301555" cy="2058266"/>
            </a:xfrm>
          </p:grpSpPr>
          <p:sp>
            <p:nvSpPr>
              <p:cNvPr id="41" name="Rectangle: Rounded Corners 40">
                <a:extLst>
                  <a:ext uri="{FF2B5EF4-FFF2-40B4-BE49-F238E27FC236}">
                    <a16:creationId xmlns:a16="http://schemas.microsoft.com/office/drawing/2014/main" id="{AF06F0CF-6E15-9FFB-2AA6-C9892B3E6024}"/>
                  </a:ext>
                </a:extLst>
              </p:cNvPr>
              <p:cNvSpPr/>
              <p:nvPr/>
            </p:nvSpPr>
            <p:spPr>
              <a:xfrm>
                <a:off x="1486410" y="105424"/>
                <a:ext cx="1301555" cy="2058266"/>
              </a:xfrm>
              <a:prstGeom prst="roundRect">
                <a:avLst>
                  <a:gd name="adj" fmla="val 50000"/>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2" name="Oval 61">
                <a:extLst>
                  <a:ext uri="{FF2B5EF4-FFF2-40B4-BE49-F238E27FC236}">
                    <a16:creationId xmlns:a16="http://schemas.microsoft.com/office/drawing/2014/main" id="{BD84F597-39AD-5CB0-15C3-1AA8F8934553}"/>
                  </a:ext>
                </a:extLst>
              </p:cNvPr>
              <p:cNvSpPr/>
              <p:nvPr/>
            </p:nvSpPr>
            <p:spPr>
              <a:xfrm>
                <a:off x="1791574" y="262322"/>
                <a:ext cx="691226" cy="6912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4" name="Rectangle: Rounded Corners 33">
              <a:extLst>
                <a:ext uri="{FF2B5EF4-FFF2-40B4-BE49-F238E27FC236}">
                  <a16:creationId xmlns:a16="http://schemas.microsoft.com/office/drawing/2014/main" id="{46A7B82C-58D6-C45C-F36E-A5880AF6FF69}"/>
                </a:ext>
              </a:extLst>
            </p:cNvPr>
            <p:cNvSpPr/>
            <p:nvPr/>
          </p:nvSpPr>
          <p:spPr>
            <a:xfrm>
              <a:off x="2845559" y="1545771"/>
              <a:ext cx="2932675" cy="4637316"/>
            </a:xfrm>
            <a:prstGeom prst="roundRect">
              <a:avLst>
                <a:gd name="adj" fmla="val 50000"/>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مربع نص 166">
              <a:extLst>
                <a:ext uri="{FF2B5EF4-FFF2-40B4-BE49-F238E27FC236}">
                  <a16:creationId xmlns:a16="http://schemas.microsoft.com/office/drawing/2014/main" id="{5B00859C-72D8-00F6-70FB-5A9EA2D78C43}"/>
                </a:ext>
              </a:extLst>
            </p:cNvPr>
            <p:cNvSpPr txBox="1"/>
            <p:nvPr/>
          </p:nvSpPr>
          <p:spPr>
            <a:xfrm>
              <a:off x="2894147" y="4190077"/>
              <a:ext cx="2786933" cy="1041400"/>
            </a:xfrm>
            <a:prstGeom prst="rect">
              <a:avLst/>
            </a:prstGeom>
          </p:spPr>
          <p:txBody>
            <a:bodyPr wrap="square" rtlCol="1">
              <a:noAutofit/>
            </a:bodyPr>
            <a:lstStyle/>
            <a:p>
              <a:pPr algn="ctr" rtl="1">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الفوائد الاستراتيجية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0" name="Picture 19" descr="Planning ">
              <a:extLst>
                <a:ext uri="{FF2B5EF4-FFF2-40B4-BE49-F238E27FC236}">
                  <a16:creationId xmlns:a16="http://schemas.microsoft.com/office/drawing/2014/main" id="{D9231F73-0E3B-182B-866F-D62CD83BF4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6028" y="2208502"/>
              <a:ext cx="1063973" cy="1063885"/>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83680050-4C76-5685-386D-F89E92ECDFC8}"/>
              </a:ext>
            </a:extLst>
          </p:cNvPr>
          <p:cNvSpPr txBox="1"/>
          <p:nvPr/>
        </p:nvSpPr>
        <p:spPr>
          <a:xfrm>
            <a:off x="812887" y="969612"/>
            <a:ext cx="7009843"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على المستوى الاستراتيجي، تُحقّق أنظمة الموارد البشرية الفوائد التالية</a:t>
            </a:r>
            <a:r>
              <a:rPr lang="en-US"/>
              <a:t>:</a:t>
            </a:r>
          </a:p>
        </p:txBody>
      </p:sp>
      <p:sp>
        <p:nvSpPr>
          <p:cNvPr id="3" name="TextBox 2">
            <a:extLst>
              <a:ext uri="{FF2B5EF4-FFF2-40B4-BE49-F238E27FC236}">
                <a16:creationId xmlns:a16="http://schemas.microsoft.com/office/drawing/2014/main" id="{BC718E1F-F579-F7B8-CD0C-3842248A3513}"/>
              </a:ext>
            </a:extLst>
          </p:cNvPr>
          <p:cNvSpPr txBox="1"/>
          <p:nvPr/>
        </p:nvSpPr>
        <p:spPr>
          <a:xfrm>
            <a:off x="812887" y="1624213"/>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التخطيط للقوى العاملة</a:t>
            </a:r>
            <a:r>
              <a:rPr lang="en-US" dirty="0">
                <a:solidFill>
                  <a:srgbClr val="168489"/>
                </a:solidFill>
              </a:rPr>
              <a:t>: </a:t>
            </a:r>
            <a:r>
              <a:rPr lang="ar-SA" dirty="0"/>
              <a:t>تمكين المؤسّسة من توقّع احتياجاتها المستقبلية من المهارات والكفاءات</a:t>
            </a:r>
            <a:endParaRPr lang="en-US" dirty="0"/>
          </a:p>
        </p:txBody>
      </p:sp>
      <p:sp>
        <p:nvSpPr>
          <p:cNvPr id="4" name="TextBox 3">
            <a:extLst>
              <a:ext uri="{FF2B5EF4-FFF2-40B4-BE49-F238E27FC236}">
                <a16:creationId xmlns:a16="http://schemas.microsoft.com/office/drawing/2014/main" id="{4A259C23-D514-C96F-0F26-651B036619A2}"/>
              </a:ext>
            </a:extLst>
          </p:cNvPr>
          <p:cNvSpPr txBox="1"/>
          <p:nvPr/>
        </p:nvSpPr>
        <p:spPr>
          <a:xfrm>
            <a:off x="812887" y="2739838"/>
            <a:ext cx="70098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b="1" dirty="0">
                <a:solidFill>
                  <a:srgbClr val="168489"/>
                </a:solidFill>
              </a:rPr>
              <a:t>إدارة المواهب</a:t>
            </a:r>
            <a:r>
              <a:rPr lang="en-US" b="1" dirty="0">
                <a:solidFill>
                  <a:srgbClr val="168489"/>
                </a:solidFill>
              </a:rPr>
              <a:t>:</a:t>
            </a:r>
            <a:r>
              <a:rPr lang="en-US" dirty="0"/>
              <a:t> </a:t>
            </a:r>
            <a:r>
              <a:rPr lang="ar-SA" dirty="0"/>
              <a:t>تحديد الموظّفين ذوي الأداء العالي والإمكانات القيادية وتطويرهم</a:t>
            </a:r>
            <a:endParaRPr lang="en-US" b="1" dirty="0"/>
          </a:p>
        </p:txBody>
      </p:sp>
      <p:sp>
        <p:nvSpPr>
          <p:cNvPr id="5" name="TextBox 4">
            <a:extLst>
              <a:ext uri="{FF2B5EF4-FFF2-40B4-BE49-F238E27FC236}">
                <a16:creationId xmlns:a16="http://schemas.microsoft.com/office/drawing/2014/main" id="{EC643CC0-F120-92F6-821A-25708A9DF3AF}"/>
              </a:ext>
            </a:extLst>
          </p:cNvPr>
          <p:cNvSpPr txBox="1"/>
          <p:nvPr/>
        </p:nvSpPr>
        <p:spPr>
          <a:xfrm>
            <a:off x="812887" y="3888933"/>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تحليل اتجاهات الموارد البشرية</a:t>
            </a:r>
            <a:r>
              <a:rPr lang="en-US" b="1" dirty="0">
                <a:solidFill>
                  <a:srgbClr val="168489"/>
                </a:solidFill>
              </a:rPr>
              <a:t>: </a:t>
            </a:r>
            <a:r>
              <a:rPr lang="ar-SA" dirty="0"/>
              <a:t>فهم الأنماط والاتجاهات في معدّلات الاستقالة، والرضا الوظيفي، والإنتاجية</a:t>
            </a:r>
            <a:endParaRPr lang="en-US" dirty="0"/>
          </a:p>
        </p:txBody>
      </p:sp>
      <p:sp>
        <p:nvSpPr>
          <p:cNvPr id="6" name="TextBox 5">
            <a:extLst>
              <a:ext uri="{FF2B5EF4-FFF2-40B4-BE49-F238E27FC236}">
                <a16:creationId xmlns:a16="http://schemas.microsoft.com/office/drawing/2014/main" id="{9EE4623F-CC23-46BD-BD78-F811A75BA2C0}"/>
              </a:ext>
            </a:extLst>
          </p:cNvPr>
          <p:cNvSpPr txBox="1"/>
          <p:nvPr/>
        </p:nvSpPr>
        <p:spPr>
          <a:xfrm>
            <a:off x="812887" y="5004558"/>
            <a:ext cx="700984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b="1" dirty="0">
                <a:solidFill>
                  <a:srgbClr val="168489"/>
                </a:solidFill>
              </a:rPr>
              <a:t>تعزيز الميزة التنافسية</a:t>
            </a:r>
            <a:r>
              <a:rPr lang="en-US" b="1" dirty="0">
                <a:solidFill>
                  <a:srgbClr val="168489"/>
                </a:solidFill>
              </a:rPr>
              <a:t>:</a:t>
            </a:r>
            <a:r>
              <a:rPr lang="en-US" dirty="0"/>
              <a:t> </a:t>
            </a:r>
            <a:r>
              <a:rPr lang="ar-SA" dirty="0"/>
              <a:t>تمكين المؤسّسة من جذب واستبقاء أفضل المواهب</a:t>
            </a:r>
            <a:endParaRPr lang="en-US" b="1" dirty="0"/>
          </a:p>
        </p:txBody>
      </p:sp>
      <p:sp>
        <p:nvSpPr>
          <p:cNvPr id="10" name="TextBox 9">
            <a:extLst>
              <a:ext uri="{FF2B5EF4-FFF2-40B4-BE49-F238E27FC236}">
                <a16:creationId xmlns:a16="http://schemas.microsoft.com/office/drawing/2014/main" id="{8054BB46-D45A-F17E-582A-D445F9D995D4}"/>
              </a:ext>
            </a:extLst>
          </p:cNvPr>
          <p:cNvSpPr txBox="1"/>
          <p:nvPr/>
        </p:nvSpPr>
        <p:spPr>
          <a:xfrm>
            <a:off x="812887" y="5692632"/>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المواءمة مع استراتيجية المؤسّسة</a:t>
            </a:r>
            <a:r>
              <a:rPr lang="en-US" b="1" dirty="0">
                <a:solidFill>
                  <a:srgbClr val="168489"/>
                </a:solidFill>
              </a:rPr>
              <a:t>: </a:t>
            </a:r>
            <a:r>
              <a:rPr lang="ar-SA" dirty="0"/>
              <a:t>ضمان توافق استراتيجية الموارد البشرية مع الأهداف العامة للمؤسّسة</a:t>
            </a:r>
            <a:endParaRPr lang="en-US" dirty="0"/>
          </a:p>
        </p:txBody>
      </p:sp>
    </p:spTree>
    <p:extLst>
      <p:ext uri="{BB962C8B-B14F-4D97-AF65-F5344CB8AC3E}">
        <p14:creationId xmlns:p14="http://schemas.microsoft.com/office/powerpoint/2010/main" val="6560089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down)">
                                      <p:cBhvr>
                                        <p:cTn id="7" dur="500"/>
                                        <p:tgtEl>
                                          <p:spTgt spid="6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10" grpId="0"/>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61479-AF03-3820-4ABA-73A18E215A9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C666F8E-C574-69AD-4AC1-299A279B391E}"/>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CBEFE71-5246-B1F7-C41D-D1C84D0B82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17E4E56F-1C15-C612-45B5-E2FD60ADA2EB}"/>
              </a:ext>
            </a:extLst>
          </p:cNvPr>
          <p:cNvSpPr txBox="1"/>
          <p:nvPr/>
        </p:nvSpPr>
        <p:spPr>
          <a:xfrm>
            <a:off x="4281714" y="1090965"/>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الثانية: ناقش أهمّ ثلاثة اعتبارات أمنية يجب مراعاتها عند التحوّل إلى الحلول السحابية لنظم معلومات الموارد البشرية، مع اقتراح حلول عملية لكلّ منها</a:t>
            </a:r>
            <a:r>
              <a:rPr lang="en-US" b="0"/>
              <a:t>.</a:t>
            </a:r>
            <a:endParaRPr lang="en-US"/>
          </a:p>
        </p:txBody>
      </p:sp>
      <p:sp>
        <p:nvSpPr>
          <p:cNvPr id="2" name="TextBox 1">
            <a:extLst>
              <a:ext uri="{FF2B5EF4-FFF2-40B4-BE49-F238E27FC236}">
                <a16:creationId xmlns:a16="http://schemas.microsoft.com/office/drawing/2014/main" id="{6441AAD9-BBD3-3E7D-B651-0527792BB1E3}"/>
              </a:ext>
            </a:extLst>
          </p:cNvPr>
          <p:cNvSpPr txBox="1"/>
          <p:nvPr/>
        </p:nvSpPr>
        <p:spPr>
          <a:xfrm>
            <a:off x="5014452" y="2636833"/>
            <a:ext cx="6364661" cy="2005549"/>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الحلول العملية</a:t>
            </a:r>
            <a:r>
              <a:rPr lang="en-US" dirty="0">
                <a:solidFill>
                  <a:srgbClr val="168489"/>
                </a:solidFill>
              </a:rPr>
              <a:t>:</a:t>
            </a:r>
            <a:endParaRPr lang="en-US" b="1" dirty="0">
              <a:solidFill>
                <a:srgbClr val="168489"/>
              </a:solidFill>
            </a:endParaRPr>
          </a:p>
          <a:p>
            <a:r>
              <a:rPr lang="ar-SA" dirty="0"/>
              <a:t>اختيار مورّدين بمراكز بيانات محلّية</a:t>
            </a:r>
            <a:r>
              <a:rPr lang="en-US" dirty="0"/>
              <a:t>: </a:t>
            </a:r>
            <a:r>
              <a:rPr lang="ar-SA" dirty="0"/>
              <a:t>التأكّد من أنّ المورّد يُوفّر خيار تخزين البيانات داخل المملكة. مورّدون كبار مثل</a:t>
            </a:r>
            <a:r>
              <a:rPr lang="en-US" dirty="0"/>
              <a:t> Microsoft Azure, AWS, </a:t>
            </a:r>
            <a:r>
              <a:rPr lang="ar-SA" dirty="0"/>
              <a:t>و</a:t>
            </a:r>
            <a:r>
              <a:rPr lang="en-US" dirty="0"/>
              <a:t>Oracle </a:t>
            </a:r>
            <a:r>
              <a:rPr lang="ar-SA" dirty="0"/>
              <a:t>يُوفّرون مناطق سحابية في السعودية</a:t>
            </a:r>
            <a:endParaRPr lang="en-US" dirty="0"/>
          </a:p>
        </p:txBody>
      </p:sp>
      <p:pic>
        <p:nvPicPr>
          <p:cNvPr id="4" name="Picture 3" descr="Data management ">
            <a:extLst>
              <a:ext uri="{FF2B5EF4-FFF2-40B4-BE49-F238E27FC236}">
                <a16:creationId xmlns:a16="http://schemas.microsoft.com/office/drawing/2014/main" id="{19EB6B5B-ED06-399A-7A4A-6A405EAEF32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90600" y="2475960"/>
            <a:ext cx="3582987" cy="3582987"/>
          </a:xfrm>
          <a:prstGeom prst="rect">
            <a:avLst/>
          </a:prstGeom>
          <a:noFill/>
          <a:ln>
            <a:noFill/>
          </a:ln>
        </p:spPr>
      </p:pic>
      <p:sp>
        <p:nvSpPr>
          <p:cNvPr id="5" name="TextBox 4">
            <a:extLst>
              <a:ext uri="{FF2B5EF4-FFF2-40B4-BE49-F238E27FC236}">
                <a16:creationId xmlns:a16="http://schemas.microsoft.com/office/drawing/2014/main" id="{E23B1B47-1BAD-AD1A-C3B8-2FFEFD878F1E}"/>
              </a:ext>
            </a:extLst>
          </p:cNvPr>
          <p:cNvSpPr txBox="1"/>
          <p:nvPr/>
        </p:nvSpPr>
        <p:spPr>
          <a:xfrm>
            <a:off x="5014452" y="4882110"/>
            <a:ext cx="6364661" cy="144193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اتّفاقيات واضحة حول موقع البيانات</a:t>
            </a:r>
            <a:r>
              <a:rPr lang="en-US"/>
              <a:t>: </a:t>
            </a:r>
            <a:r>
              <a:rPr lang="ar-SA"/>
              <a:t>في العقد و</a:t>
            </a:r>
            <a:r>
              <a:rPr lang="en-US"/>
              <a:t>SLA</a:t>
            </a:r>
            <a:r>
              <a:rPr lang="ar-SA"/>
              <a:t>، يجب تحديد بوضوح أين ستُخزَّن البيانات، وما إذا كان يُسمح بنقلها لمواقع أخرى (حتّى للنسخ الاحتياطيّ)، وتحت أيّ ظروف</a:t>
            </a:r>
            <a:endParaRPr lang="en-US" dirty="0"/>
          </a:p>
        </p:txBody>
      </p:sp>
    </p:spTree>
    <p:extLst>
      <p:ext uri="{BB962C8B-B14F-4D97-AF65-F5344CB8AC3E}">
        <p14:creationId xmlns:p14="http://schemas.microsoft.com/office/powerpoint/2010/main" val="32552152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P spid="5" grpId="0"/>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14AB2-6C90-8E47-AAFB-AFC22973668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D058C16-D43D-EC86-4EF6-3F51B7F7107A}"/>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7D6ACA0-9295-44E4-CA0A-4E35B7F8C5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A5569E56-F7FF-D59E-245D-0A4CB47DD3DE}"/>
              </a:ext>
            </a:extLst>
          </p:cNvPr>
          <p:cNvSpPr txBox="1"/>
          <p:nvPr/>
        </p:nvSpPr>
        <p:spPr>
          <a:xfrm>
            <a:off x="4281714" y="1090965"/>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الثانية: ناقش أهمّ ثلاثة اعتبارات أمنية يجب مراعاتها عند التحوّل إلى الحلول السحابية لنظم معلومات الموارد البشرية، مع اقتراح حلول عملية لكلّ منها</a:t>
            </a:r>
            <a:r>
              <a:rPr lang="en-US" b="0"/>
              <a:t>.</a:t>
            </a:r>
            <a:endParaRPr lang="en-US"/>
          </a:p>
        </p:txBody>
      </p:sp>
      <p:sp>
        <p:nvSpPr>
          <p:cNvPr id="2" name="TextBox 1">
            <a:extLst>
              <a:ext uri="{FF2B5EF4-FFF2-40B4-BE49-F238E27FC236}">
                <a16:creationId xmlns:a16="http://schemas.microsoft.com/office/drawing/2014/main" id="{9D93BD3F-4964-9F55-3557-658869728ED3}"/>
              </a:ext>
            </a:extLst>
          </p:cNvPr>
          <p:cNvSpPr txBox="1"/>
          <p:nvPr/>
        </p:nvSpPr>
        <p:spPr>
          <a:xfrm>
            <a:off x="5014452" y="3429000"/>
            <a:ext cx="6364661" cy="144193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المراقبة والتدقيق الدوريّ</a:t>
            </a:r>
            <a:r>
              <a:rPr lang="en-US"/>
              <a:t>: </a:t>
            </a:r>
            <a:r>
              <a:rPr lang="ar-SA"/>
              <a:t>إجراء تدقيقات دورية للتحقّق من أنّ المورّد ملتزم بتخزين البيانات في الموقع المُتّفق عليه. استخدام أدوات مراقبة تُنبّه فوراً إذا انتقلت البيانات لموقع غير مصرّح</a:t>
            </a:r>
            <a:endParaRPr lang="en-US" dirty="0"/>
          </a:p>
        </p:txBody>
      </p:sp>
      <p:pic>
        <p:nvPicPr>
          <p:cNvPr id="4" name="Picture 3" descr="Data management ">
            <a:extLst>
              <a:ext uri="{FF2B5EF4-FFF2-40B4-BE49-F238E27FC236}">
                <a16:creationId xmlns:a16="http://schemas.microsoft.com/office/drawing/2014/main" id="{A248D2EE-107A-31B3-F41F-7268E6F780D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90600" y="2475960"/>
            <a:ext cx="3582987" cy="3582987"/>
          </a:xfrm>
          <a:prstGeom prst="rect">
            <a:avLst/>
          </a:prstGeom>
          <a:noFill/>
          <a:ln>
            <a:noFill/>
          </a:ln>
        </p:spPr>
      </p:pic>
    </p:spTree>
    <p:extLst>
      <p:ext uri="{BB962C8B-B14F-4D97-AF65-F5344CB8AC3E}">
        <p14:creationId xmlns:p14="http://schemas.microsoft.com/office/powerpoint/2010/main" val="7394168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43003-550C-DD7B-45D9-E41E2901C43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C100F43-3BA3-0E1B-F5DC-7895A7A97B1E}"/>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57B25C3-CEAD-44A9-9BEC-8AACCB6E1D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57F6DF58-29E6-6D94-E0AF-135B5CD50B0A}"/>
              </a:ext>
            </a:extLst>
          </p:cNvPr>
          <p:cNvSpPr txBox="1"/>
          <p:nvPr/>
        </p:nvSpPr>
        <p:spPr>
          <a:xfrm>
            <a:off x="4281714" y="1090965"/>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الثانية: ناقش أهمّ ثلاثة اعتبارات أمنية يجب مراعاتها عند التحوّل إلى الحلول السحابية لنظم معلومات الموارد البشرية، مع اقتراح حلول عملية لكلّ منها</a:t>
            </a:r>
            <a:r>
              <a:rPr lang="en-US" b="0"/>
              <a:t>.</a:t>
            </a:r>
            <a:endParaRPr lang="en-US"/>
          </a:p>
        </p:txBody>
      </p:sp>
      <p:sp>
        <p:nvSpPr>
          <p:cNvPr id="2" name="TextBox 1">
            <a:extLst>
              <a:ext uri="{FF2B5EF4-FFF2-40B4-BE49-F238E27FC236}">
                <a16:creationId xmlns:a16="http://schemas.microsoft.com/office/drawing/2014/main" id="{EC9E35FD-0E0A-D677-A0D1-D6D2A5C70D6F}"/>
              </a:ext>
            </a:extLst>
          </p:cNvPr>
          <p:cNvSpPr txBox="1"/>
          <p:nvPr/>
        </p:nvSpPr>
        <p:spPr>
          <a:xfrm>
            <a:off x="5014452" y="3148754"/>
            <a:ext cx="6364661" cy="246657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b="1" dirty="0">
                <a:solidFill>
                  <a:srgbClr val="168489"/>
                </a:solidFill>
              </a:rPr>
              <a:t>.3</a:t>
            </a:r>
            <a:r>
              <a:rPr lang="ar-SA" dirty="0">
                <a:solidFill>
                  <a:srgbClr val="168489"/>
                </a:solidFill>
              </a:rPr>
              <a:t>استمرارية الأعمال والتعافي من الكوارث</a:t>
            </a:r>
            <a:r>
              <a:rPr lang="en-US" b="1" dirty="0">
                <a:solidFill>
                  <a:srgbClr val="168489"/>
                </a:solidFill>
              </a:rPr>
              <a:t>:</a:t>
            </a:r>
          </a:p>
          <a:p>
            <a:r>
              <a:rPr lang="ar-SA" dirty="0"/>
              <a:t>التحدّي</a:t>
            </a:r>
            <a:r>
              <a:rPr lang="en-US" dirty="0"/>
              <a:t>: </a:t>
            </a:r>
            <a:r>
              <a:rPr lang="ar-SA" dirty="0"/>
              <a:t>الاعتماد الكامل على خدمة سحابية يعني أنّ أيّ انقطاع في الخدمة (سواء بسبب عطل تقنيّ، هجوم سيبرانيّ، أو كارثة طبيعية) يُشلّ عمليات الموارد البشرية. بالإضافة، خطر فقدان البيانات في حالة فشل المورّد أو إفلاسه</a:t>
            </a:r>
            <a:endParaRPr lang="en-US" dirty="0"/>
          </a:p>
        </p:txBody>
      </p:sp>
      <p:pic>
        <p:nvPicPr>
          <p:cNvPr id="3" name="Picture 2" descr="Data warehouse ">
            <a:extLst>
              <a:ext uri="{FF2B5EF4-FFF2-40B4-BE49-F238E27FC236}">
                <a16:creationId xmlns:a16="http://schemas.microsoft.com/office/drawing/2014/main" id="{E5ECA196-368F-3F8F-A141-E8D055E9A65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475960"/>
            <a:ext cx="3582987" cy="3582987"/>
          </a:xfrm>
          <a:prstGeom prst="rect">
            <a:avLst/>
          </a:prstGeom>
          <a:noFill/>
          <a:ln>
            <a:noFill/>
          </a:ln>
        </p:spPr>
      </p:pic>
    </p:spTree>
    <p:extLst>
      <p:ext uri="{BB962C8B-B14F-4D97-AF65-F5344CB8AC3E}">
        <p14:creationId xmlns:p14="http://schemas.microsoft.com/office/powerpoint/2010/main" val="27370856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DA83B-2AC4-FF50-0A81-8059DEB0200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6BB7B9C-5569-1181-AED2-1ED09B2DB05F}"/>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D2BFF9B-522A-047E-19FD-4636F66B93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DB499021-A963-7E12-05E9-B4AA0D30E3C9}"/>
              </a:ext>
            </a:extLst>
          </p:cNvPr>
          <p:cNvSpPr txBox="1"/>
          <p:nvPr/>
        </p:nvSpPr>
        <p:spPr>
          <a:xfrm>
            <a:off x="4281714" y="1090965"/>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الثانية: ناقش أهمّ ثلاثة اعتبارات أمنية يجب مراعاتها عند التحوّل إلى الحلول السحابية لنظم معلومات الموارد البشرية، مع اقتراح حلول عملية لكلّ منها</a:t>
            </a:r>
            <a:r>
              <a:rPr lang="en-US" b="0"/>
              <a:t>.</a:t>
            </a:r>
            <a:endParaRPr lang="en-US"/>
          </a:p>
        </p:txBody>
      </p:sp>
      <p:sp>
        <p:nvSpPr>
          <p:cNvPr id="2" name="TextBox 1">
            <a:extLst>
              <a:ext uri="{FF2B5EF4-FFF2-40B4-BE49-F238E27FC236}">
                <a16:creationId xmlns:a16="http://schemas.microsoft.com/office/drawing/2014/main" id="{F4622CB2-53A8-E1A0-27C7-44A08707775C}"/>
              </a:ext>
            </a:extLst>
          </p:cNvPr>
          <p:cNvSpPr txBox="1"/>
          <p:nvPr/>
        </p:nvSpPr>
        <p:spPr>
          <a:xfrm>
            <a:off x="5014452" y="2329063"/>
            <a:ext cx="6364661" cy="246657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الحلول العملية</a:t>
            </a:r>
            <a:r>
              <a:rPr lang="en-US"/>
              <a:t>:</a:t>
            </a:r>
            <a:r>
              <a:rPr lang="en-US" b="1"/>
              <a:t> </a:t>
            </a:r>
          </a:p>
          <a:p>
            <a:r>
              <a:rPr lang="ar-SA"/>
              <a:t>اتّفاقية</a:t>
            </a:r>
            <a:r>
              <a:rPr lang="en-US"/>
              <a:t> SLA </a:t>
            </a:r>
            <a:r>
              <a:rPr lang="ar-SA"/>
              <a:t>صارمة</a:t>
            </a:r>
            <a:r>
              <a:rPr lang="en-US"/>
              <a:t>: </a:t>
            </a:r>
            <a:r>
              <a:rPr lang="ar-SA"/>
              <a:t>تحديد نسبة توفّر</a:t>
            </a:r>
            <a:r>
              <a:rPr lang="en-US"/>
              <a:t> (Uptime) </a:t>
            </a:r>
            <a:r>
              <a:rPr lang="ar-SA"/>
              <a:t>مضمونة (مثلاً 99.95%)، وعقوبات واضحة (تعويضات مالية) في حالة عدم الالتزام. تحديد أهداف زمن التعافي</a:t>
            </a:r>
            <a:r>
              <a:rPr lang="en-US"/>
              <a:t> (RTO - Recovery Time Objective) </a:t>
            </a:r>
            <a:r>
              <a:rPr lang="ar-SA"/>
              <a:t>ونقطة التعافي</a:t>
            </a:r>
            <a:r>
              <a:rPr lang="en-US"/>
              <a:t> (RPO - Recovery Point Objective).</a:t>
            </a:r>
          </a:p>
        </p:txBody>
      </p:sp>
      <p:sp>
        <p:nvSpPr>
          <p:cNvPr id="4" name="TextBox 3">
            <a:extLst>
              <a:ext uri="{FF2B5EF4-FFF2-40B4-BE49-F238E27FC236}">
                <a16:creationId xmlns:a16="http://schemas.microsoft.com/office/drawing/2014/main" id="{45D80689-6D0F-DB71-A575-0DAA8B0700F2}"/>
              </a:ext>
            </a:extLst>
          </p:cNvPr>
          <p:cNvSpPr txBox="1"/>
          <p:nvPr/>
        </p:nvSpPr>
        <p:spPr>
          <a:xfrm>
            <a:off x="5014452" y="4915033"/>
            <a:ext cx="6364661" cy="19029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النسخ الاحتياطيّ المتعدّد والمنفصل</a:t>
            </a:r>
            <a:r>
              <a:rPr lang="en-US"/>
              <a:t>: </a:t>
            </a:r>
            <a:r>
              <a:rPr lang="ar-SA"/>
              <a:t>التأكّد من أنّ المورّد يُنشئ نسخاً احتياطية تلقائية في مواقع جغرافية منفصلة. الأفضل أن تحتفظ المنظّمة أيضاً بنسخ احتياطية مستقلّة (خارج السحابة أو في سحابة ثانية مختلفة) لأهمّ البيانات</a:t>
            </a:r>
            <a:endParaRPr lang="en-US"/>
          </a:p>
        </p:txBody>
      </p:sp>
      <p:pic>
        <p:nvPicPr>
          <p:cNvPr id="5" name="Picture 4" descr="Folder ">
            <a:extLst>
              <a:ext uri="{FF2B5EF4-FFF2-40B4-BE49-F238E27FC236}">
                <a16:creationId xmlns:a16="http://schemas.microsoft.com/office/drawing/2014/main" id="{756232D6-E11B-7B09-6479-9869D796DFE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28700" y="2912174"/>
            <a:ext cx="2954337" cy="2954337"/>
          </a:xfrm>
          <a:prstGeom prst="rect">
            <a:avLst/>
          </a:prstGeom>
          <a:noFill/>
          <a:ln>
            <a:noFill/>
          </a:ln>
        </p:spPr>
      </p:pic>
    </p:spTree>
    <p:extLst>
      <p:ext uri="{BB962C8B-B14F-4D97-AF65-F5344CB8AC3E}">
        <p14:creationId xmlns:p14="http://schemas.microsoft.com/office/powerpoint/2010/main" val="27364690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P spid="4" grpId="0"/>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9A1FB-C8B8-61FA-92DB-7E90FC15248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5AE543F-5F04-4E42-0C5C-D05F798CA69F}"/>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265BDBB-DED5-ED9D-BDD0-050DFD8B03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75A68B42-888E-6C96-B9C6-470F60EE955B}"/>
              </a:ext>
            </a:extLst>
          </p:cNvPr>
          <p:cNvSpPr txBox="1"/>
          <p:nvPr/>
        </p:nvSpPr>
        <p:spPr>
          <a:xfrm>
            <a:off x="4281714" y="1090965"/>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الثانية: ناقش أهمّ ثلاثة اعتبارات أمنية يجب مراعاتها عند التحوّل إلى الحلول السحابية لنظم معلومات الموارد البشرية، مع اقتراح حلول عملية لكلّ منها</a:t>
            </a:r>
            <a:r>
              <a:rPr lang="en-US" b="0"/>
              <a:t>.</a:t>
            </a:r>
            <a:endParaRPr lang="en-US"/>
          </a:p>
        </p:txBody>
      </p:sp>
      <p:sp>
        <p:nvSpPr>
          <p:cNvPr id="2" name="TextBox 1">
            <a:extLst>
              <a:ext uri="{FF2B5EF4-FFF2-40B4-BE49-F238E27FC236}">
                <a16:creationId xmlns:a16="http://schemas.microsoft.com/office/drawing/2014/main" id="{34BEC0D1-5416-E3FB-D1FD-1D4F0BB5D9E6}"/>
              </a:ext>
            </a:extLst>
          </p:cNvPr>
          <p:cNvSpPr txBox="1"/>
          <p:nvPr/>
        </p:nvSpPr>
        <p:spPr>
          <a:xfrm>
            <a:off x="5014452" y="2329063"/>
            <a:ext cx="6364661" cy="19029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خطّة استمرارية واضحة</a:t>
            </a:r>
            <a:r>
              <a:rPr lang="en-US"/>
              <a:t>: </a:t>
            </a:r>
            <a:r>
              <a:rPr lang="ar-SA"/>
              <a:t>وضع خطّة مفصّلة لما سيحدث في حالة انقطاع الخدمة: ما الوظائف الحرجة التي يجب أن تستمرّ؟ ما البدائل المتاحة؟ كيف سيتمّ التواصل مع الموظفين؟ اختبار الخطّة دورياً للتأكّد من فعاليتها</a:t>
            </a:r>
            <a:endParaRPr lang="en-US"/>
          </a:p>
        </p:txBody>
      </p:sp>
      <p:sp>
        <p:nvSpPr>
          <p:cNvPr id="4" name="TextBox 3">
            <a:extLst>
              <a:ext uri="{FF2B5EF4-FFF2-40B4-BE49-F238E27FC236}">
                <a16:creationId xmlns:a16="http://schemas.microsoft.com/office/drawing/2014/main" id="{2117801B-D320-8356-F657-A1006B646765}"/>
              </a:ext>
            </a:extLst>
          </p:cNvPr>
          <p:cNvSpPr txBox="1"/>
          <p:nvPr/>
        </p:nvSpPr>
        <p:spPr>
          <a:xfrm>
            <a:off x="5014452" y="4518639"/>
            <a:ext cx="6364661" cy="19029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خطّة خروج</a:t>
            </a:r>
            <a:r>
              <a:rPr lang="en-US"/>
              <a:t> (Exit Strategy): </a:t>
            </a:r>
            <a:r>
              <a:rPr lang="ar-SA"/>
              <a:t>قبل التوقيع، التأكّد من أنّه يُمكنك استرجاع جميع بياناتك بصيغة قابلة للاستخدام في أيّ وقت، والإجراءات والتكاليف المرتبطة بإنهاء العقد. هذا يُقلّل من خطر "الاحتجاز" من قِبَل المورّد</a:t>
            </a:r>
            <a:endParaRPr lang="en-US"/>
          </a:p>
        </p:txBody>
      </p:sp>
      <p:pic>
        <p:nvPicPr>
          <p:cNvPr id="5" name="Picture 4" descr="Folder ">
            <a:extLst>
              <a:ext uri="{FF2B5EF4-FFF2-40B4-BE49-F238E27FC236}">
                <a16:creationId xmlns:a16="http://schemas.microsoft.com/office/drawing/2014/main" id="{B0C39A3B-AF28-C77E-AEE1-5144E2C56DE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28700" y="2912174"/>
            <a:ext cx="2954337" cy="2954337"/>
          </a:xfrm>
          <a:prstGeom prst="rect">
            <a:avLst/>
          </a:prstGeom>
          <a:noFill/>
          <a:ln>
            <a:noFill/>
          </a:ln>
        </p:spPr>
      </p:pic>
    </p:spTree>
    <p:extLst>
      <p:ext uri="{BB962C8B-B14F-4D97-AF65-F5344CB8AC3E}">
        <p14:creationId xmlns:p14="http://schemas.microsoft.com/office/powerpoint/2010/main" val="24820964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P spid="4" grpId="0"/>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85C602-FAE6-6625-5D4C-66730564B71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B3D723D-C415-B3DB-B5BB-DDCBA2993180}"/>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E36FC6C-919A-ABA2-5E42-A72CA1B0A7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E4B5AF81-4FE8-581C-9BB8-2BD4F4C7BF80}"/>
              </a:ext>
            </a:extLst>
          </p:cNvPr>
          <p:cNvSpPr txBox="1"/>
          <p:nvPr/>
        </p:nvSpPr>
        <p:spPr>
          <a:xfrm>
            <a:off x="4281714" y="1090965"/>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الثانية: ناقش أهمّ ثلاثة اعتبارات أمنية يجب مراعاتها عند التحوّل إلى الحلول السحابية لنظم معلومات الموارد البشرية، مع اقتراح حلول عملية لكلّ منها</a:t>
            </a:r>
            <a:r>
              <a:rPr lang="en-US" b="0"/>
              <a:t>.</a:t>
            </a:r>
            <a:endParaRPr lang="en-US"/>
          </a:p>
        </p:txBody>
      </p:sp>
      <p:sp>
        <p:nvSpPr>
          <p:cNvPr id="2" name="TextBox 1">
            <a:extLst>
              <a:ext uri="{FF2B5EF4-FFF2-40B4-BE49-F238E27FC236}">
                <a16:creationId xmlns:a16="http://schemas.microsoft.com/office/drawing/2014/main" id="{1DB45A58-8AF8-E09C-D057-CE4C43EC93DA}"/>
              </a:ext>
            </a:extLst>
          </p:cNvPr>
          <p:cNvSpPr txBox="1"/>
          <p:nvPr/>
        </p:nvSpPr>
        <p:spPr>
          <a:xfrm>
            <a:off x="5014452" y="2839439"/>
            <a:ext cx="6364661" cy="2927596"/>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الخلاصة</a:t>
            </a:r>
            <a:r>
              <a:rPr lang="en-US" b="1" dirty="0"/>
              <a:t>:</a:t>
            </a:r>
          </a:p>
          <a:p>
            <a:r>
              <a:rPr lang="ar-SA" dirty="0"/>
              <a:t>الأمان في السحابة مسؤولية مشتركة بين المورّد والمنظّمة. بينما المورّد مسؤول عن أمن البنية التحتية، المنظّمة مسؤولة عن حماية بياناتها (اختيار المورّد المناسب، التشفير، إدارة الصلاحيات، المراقبة). التخطيط الدقيق والعقود الواضحة ضروريان لتحقيق التوازن بين فوائد السحابة ومتطلّبات الأمان</a:t>
            </a:r>
            <a:endParaRPr lang="en-US" dirty="0"/>
          </a:p>
        </p:txBody>
      </p:sp>
      <p:pic>
        <p:nvPicPr>
          <p:cNvPr id="5" name="Picture 4" descr="Folder ">
            <a:extLst>
              <a:ext uri="{FF2B5EF4-FFF2-40B4-BE49-F238E27FC236}">
                <a16:creationId xmlns:a16="http://schemas.microsoft.com/office/drawing/2014/main" id="{A1CD9E76-C5F0-0224-E638-D3C4271B4D8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28700" y="2912174"/>
            <a:ext cx="2954337" cy="2954337"/>
          </a:xfrm>
          <a:prstGeom prst="rect">
            <a:avLst/>
          </a:prstGeom>
          <a:noFill/>
          <a:ln>
            <a:noFill/>
          </a:ln>
        </p:spPr>
      </p:pic>
    </p:spTree>
    <p:extLst>
      <p:ext uri="{BB962C8B-B14F-4D97-AF65-F5344CB8AC3E}">
        <p14:creationId xmlns:p14="http://schemas.microsoft.com/office/powerpoint/2010/main" val="30538680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3FD58-176F-74DB-3A4A-2FF506024C2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5D319C4-8203-8978-B979-E34E09D31D36}"/>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E54B431-CC37-2A25-B845-64B50B2E05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FBD7708C-EF24-B34C-2C6E-F79C8C03255F}"/>
              </a:ext>
            </a:extLst>
          </p:cNvPr>
          <p:cNvSpPr txBox="1"/>
          <p:nvPr/>
        </p:nvSpPr>
        <p:spPr>
          <a:xfrm>
            <a:off x="4281714" y="1090965"/>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الثالثة: اشرح كيف يُمكن لروبوتات المحادثة</a:t>
            </a:r>
            <a:r>
              <a:rPr lang="en-US" b="0"/>
              <a:t> (Chatbots) </a:t>
            </a:r>
            <a:r>
              <a:rPr lang="ar-SA"/>
              <a:t>المدعومة بالذكاء الاصطناعيّ أن تُحسّن تجربة الموظف وتُقلّل العبء على فرق الموارد البشرية، مع ذكر ثلاثة أمثلة تطبيقية محدّدة</a:t>
            </a:r>
            <a:r>
              <a:rPr lang="en-US" b="0"/>
              <a:t>.</a:t>
            </a:r>
            <a:endParaRPr lang="en-US"/>
          </a:p>
        </p:txBody>
      </p:sp>
      <p:sp>
        <p:nvSpPr>
          <p:cNvPr id="2" name="TextBox 1">
            <a:extLst>
              <a:ext uri="{FF2B5EF4-FFF2-40B4-BE49-F238E27FC236}">
                <a16:creationId xmlns:a16="http://schemas.microsoft.com/office/drawing/2014/main" id="{2143DE76-9F7A-ABA6-F4CC-6CA571D2A607}"/>
              </a:ext>
            </a:extLst>
          </p:cNvPr>
          <p:cNvSpPr txBox="1"/>
          <p:nvPr/>
        </p:nvSpPr>
        <p:spPr>
          <a:xfrm>
            <a:off x="5014452" y="2839439"/>
            <a:ext cx="6364661" cy="2927596"/>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الإجابة النموذجية</a:t>
            </a:r>
            <a:r>
              <a:rPr lang="en-US"/>
              <a:t>:</a:t>
            </a:r>
            <a:r>
              <a:rPr lang="en-US" b="1"/>
              <a:t> </a:t>
            </a:r>
          </a:p>
          <a:p>
            <a:r>
              <a:rPr lang="ar-SA"/>
              <a:t>روبوتات المحادثة الذكية تُمثّل تطوّراً نوعياً في كيفية تقديم خدمات الموارد البشرية للموظفين. من خلال الجمع بين معالجة اللغة الطبيعية والتعلّم الآليّ، هذه الروبوتات قادرة على فهم استفسارات الموظفين المعقّدة، تقديم إجابات دقيقة، وتنفيذ إجراءات متنوّعة، كلّ ذلك بشكل فوريّ وعلى مدار الساعة</a:t>
            </a:r>
            <a:endParaRPr lang="en-US"/>
          </a:p>
        </p:txBody>
      </p:sp>
      <p:pic>
        <p:nvPicPr>
          <p:cNvPr id="3" name="Picture 2" descr="Robot ">
            <a:extLst>
              <a:ext uri="{FF2B5EF4-FFF2-40B4-BE49-F238E27FC236}">
                <a16:creationId xmlns:a16="http://schemas.microsoft.com/office/drawing/2014/main" id="{A73FAC0F-ED5D-B75F-CB97-F8651E4903B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3477" y="2303463"/>
            <a:ext cx="3678237" cy="3678237"/>
          </a:xfrm>
          <a:prstGeom prst="rect">
            <a:avLst/>
          </a:prstGeom>
          <a:noFill/>
          <a:ln>
            <a:noFill/>
          </a:ln>
        </p:spPr>
      </p:pic>
    </p:spTree>
    <p:extLst>
      <p:ext uri="{BB962C8B-B14F-4D97-AF65-F5344CB8AC3E}">
        <p14:creationId xmlns:p14="http://schemas.microsoft.com/office/powerpoint/2010/main" val="18588438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FF2FA-C17D-9C65-4F93-C293D6F8E69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2346650-76B8-7272-424B-4DFBE495DFAD}"/>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705A536-2F7C-0343-A8B5-E3881F417B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449CBBC4-9431-AF45-AEF0-A6A541FD8649}"/>
              </a:ext>
            </a:extLst>
          </p:cNvPr>
          <p:cNvSpPr txBox="1"/>
          <p:nvPr/>
        </p:nvSpPr>
        <p:spPr>
          <a:xfrm>
            <a:off x="4281714" y="1090965"/>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الثالثة: اشرح كيف يُمكن لروبوتات المحادثة</a:t>
            </a:r>
            <a:r>
              <a:rPr lang="en-US" b="0"/>
              <a:t> (Chatbots) </a:t>
            </a:r>
            <a:r>
              <a:rPr lang="ar-SA"/>
              <a:t>المدعومة بالذكاء الاصطناعيّ أن تُحسّن تجربة الموظف وتُقلّل العبء على فرق الموارد البشرية، مع ذكر ثلاثة أمثلة تطبيقية محدّدة</a:t>
            </a:r>
            <a:r>
              <a:rPr lang="en-US" b="0"/>
              <a:t>.</a:t>
            </a:r>
            <a:endParaRPr lang="en-US"/>
          </a:p>
        </p:txBody>
      </p:sp>
      <p:sp>
        <p:nvSpPr>
          <p:cNvPr id="2" name="TextBox 1">
            <a:extLst>
              <a:ext uri="{FF2B5EF4-FFF2-40B4-BE49-F238E27FC236}">
                <a16:creationId xmlns:a16="http://schemas.microsoft.com/office/drawing/2014/main" id="{82E0EAF4-D259-CB29-66FD-01750C5BF705}"/>
              </a:ext>
            </a:extLst>
          </p:cNvPr>
          <p:cNvSpPr txBox="1"/>
          <p:nvPr/>
        </p:nvSpPr>
        <p:spPr>
          <a:xfrm>
            <a:off x="5014452" y="2648939"/>
            <a:ext cx="6364661" cy="2005549"/>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كيف تُحسّن تجربة الموظف</a:t>
            </a:r>
            <a:r>
              <a:rPr lang="en-US" b="1"/>
              <a:t>:</a:t>
            </a:r>
          </a:p>
          <a:p>
            <a:r>
              <a:rPr lang="ar-SA"/>
              <a:t>الاستجابة الفورية</a:t>
            </a:r>
            <a:r>
              <a:rPr lang="en-US"/>
              <a:t>: </a:t>
            </a:r>
            <a:r>
              <a:rPr lang="ar-SA"/>
              <a:t>بدلاً من انتظار ردّ من قسم الموارد البشرية (قد يستغرق ساعات أو أيّاماً)، الموظف يحصل على إجابة فورية لمعظم أسئلته الشائعة. هذا يُوفّر وقته ويُقلّل إحباطه</a:t>
            </a:r>
            <a:endParaRPr lang="en-US"/>
          </a:p>
        </p:txBody>
      </p:sp>
      <p:pic>
        <p:nvPicPr>
          <p:cNvPr id="4" name="Picture 3" descr="Chatbot ">
            <a:extLst>
              <a:ext uri="{FF2B5EF4-FFF2-40B4-BE49-F238E27FC236}">
                <a16:creationId xmlns:a16="http://schemas.microsoft.com/office/drawing/2014/main" id="{FB5A85F9-7467-876F-E899-3EDD9632552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8077" y="2475960"/>
            <a:ext cx="3507656" cy="3507656"/>
          </a:xfrm>
          <a:prstGeom prst="rect">
            <a:avLst/>
          </a:prstGeom>
          <a:noFill/>
          <a:ln>
            <a:noFill/>
          </a:ln>
        </p:spPr>
      </p:pic>
      <p:sp>
        <p:nvSpPr>
          <p:cNvPr id="5" name="TextBox 4">
            <a:extLst>
              <a:ext uri="{FF2B5EF4-FFF2-40B4-BE49-F238E27FC236}">
                <a16:creationId xmlns:a16="http://schemas.microsoft.com/office/drawing/2014/main" id="{84366A6E-390E-50C8-5EA6-7E37678B3DC4}"/>
              </a:ext>
            </a:extLst>
          </p:cNvPr>
          <p:cNvSpPr txBox="1"/>
          <p:nvPr/>
        </p:nvSpPr>
        <p:spPr>
          <a:xfrm>
            <a:off x="5014452" y="4871855"/>
            <a:ext cx="6364661" cy="144193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التوفّر المستمرّ</a:t>
            </a:r>
            <a:r>
              <a:rPr lang="en-US"/>
              <a:t>: </a:t>
            </a:r>
            <a:r>
              <a:rPr lang="ar-SA"/>
              <a:t>الروبوت متاح 24/7، حتّى في عطل نهاية الأسبوع أو خارج ساعات العمل الرسمية. مفيد جداً للموظفين في ورديّات ليلية أو مواقع بعيدة أو الذين يعملون عن بُعد في مناطق زمنية مختلفة</a:t>
            </a:r>
            <a:endParaRPr lang="en-US"/>
          </a:p>
        </p:txBody>
      </p:sp>
    </p:spTree>
    <p:extLst>
      <p:ext uri="{BB962C8B-B14F-4D97-AF65-F5344CB8AC3E}">
        <p14:creationId xmlns:p14="http://schemas.microsoft.com/office/powerpoint/2010/main" val="83929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P spid="5"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6E76E-65A1-22E9-CC54-EDF2A3AA76B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F20B258-218E-12CA-C551-DD30DB9F0F42}"/>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5DA8233-BBD8-B793-8FFD-DCA0A84F73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4E5801AE-8556-94AF-7612-EF9C44B46D09}"/>
              </a:ext>
            </a:extLst>
          </p:cNvPr>
          <p:cNvSpPr txBox="1"/>
          <p:nvPr/>
        </p:nvSpPr>
        <p:spPr>
          <a:xfrm>
            <a:off x="4281714" y="1090965"/>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الثالثة: اشرح كيف يُمكن لروبوتات المحادثة</a:t>
            </a:r>
            <a:r>
              <a:rPr lang="en-US" b="0"/>
              <a:t> (Chatbots) </a:t>
            </a:r>
            <a:r>
              <a:rPr lang="ar-SA"/>
              <a:t>المدعومة بالذكاء الاصطناعيّ أن تُحسّن تجربة الموظف وتُقلّل العبء على فرق الموارد البشرية، مع ذكر ثلاثة أمثلة تطبيقية محدّدة</a:t>
            </a:r>
            <a:r>
              <a:rPr lang="en-US" b="0"/>
              <a:t>.</a:t>
            </a:r>
            <a:endParaRPr lang="en-US"/>
          </a:p>
        </p:txBody>
      </p:sp>
      <p:sp>
        <p:nvSpPr>
          <p:cNvPr id="2" name="TextBox 1">
            <a:extLst>
              <a:ext uri="{FF2B5EF4-FFF2-40B4-BE49-F238E27FC236}">
                <a16:creationId xmlns:a16="http://schemas.microsoft.com/office/drawing/2014/main" id="{FA5B1D2C-C267-E23E-F136-F466BD1F377F}"/>
              </a:ext>
            </a:extLst>
          </p:cNvPr>
          <p:cNvSpPr txBox="1"/>
          <p:nvPr/>
        </p:nvSpPr>
        <p:spPr>
          <a:xfrm>
            <a:off x="5014452" y="2648939"/>
            <a:ext cx="6364661" cy="144193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التوفّر المستمرّ</a:t>
            </a:r>
            <a:r>
              <a:rPr lang="en-US"/>
              <a:t>: </a:t>
            </a:r>
            <a:r>
              <a:rPr lang="ar-SA"/>
              <a:t>الروبوت متاح 24/7، حتّى في عطل نهاية الأسبوع أو خارج ساعات العمل الرسمية. مفيد جداً للموظفين في ورديّات ليلية أو مواقع بعيدة أو الذين يعملون عن بُعد في مناطق زمنية مختلفة</a:t>
            </a:r>
            <a:endParaRPr lang="en-US"/>
          </a:p>
        </p:txBody>
      </p:sp>
      <p:sp>
        <p:nvSpPr>
          <p:cNvPr id="5" name="TextBox 4">
            <a:extLst>
              <a:ext uri="{FF2B5EF4-FFF2-40B4-BE49-F238E27FC236}">
                <a16:creationId xmlns:a16="http://schemas.microsoft.com/office/drawing/2014/main" id="{862787EB-983C-9EA9-CB0C-3610B7431DFC}"/>
              </a:ext>
            </a:extLst>
          </p:cNvPr>
          <p:cNvSpPr txBox="1"/>
          <p:nvPr/>
        </p:nvSpPr>
        <p:spPr>
          <a:xfrm>
            <a:off x="5014452" y="4871855"/>
            <a:ext cx="6364661" cy="980910"/>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الاتّساق في المعلومات</a:t>
            </a:r>
            <a:r>
              <a:rPr lang="en-US"/>
              <a:t>: </a:t>
            </a:r>
            <a:r>
              <a:rPr lang="ar-SA"/>
              <a:t>كلّ موظف يحصل على نفس الإجابة الصحيحة للسؤال نفسه، ممّا يُقلّل من الالتباس أو التفسيرات المختلفة</a:t>
            </a:r>
            <a:endParaRPr lang="en-US"/>
          </a:p>
        </p:txBody>
      </p:sp>
      <p:pic>
        <p:nvPicPr>
          <p:cNvPr id="3" name="Picture 2" descr="Virtual assistant ">
            <a:extLst>
              <a:ext uri="{FF2B5EF4-FFF2-40B4-BE49-F238E27FC236}">
                <a16:creationId xmlns:a16="http://schemas.microsoft.com/office/drawing/2014/main" id="{FF003585-5170-5120-3C9A-D3F6B625098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836862"/>
            <a:ext cx="3030537" cy="3030537"/>
          </a:xfrm>
          <a:prstGeom prst="rect">
            <a:avLst/>
          </a:prstGeom>
          <a:noFill/>
          <a:ln>
            <a:noFill/>
          </a:ln>
        </p:spPr>
      </p:pic>
    </p:spTree>
    <p:extLst>
      <p:ext uri="{BB962C8B-B14F-4D97-AF65-F5344CB8AC3E}">
        <p14:creationId xmlns:p14="http://schemas.microsoft.com/office/powerpoint/2010/main" val="22529705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P spid="5" grpId="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39E47-25A5-AD17-59A7-0F59A5A1BE2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92B5F34-2161-B770-9EDB-6CBF79BBEB79}"/>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C21A5B2-26C3-7D3E-C9BE-32BDDE09C7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DBB19398-968D-5FDB-2257-03BFF87CAAC2}"/>
              </a:ext>
            </a:extLst>
          </p:cNvPr>
          <p:cNvSpPr txBox="1"/>
          <p:nvPr/>
        </p:nvSpPr>
        <p:spPr>
          <a:xfrm>
            <a:off x="4281714" y="1090965"/>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الثالثة: اشرح كيف يُمكن لروبوتات المحادثة</a:t>
            </a:r>
            <a:r>
              <a:rPr lang="en-US" b="0"/>
              <a:t> (Chatbots) </a:t>
            </a:r>
            <a:r>
              <a:rPr lang="ar-SA"/>
              <a:t>المدعومة بالذكاء الاصطناعيّ أن تُحسّن تجربة الموظف وتُقلّل العبء على فرق الموارد البشرية، مع ذكر ثلاثة أمثلة تطبيقية محدّدة</a:t>
            </a:r>
            <a:r>
              <a:rPr lang="en-US" b="0"/>
              <a:t>.</a:t>
            </a:r>
            <a:endParaRPr lang="en-US"/>
          </a:p>
        </p:txBody>
      </p:sp>
      <p:sp>
        <p:nvSpPr>
          <p:cNvPr id="2" name="TextBox 1">
            <a:extLst>
              <a:ext uri="{FF2B5EF4-FFF2-40B4-BE49-F238E27FC236}">
                <a16:creationId xmlns:a16="http://schemas.microsoft.com/office/drawing/2014/main" id="{59E792A3-08D1-FFA4-BBFA-E47D01B654C6}"/>
              </a:ext>
            </a:extLst>
          </p:cNvPr>
          <p:cNvSpPr txBox="1"/>
          <p:nvPr/>
        </p:nvSpPr>
        <p:spPr>
          <a:xfrm>
            <a:off x="5014452" y="2648939"/>
            <a:ext cx="6364661" cy="144193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التخصيص</a:t>
            </a:r>
            <a:r>
              <a:rPr lang="en-US"/>
              <a:t>: </a:t>
            </a:r>
            <a:r>
              <a:rPr lang="ar-SA"/>
              <a:t>الروبوتات الذكية قادرة على الوصول لبيانات الموظف الشخصية (بإذن) وتقديم إجابات مُخصّصة. مثلاً: "رصيد إجازتك الحاليّ هو 12 يوماً" بدلاً من شرح عامّ عن سياسة الإجازات</a:t>
            </a:r>
            <a:endParaRPr lang="en-US"/>
          </a:p>
        </p:txBody>
      </p:sp>
      <p:sp>
        <p:nvSpPr>
          <p:cNvPr id="5" name="TextBox 4">
            <a:extLst>
              <a:ext uri="{FF2B5EF4-FFF2-40B4-BE49-F238E27FC236}">
                <a16:creationId xmlns:a16="http://schemas.microsoft.com/office/drawing/2014/main" id="{DFFB4E31-FF1D-AF6E-605A-7BFD39D4AA64}"/>
              </a:ext>
            </a:extLst>
          </p:cNvPr>
          <p:cNvSpPr txBox="1"/>
          <p:nvPr/>
        </p:nvSpPr>
        <p:spPr>
          <a:xfrm>
            <a:off x="5014452" y="4871855"/>
            <a:ext cx="6364661" cy="144193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واجهة محادثة طبيعية</a:t>
            </a:r>
            <a:r>
              <a:rPr lang="en-US"/>
              <a:t>: </a:t>
            </a:r>
            <a:r>
              <a:rPr lang="ar-SA"/>
              <a:t>الموظف يطرح سؤاله بلغة طبيعية (كما لو كان يُحدّث شخصاً)، بدلاً من البحث في صفحات متعدّدة أو ملفّات</a:t>
            </a:r>
            <a:r>
              <a:rPr lang="en-US"/>
              <a:t> PDF.</a:t>
            </a:r>
          </a:p>
        </p:txBody>
      </p:sp>
      <p:pic>
        <p:nvPicPr>
          <p:cNvPr id="3" name="Picture 2" descr="Virtual assistant ">
            <a:extLst>
              <a:ext uri="{FF2B5EF4-FFF2-40B4-BE49-F238E27FC236}">
                <a16:creationId xmlns:a16="http://schemas.microsoft.com/office/drawing/2014/main" id="{EAEEA177-189A-1FD2-4344-6025EA83275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836862"/>
            <a:ext cx="3030537" cy="3030537"/>
          </a:xfrm>
          <a:prstGeom prst="rect">
            <a:avLst/>
          </a:prstGeom>
          <a:noFill/>
          <a:ln>
            <a:noFill/>
          </a:ln>
        </p:spPr>
      </p:pic>
    </p:spTree>
    <p:extLst>
      <p:ext uri="{BB962C8B-B14F-4D97-AF65-F5344CB8AC3E}">
        <p14:creationId xmlns:p14="http://schemas.microsoft.com/office/powerpoint/2010/main" val="10785467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0BAD8-4F78-2887-2B70-39E20AE9EBD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AD408C6-8CF5-9987-CA2D-DF9F6BD1C3C8}"/>
              </a:ext>
            </a:extLst>
          </p:cNvPr>
          <p:cNvSpPr txBox="1"/>
          <p:nvPr/>
        </p:nvSpPr>
        <p:spPr>
          <a:xfrm>
            <a:off x="1930400" y="-65699"/>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فوائد تطبيق أنظمة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BFC3B03-626F-89F7-AAB3-C050806E96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8" name="Group 67">
            <a:extLst>
              <a:ext uri="{FF2B5EF4-FFF2-40B4-BE49-F238E27FC236}">
                <a16:creationId xmlns:a16="http://schemas.microsoft.com/office/drawing/2014/main" id="{187D873F-06BF-E1A2-E881-E9C1DD6E2DB8}"/>
              </a:ext>
            </a:extLst>
          </p:cNvPr>
          <p:cNvGrpSpPr/>
          <p:nvPr/>
        </p:nvGrpSpPr>
        <p:grpSpPr>
          <a:xfrm>
            <a:off x="8446438" y="1545771"/>
            <a:ext cx="2932675" cy="4637316"/>
            <a:chOff x="-60129" y="1545771"/>
            <a:chExt cx="2932675" cy="4637316"/>
          </a:xfrm>
        </p:grpSpPr>
        <p:sp>
          <p:nvSpPr>
            <p:cNvPr id="29" name="Rectangle: Rounded Corners 28">
              <a:extLst>
                <a:ext uri="{FF2B5EF4-FFF2-40B4-BE49-F238E27FC236}">
                  <a16:creationId xmlns:a16="http://schemas.microsoft.com/office/drawing/2014/main" id="{C08892B7-9CBF-916A-EF51-6597177EC19D}"/>
                </a:ext>
              </a:extLst>
            </p:cNvPr>
            <p:cNvSpPr/>
            <p:nvPr/>
          </p:nvSpPr>
          <p:spPr>
            <a:xfrm>
              <a:off x="78733" y="1761223"/>
              <a:ext cx="2660168" cy="4206413"/>
            </a:xfrm>
            <a:prstGeom prst="roundRect">
              <a:avLst>
                <a:gd name="adj" fmla="val 50000"/>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Oval 29">
              <a:extLst>
                <a:ext uri="{FF2B5EF4-FFF2-40B4-BE49-F238E27FC236}">
                  <a16:creationId xmlns:a16="http://schemas.microsoft.com/office/drawing/2014/main" id="{C75C07EC-1300-7FC6-7CF2-03D3C345EF04}"/>
                </a:ext>
              </a:extLst>
            </p:cNvPr>
            <p:cNvSpPr/>
            <p:nvPr/>
          </p:nvSpPr>
          <p:spPr>
            <a:xfrm>
              <a:off x="702439" y="2081870"/>
              <a:ext cx="1412754" cy="141263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Rectangle: Rounded Corners 30">
              <a:extLst>
                <a:ext uri="{FF2B5EF4-FFF2-40B4-BE49-F238E27FC236}">
                  <a16:creationId xmlns:a16="http://schemas.microsoft.com/office/drawing/2014/main" id="{FB2691D7-2228-167F-59D7-11DA20CE5977}"/>
                </a:ext>
              </a:extLst>
            </p:cNvPr>
            <p:cNvSpPr/>
            <p:nvPr/>
          </p:nvSpPr>
          <p:spPr>
            <a:xfrm>
              <a:off x="-60129" y="1545771"/>
              <a:ext cx="2932675" cy="4637316"/>
            </a:xfrm>
            <a:prstGeom prst="roundRect">
              <a:avLst>
                <a:gd name="adj" fmla="val 50000"/>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مربع نص 166">
              <a:extLst>
                <a:ext uri="{FF2B5EF4-FFF2-40B4-BE49-F238E27FC236}">
                  <a16:creationId xmlns:a16="http://schemas.microsoft.com/office/drawing/2014/main" id="{11A10797-6D0A-5863-8CA0-F5FDE3363448}"/>
                </a:ext>
              </a:extLst>
            </p:cNvPr>
            <p:cNvSpPr txBox="1"/>
            <p:nvPr/>
          </p:nvSpPr>
          <p:spPr>
            <a:xfrm>
              <a:off x="12125" y="4190045"/>
              <a:ext cx="2786933" cy="798032"/>
            </a:xfrm>
            <a:prstGeom prst="rect">
              <a:avLst/>
            </a:prstGeom>
          </p:spPr>
          <p:txBody>
            <a:bodyPr wrap="square" rtlCol="1">
              <a:noAutofit/>
            </a:bodyPr>
            <a:lstStyle/>
            <a:p>
              <a:pPr algn="ctr" rtl="1">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الفوائد المالية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2" name="Picture 21" descr="Financial profit ">
              <a:extLst>
                <a:ext uri="{FF2B5EF4-FFF2-40B4-BE49-F238E27FC236}">
                  <a16:creationId xmlns:a16="http://schemas.microsoft.com/office/drawing/2014/main" id="{A7212CF3-C3BB-9901-D410-B24739E9EE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1617" y="2288657"/>
              <a:ext cx="928268" cy="928191"/>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2729B2B3-3517-D32F-44C7-C636BE6BD396}"/>
              </a:ext>
            </a:extLst>
          </p:cNvPr>
          <p:cNvSpPr txBox="1"/>
          <p:nvPr/>
        </p:nvSpPr>
        <p:spPr>
          <a:xfrm>
            <a:off x="812887" y="969612"/>
            <a:ext cx="7009843"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من الناحية المالية، تُحقّق أنظمة الموارد البشرية الفوائد التالية</a:t>
            </a:r>
            <a:r>
              <a:rPr lang="en-US"/>
              <a:t>:</a:t>
            </a:r>
          </a:p>
        </p:txBody>
      </p:sp>
      <p:sp>
        <p:nvSpPr>
          <p:cNvPr id="3" name="TextBox 2">
            <a:extLst>
              <a:ext uri="{FF2B5EF4-FFF2-40B4-BE49-F238E27FC236}">
                <a16:creationId xmlns:a16="http://schemas.microsoft.com/office/drawing/2014/main" id="{D328AB2C-3EF4-1181-8360-6B770D6B1C9D}"/>
              </a:ext>
            </a:extLst>
          </p:cNvPr>
          <p:cNvSpPr txBox="1"/>
          <p:nvPr/>
        </p:nvSpPr>
        <p:spPr>
          <a:xfrm>
            <a:off x="812887" y="1617519"/>
            <a:ext cx="700984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تقليل التكاليف التشغيلية</a:t>
            </a:r>
            <a:r>
              <a:rPr lang="en-US" dirty="0">
                <a:solidFill>
                  <a:srgbClr val="168489"/>
                </a:solidFill>
              </a:rPr>
              <a:t>: </a:t>
            </a:r>
            <a:r>
              <a:rPr lang="ar-SA" dirty="0"/>
              <a:t>تخفيض تكاليف العمليات اليدوية والورقية</a:t>
            </a:r>
            <a:endParaRPr lang="en-US" dirty="0"/>
          </a:p>
        </p:txBody>
      </p:sp>
      <p:sp>
        <p:nvSpPr>
          <p:cNvPr id="4" name="TextBox 3">
            <a:extLst>
              <a:ext uri="{FF2B5EF4-FFF2-40B4-BE49-F238E27FC236}">
                <a16:creationId xmlns:a16="http://schemas.microsoft.com/office/drawing/2014/main" id="{A37281D8-E66D-6847-066A-6AE616DC13FA}"/>
              </a:ext>
            </a:extLst>
          </p:cNvPr>
          <p:cNvSpPr txBox="1"/>
          <p:nvPr/>
        </p:nvSpPr>
        <p:spPr>
          <a:xfrm>
            <a:off x="812887" y="2298897"/>
            <a:ext cx="70098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b="1" dirty="0">
                <a:solidFill>
                  <a:srgbClr val="168489"/>
                </a:solidFill>
              </a:rPr>
              <a:t>تحسين إنتاجية الموظّفين</a:t>
            </a:r>
            <a:r>
              <a:rPr lang="en-US" b="1" dirty="0">
                <a:solidFill>
                  <a:srgbClr val="168489"/>
                </a:solidFill>
              </a:rPr>
              <a:t>:</a:t>
            </a:r>
            <a:r>
              <a:rPr lang="en-US" dirty="0"/>
              <a:t> </a:t>
            </a:r>
            <a:r>
              <a:rPr lang="ar-SA" dirty="0"/>
              <a:t>زيادة كفاءة فريق الموارد البشرية وتمكينهم من التركيز على المهام ذات القيمة المضافة</a:t>
            </a:r>
            <a:endParaRPr lang="en-US" b="1" dirty="0"/>
          </a:p>
        </p:txBody>
      </p:sp>
      <p:sp>
        <p:nvSpPr>
          <p:cNvPr id="5" name="TextBox 4">
            <a:extLst>
              <a:ext uri="{FF2B5EF4-FFF2-40B4-BE49-F238E27FC236}">
                <a16:creationId xmlns:a16="http://schemas.microsoft.com/office/drawing/2014/main" id="{07617362-5C39-5CB4-CBDC-6B790B826F6E}"/>
              </a:ext>
            </a:extLst>
          </p:cNvPr>
          <p:cNvSpPr txBox="1"/>
          <p:nvPr/>
        </p:nvSpPr>
        <p:spPr>
          <a:xfrm>
            <a:off x="812887" y="3441298"/>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تخفيض تكاليف دوران الموظّفين</a:t>
            </a:r>
            <a:r>
              <a:rPr lang="en-US" b="1" dirty="0">
                <a:solidFill>
                  <a:srgbClr val="168489"/>
                </a:solidFill>
              </a:rPr>
              <a:t>:</a:t>
            </a:r>
            <a:r>
              <a:rPr lang="en-US" dirty="0"/>
              <a:t> </a:t>
            </a:r>
            <a:r>
              <a:rPr lang="ar-SA" dirty="0"/>
              <a:t>تحسين الاحتفاظ بالموظّفين من خلال برامج التحفيز والتطوير المناسبة</a:t>
            </a:r>
            <a:endParaRPr lang="en-US" dirty="0"/>
          </a:p>
        </p:txBody>
      </p:sp>
      <p:sp>
        <p:nvSpPr>
          <p:cNvPr id="6" name="TextBox 5">
            <a:extLst>
              <a:ext uri="{FF2B5EF4-FFF2-40B4-BE49-F238E27FC236}">
                <a16:creationId xmlns:a16="http://schemas.microsoft.com/office/drawing/2014/main" id="{460882EC-E033-F4CD-7A0E-0DCF652F24B6}"/>
              </a:ext>
            </a:extLst>
          </p:cNvPr>
          <p:cNvSpPr txBox="1"/>
          <p:nvPr/>
        </p:nvSpPr>
        <p:spPr>
          <a:xfrm>
            <a:off x="812887" y="4550229"/>
            <a:ext cx="70098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b="1" dirty="0">
                <a:solidFill>
                  <a:srgbClr val="168489"/>
                </a:solidFill>
              </a:rPr>
              <a:t>ترشيد الإنفاق على التدريب</a:t>
            </a:r>
            <a:r>
              <a:rPr lang="en-US" b="1" dirty="0">
                <a:solidFill>
                  <a:srgbClr val="168489"/>
                </a:solidFill>
              </a:rPr>
              <a:t>: </a:t>
            </a:r>
            <a:r>
              <a:rPr lang="ar-SA" dirty="0"/>
              <a:t>توجيه ميزانية التدريب نحو الاحتياجات الفعلية</a:t>
            </a:r>
            <a:endParaRPr lang="en-US" b="1" dirty="0"/>
          </a:p>
        </p:txBody>
      </p:sp>
      <p:sp>
        <p:nvSpPr>
          <p:cNvPr id="10" name="TextBox 9">
            <a:extLst>
              <a:ext uri="{FF2B5EF4-FFF2-40B4-BE49-F238E27FC236}">
                <a16:creationId xmlns:a16="http://schemas.microsoft.com/office/drawing/2014/main" id="{9D1BB20B-E5CF-2AFA-BECA-9F31D8EC62D7}"/>
              </a:ext>
            </a:extLst>
          </p:cNvPr>
          <p:cNvSpPr txBox="1"/>
          <p:nvPr/>
        </p:nvSpPr>
        <p:spPr>
          <a:xfrm>
            <a:off x="812887" y="5692632"/>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تحسين العائد على الاستثمار</a:t>
            </a:r>
            <a:r>
              <a:rPr lang="en-US" b="1" dirty="0">
                <a:solidFill>
                  <a:srgbClr val="168489"/>
                </a:solidFill>
              </a:rPr>
              <a:t>:</a:t>
            </a:r>
            <a:r>
              <a:rPr lang="en-US" dirty="0"/>
              <a:t> </a:t>
            </a:r>
            <a:r>
              <a:rPr lang="ar-SA" dirty="0"/>
              <a:t>قياس فعالية برامج الموارد البشرية من حيث التكلفة والعائد</a:t>
            </a:r>
            <a:endParaRPr lang="en-US" dirty="0"/>
          </a:p>
        </p:txBody>
      </p:sp>
    </p:spTree>
    <p:extLst>
      <p:ext uri="{BB962C8B-B14F-4D97-AF65-F5344CB8AC3E}">
        <p14:creationId xmlns:p14="http://schemas.microsoft.com/office/powerpoint/2010/main" val="12869605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down)">
                                      <p:cBhvr>
                                        <p:cTn id="7" dur="500"/>
                                        <p:tgtEl>
                                          <p:spTgt spid="6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10" grpId="0"/>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DDED1-BA05-C607-FB72-568D2EAB961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8B5B968-66B6-8520-B05D-1283CE204B6E}"/>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2DE9D2D-6A67-EA71-3019-68BFFB425D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796C50F7-07B6-0C69-EC73-61B9BB10037A}"/>
              </a:ext>
            </a:extLst>
          </p:cNvPr>
          <p:cNvSpPr txBox="1"/>
          <p:nvPr/>
        </p:nvSpPr>
        <p:spPr>
          <a:xfrm>
            <a:off x="4281714" y="1090965"/>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الثالثة: اشرح كيف يُمكن لروبوتات المحادثة</a:t>
            </a:r>
            <a:r>
              <a:rPr lang="en-US" b="0"/>
              <a:t> (Chatbots) </a:t>
            </a:r>
            <a:r>
              <a:rPr lang="ar-SA"/>
              <a:t>المدعومة بالذكاء الاصطناعيّ أن تُحسّن تجربة الموظف وتُقلّل العبء على فرق الموارد البشرية، مع ذكر ثلاثة أمثلة تطبيقية محدّدة</a:t>
            </a:r>
            <a:r>
              <a:rPr lang="en-US" b="0"/>
              <a:t>.</a:t>
            </a:r>
            <a:endParaRPr lang="en-US"/>
          </a:p>
        </p:txBody>
      </p:sp>
      <p:sp>
        <p:nvSpPr>
          <p:cNvPr id="2" name="TextBox 1">
            <a:extLst>
              <a:ext uri="{FF2B5EF4-FFF2-40B4-BE49-F238E27FC236}">
                <a16:creationId xmlns:a16="http://schemas.microsoft.com/office/drawing/2014/main" id="{EEABE358-6D2E-98C9-9AD2-168D7D5E9B39}"/>
              </a:ext>
            </a:extLst>
          </p:cNvPr>
          <p:cNvSpPr txBox="1"/>
          <p:nvPr/>
        </p:nvSpPr>
        <p:spPr>
          <a:xfrm>
            <a:off x="5014452" y="2818835"/>
            <a:ext cx="6364661" cy="2927596"/>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كيف تُقلّل العبء على فرق الموارد البشرية</a:t>
            </a:r>
            <a:r>
              <a:rPr lang="en-US" b="1"/>
              <a:t>: </a:t>
            </a:r>
          </a:p>
          <a:p>
            <a:r>
              <a:rPr lang="ar-SA"/>
              <a:t>أتمتة الاستفسارات الروتينية</a:t>
            </a:r>
            <a:r>
              <a:rPr lang="en-US"/>
              <a:t>: </a:t>
            </a:r>
            <a:r>
              <a:rPr lang="ar-SA"/>
              <a:t>الدراسات تُشير إلى أنّ 60-80% من استفسارات الموظفين تتعلّق بمواضيع شائعة متكرّرة (رصيد الإجازات، كيفية تقديم طلب، سياسات معيّنة، موعد الراتب). الروبوت يتعامل مع هذه الكمّية الهائلة تلقائياً، ممّا يُحرّر فريق الموارد البشرية للتركيز على قضايا أكثر تعقيداً وقيمة</a:t>
            </a:r>
            <a:endParaRPr lang="en-US"/>
          </a:p>
        </p:txBody>
      </p:sp>
      <p:pic>
        <p:nvPicPr>
          <p:cNvPr id="4" name="Picture 3" descr="Chatbot ">
            <a:extLst>
              <a:ext uri="{FF2B5EF4-FFF2-40B4-BE49-F238E27FC236}">
                <a16:creationId xmlns:a16="http://schemas.microsoft.com/office/drawing/2014/main" id="{1E136763-A9AA-654E-ABDF-85746808AB9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500665"/>
            <a:ext cx="3563937" cy="3563937"/>
          </a:xfrm>
          <a:prstGeom prst="rect">
            <a:avLst/>
          </a:prstGeom>
          <a:noFill/>
          <a:ln>
            <a:noFill/>
          </a:ln>
        </p:spPr>
      </p:pic>
    </p:spTree>
    <p:extLst>
      <p:ext uri="{BB962C8B-B14F-4D97-AF65-F5344CB8AC3E}">
        <p14:creationId xmlns:p14="http://schemas.microsoft.com/office/powerpoint/2010/main" val="33737048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11A4A-5482-B15C-BD82-AAA5C00D102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415B44E-4C8E-1B16-59BE-9995D4D8EA1D}"/>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6BE4731-678A-D598-A090-19D1A0A025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5CF868E4-785F-AD94-E5CA-682F0390D1C4}"/>
              </a:ext>
            </a:extLst>
          </p:cNvPr>
          <p:cNvSpPr txBox="1"/>
          <p:nvPr/>
        </p:nvSpPr>
        <p:spPr>
          <a:xfrm>
            <a:off x="4281714" y="1090965"/>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الثالثة: اشرح كيف يُمكن لروبوتات المحادثة</a:t>
            </a:r>
            <a:r>
              <a:rPr lang="en-US" b="0"/>
              <a:t> (Chatbots) </a:t>
            </a:r>
            <a:r>
              <a:rPr lang="ar-SA"/>
              <a:t>المدعومة بالذكاء الاصطناعيّ أن تُحسّن تجربة الموظف وتُقلّل العبء على فرق الموارد البشرية، مع ذكر ثلاثة أمثلة تطبيقية محدّدة</a:t>
            </a:r>
            <a:r>
              <a:rPr lang="en-US" b="0"/>
              <a:t>.</a:t>
            </a:r>
            <a:endParaRPr lang="en-US"/>
          </a:p>
        </p:txBody>
      </p:sp>
      <p:sp>
        <p:nvSpPr>
          <p:cNvPr id="2" name="TextBox 1">
            <a:extLst>
              <a:ext uri="{FF2B5EF4-FFF2-40B4-BE49-F238E27FC236}">
                <a16:creationId xmlns:a16="http://schemas.microsoft.com/office/drawing/2014/main" id="{1B8AE68A-F57E-FB27-F286-87345F5B4514}"/>
              </a:ext>
            </a:extLst>
          </p:cNvPr>
          <p:cNvSpPr txBox="1"/>
          <p:nvPr/>
        </p:nvSpPr>
        <p:spPr>
          <a:xfrm>
            <a:off x="5014452" y="2685485"/>
            <a:ext cx="6364661" cy="19029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تنفيذ إجراءات بسيطة آلياً</a:t>
            </a:r>
            <a:r>
              <a:rPr lang="en-US"/>
              <a:t>: </a:t>
            </a:r>
            <a:r>
              <a:rPr lang="ar-SA"/>
              <a:t>بعض الروبوتات قادرة على تنفيذ إجراءات (وليس فقط الإجابة على أسئلة)، مثل تحديث العنوان، تقديم طلب إجازة، حجز موعد مع مستشار الموارد البشرية. هذا يُقلّل من الحاجة لتدخّل بشريّ</a:t>
            </a:r>
            <a:endParaRPr lang="en-US"/>
          </a:p>
        </p:txBody>
      </p:sp>
      <p:pic>
        <p:nvPicPr>
          <p:cNvPr id="4" name="Picture 3" descr="Chatbot ">
            <a:extLst>
              <a:ext uri="{FF2B5EF4-FFF2-40B4-BE49-F238E27FC236}">
                <a16:creationId xmlns:a16="http://schemas.microsoft.com/office/drawing/2014/main" id="{D74B80EB-110F-5DE0-20EA-0AAD72C766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500665"/>
            <a:ext cx="3563937" cy="3563937"/>
          </a:xfrm>
          <a:prstGeom prst="rect">
            <a:avLst/>
          </a:prstGeom>
          <a:noFill/>
          <a:ln>
            <a:noFill/>
          </a:ln>
        </p:spPr>
      </p:pic>
      <p:sp>
        <p:nvSpPr>
          <p:cNvPr id="3" name="TextBox 2">
            <a:extLst>
              <a:ext uri="{FF2B5EF4-FFF2-40B4-BE49-F238E27FC236}">
                <a16:creationId xmlns:a16="http://schemas.microsoft.com/office/drawing/2014/main" id="{836CCC47-FBC9-80D7-1DCC-4D74404178BD}"/>
              </a:ext>
            </a:extLst>
          </p:cNvPr>
          <p:cNvSpPr txBox="1"/>
          <p:nvPr/>
        </p:nvSpPr>
        <p:spPr>
          <a:xfrm>
            <a:off x="5014452" y="5046068"/>
            <a:ext cx="6364661" cy="144193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جمع معلومات أوّلية</a:t>
            </a:r>
            <a:r>
              <a:rPr lang="en-US"/>
              <a:t>: </a:t>
            </a:r>
            <a:r>
              <a:rPr lang="ar-SA"/>
              <a:t>قبل تحويل استفسار معقّد لموظف بشريّ، الروبوت يجمع المعلومات الأساسية والسياق، ممّا يُسرّع الحلّ ويُقلّل الوقت المطلوب</a:t>
            </a:r>
            <a:endParaRPr lang="en-US"/>
          </a:p>
        </p:txBody>
      </p:sp>
    </p:spTree>
    <p:extLst>
      <p:ext uri="{BB962C8B-B14F-4D97-AF65-F5344CB8AC3E}">
        <p14:creationId xmlns:p14="http://schemas.microsoft.com/office/powerpoint/2010/main" val="42527057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P spid="3" grpId="0"/>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0BAD92-B362-C139-218B-EB73AA1A1BD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9455C29-9ECC-9A74-0E4E-3B13EE8275E6}"/>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7FC4250-1013-1B14-4797-B8567EE279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5A7CB7BE-F8F4-1F1A-1559-B8A0977884D4}"/>
              </a:ext>
            </a:extLst>
          </p:cNvPr>
          <p:cNvSpPr txBox="1"/>
          <p:nvPr/>
        </p:nvSpPr>
        <p:spPr>
          <a:xfrm>
            <a:off x="4281714" y="1090965"/>
            <a:ext cx="7097399"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أمثلة تطبيقية محدّدة</a:t>
            </a:r>
            <a:r>
              <a:rPr lang="en-US" b="0"/>
              <a:t>:</a:t>
            </a:r>
            <a:endParaRPr lang="en-US"/>
          </a:p>
        </p:txBody>
      </p:sp>
      <p:sp>
        <p:nvSpPr>
          <p:cNvPr id="2" name="TextBox 1">
            <a:extLst>
              <a:ext uri="{FF2B5EF4-FFF2-40B4-BE49-F238E27FC236}">
                <a16:creationId xmlns:a16="http://schemas.microsoft.com/office/drawing/2014/main" id="{DB228958-97AB-9BED-E1A0-FA7892DCEC63}"/>
              </a:ext>
            </a:extLst>
          </p:cNvPr>
          <p:cNvSpPr txBox="1"/>
          <p:nvPr/>
        </p:nvSpPr>
        <p:spPr>
          <a:xfrm>
            <a:off x="5014452" y="1732508"/>
            <a:ext cx="6364661" cy="5533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المثال الأوّل - مساعد الإجازات</a:t>
            </a:r>
            <a:r>
              <a:rPr lang="en-US"/>
              <a:t>:</a:t>
            </a:r>
            <a:endParaRPr lang="en-US" b="1"/>
          </a:p>
        </p:txBody>
      </p:sp>
      <p:sp>
        <p:nvSpPr>
          <p:cNvPr id="3" name="TextBox 2">
            <a:extLst>
              <a:ext uri="{FF2B5EF4-FFF2-40B4-BE49-F238E27FC236}">
                <a16:creationId xmlns:a16="http://schemas.microsoft.com/office/drawing/2014/main" id="{66813878-EF61-37C0-FCFD-CE83ACE91124}"/>
              </a:ext>
            </a:extLst>
          </p:cNvPr>
          <p:cNvSpPr txBox="1"/>
          <p:nvPr/>
        </p:nvSpPr>
        <p:spPr>
          <a:xfrm>
            <a:off x="5014452" y="2196050"/>
            <a:ext cx="6364661" cy="450379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a:lnSpc>
                <a:spcPct val="100000"/>
              </a:lnSpc>
            </a:pPr>
            <a:r>
              <a:rPr lang="ar-SA" sz="2400" dirty="0"/>
              <a:t>موظف يكتب للروبوت: "أريد أخذ إجازة الأسبوع القادم، هل أستطيع؟</a:t>
            </a:r>
            <a:r>
              <a:rPr lang="en-US" sz="2400" dirty="0"/>
              <a:t>"</a:t>
            </a:r>
          </a:p>
          <a:p>
            <a:pPr>
              <a:lnSpc>
                <a:spcPct val="100000"/>
              </a:lnSpc>
            </a:pPr>
            <a:r>
              <a:rPr lang="ar-SA" sz="2400" dirty="0"/>
              <a:t>الروبوت يُحلّل الطلب ويتّصل بقاعدة البيانات</a:t>
            </a:r>
            <a:r>
              <a:rPr lang="en-US" sz="2400" dirty="0"/>
              <a:t>: </a:t>
            </a:r>
          </a:p>
          <a:p>
            <a:pPr>
              <a:lnSpc>
                <a:spcPct val="100000"/>
              </a:lnSpc>
            </a:pPr>
            <a:r>
              <a:rPr lang="ar-SA" sz="2400" dirty="0"/>
              <a:t>يتحقّق من رصيد إجازات الموظف (متبقّي 15 يوماً)</a:t>
            </a:r>
            <a:r>
              <a:rPr lang="en-US" sz="2400" dirty="0"/>
              <a:t>.</a:t>
            </a:r>
          </a:p>
          <a:p>
            <a:pPr>
              <a:lnSpc>
                <a:spcPct val="100000"/>
              </a:lnSpc>
            </a:pPr>
            <a:r>
              <a:rPr lang="ar-SA" sz="2400" dirty="0"/>
              <a:t>يُراجع جدول الإجازات في القسم (لا تعارض)</a:t>
            </a:r>
            <a:r>
              <a:rPr lang="en-US" sz="2400" dirty="0"/>
              <a:t>.</a:t>
            </a:r>
          </a:p>
          <a:p>
            <a:pPr>
              <a:lnSpc>
                <a:spcPct val="100000"/>
              </a:lnSpc>
            </a:pPr>
            <a:r>
              <a:rPr lang="ar-SA" sz="2400" dirty="0"/>
              <a:t>يُعلم الموظف: "نعم، لديك رصيد كافٍ (15 يوماً). هل تريد تقديم طلب رسميّ للإجازة من 15 إلى 19 أكتوبر (5 أيّام)؟</a:t>
            </a:r>
            <a:r>
              <a:rPr lang="en-US" sz="2400" dirty="0"/>
              <a:t>"</a:t>
            </a:r>
          </a:p>
          <a:p>
            <a:pPr>
              <a:lnSpc>
                <a:spcPct val="100000"/>
              </a:lnSpc>
            </a:pPr>
            <a:r>
              <a:rPr lang="ar-SA" sz="2400" dirty="0"/>
              <a:t>إذا وافق الموظف، الروبوت يُنشئ الطلب ويُرسله للمدير للموافقة</a:t>
            </a:r>
            <a:r>
              <a:rPr lang="en-US" sz="2400" dirty="0"/>
              <a:t>.</a:t>
            </a:r>
          </a:p>
          <a:p>
            <a:pPr>
              <a:lnSpc>
                <a:spcPct val="100000"/>
              </a:lnSpc>
            </a:pPr>
            <a:r>
              <a:rPr lang="ar-SA" sz="2400" dirty="0"/>
              <a:t>يُشعر الموظف فوراً: "تمّ إرسال طلبك للمدير. سنُعلمك بالقرار خلال 24 ساعة</a:t>
            </a:r>
            <a:r>
              <a:rPr lang="en-US" sz="2400" dirty="0"/>
              <a:t>."</a:t>
            </a:r>
          </a:p>
          <a:p>
            <a:pPr>
              <a:lnSpc>
                <a:spcPct val="100000"/>
              </a:lnSpc>
            </a:pPr>
            <a:r>
              <a:rPr lang="ar-SA" sz="2400" dirty="0"/>
              <a:t>الفائدة</a:t>
            </a:r>
            <a:r>
              <a:rPr lang="en-US" sz="2400" dirty="0"/>
              <a:t>: </a:t>
            </a:r>
            <a:r>
              <a:rPr lang="ar-SA" sz="2400" dirty="0"/>
              <a:t>الموظف أنجز العملية في دقيقتين بدلاً من ملء نماذج أو الاتّصال بالموارد البشرية. فريق الموارد البشرية لم يتدخّل أصلاً</a:t>
            </a:r>
            <a:r>
              <a:rPr lang="en-US" sz="2400" dirty="0"/>
              <a:t>.</a:t>
            </a:r>
          </a:p>
        </p:txBody>
      </p:sp>
      <p:pic>
        <p:nvPicPr>
          <p:cNvPr id="7" name="Picture 6" descr="Robot ">
            <a:extLst>
              <a:ext uri="{FF2B5EF4-FFF2-40B4-BE49-F238E27FC236}">
                <a16:creationId xmlns:a16="http://schemas.microsoft.com/office/drawing/2014/main" id="{DABFD442-6CF4-9846-E37D-34D122EDCB4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89301" y="2196050"/>
            <a:ext cx="4059237" cy="4059237"/>
          </a:xfrm>
          <a:prstGeom prst="rect">
            <a:avLst/>
          </a:prstGeom>
          <a:noFill/>
          <a:ln>
            <a:noFill/>
          </a:ln>
        </p:spPr>
      </p:pic>
    </p:spTree>
    <p:extLst>
      <p:ext uri="{BB962C8B-B14F-4D97-AF65-F5344CB8AC3E}">
        <p14:creationId xmlns:p14="http://schemas.microsoft.com/office/powerpoint/2010/main" val="7269427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P spid="3" grpId="0"/>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628616-D40A-C5E9-7CF2-F3379D0330C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4115AAC-E804-2EFC-7ADD-C1ECB838B03A}"/>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7CE91CF-5607-8E25-5496-EDFD393191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08FBA98D-B708-A325-5BF2-A817DAA403B4}"/>
              </a:ext>
            </a:extLst>
          </p:cNvPr>
          <p:cNvSpPr txBox="1"/>
          <p:nvPr/>
        </p:nvSpPr>
        <p:spPr>
          <a:xfrm>
            <a:off x="4281714" y="865900"/>
            <a:ext cx="7097399"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أمثلة تطبيقية محدّدة</a:t>
            </a:r>
            <a:r>
              <a:rPr lang="en-US" b="0"/>
              <a:t>:</a:t>
            </a:r>
            <a:endParaRPr lang="en-US"/>
          </a:p>
        </p:txBody>
      </p:sp>
      <p:sp>
        <p:nvSpPr>
          <p:cNvPr id="2" name="TextBox 1">
            <a:extLst>
              <a:ext uri="{FF2B5EF4-FFF2-40B4-BE49-F238E27FC236}">
                <a16:creationId xmlns:a16="http://schemas.microsoft.com/office/drawing/2014/main" id="{79B125D4-15CB-10FA-3CE5-499A68A9ED8E}"/>
              </a:ext>
            </a:extLst>
          </p:cNvPr>
          <p:cNvSpPr txBox="1"/>
          <p:nvPr/>
        </p:nvSpPr>
        <p:spPr>
          <a:xfrm>
            <a:off x="5014452" y="1366422"/>
            <a:ext cx="6364661" cy="5533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t>المثال الثاني - دليل الموظف الجديد</a:t>
            </a:r>
            <a:r>
              <a:rPr lang="en-US" dirty="0"/>
              <a:t> (Onboarding Buddy):</a:t>
            </a:r>
            <a:endParaRPr lang="en-US" b="1" dirty="0"/>
          </a:p>
        </p:txBody>
      </p:sp>
      <p:sp>
        <p:nvSpPr>
          <p:cNvPr id="3" name="TextBox 2">
            <a:extLst>
              <a:ext uri="{FF2B5EF4-FFF2-40B4-BE49-F238E27FC236}">
                <a16:creationId xmlns:a16="http://schemas.microsoft.com/office/drawing/2014/main" id="{D90ED6F4-B156-0F0E-46E7-E64F181B9987}"/>
              </a:ext>
            </a:extLst>
          </p:cNvPr>
          <p:cNvSpPr txBox="1"/>
          <p:nvPr/>
        </p:nvSpPr>
        <p:spPr>
          <a:xfrm>
            <a:off x="4476750" y="1990864"/>
            <a:ext cx="6902363" cy="4914166"/>
          </a:xfrm>
          <a:prstGeom prst="rect">
            <a:avLst/>
          </a:prstGeom>
        </p:spPr>
        <p:txBody>
          <a:bodyPr wrap="square">
            <a:spAutoFit/>
          </a:bodyPr>
          <a:lstStyle>
            <a:defPPr>
              <a:defRPr lang="en-US"/>
            </a:defPPr>
            <a:lvl1pPr lvl="0" indent="0" algn="just" rtl="1">
              <a:lnSpc>
                <a:spcPct val="100000"/>
              </a:lnSpc>
              <a:spcAft>
                <a:spcPts val="800"/>
              </a:spcAft>
              <a:buSzPct val="125000"/>
              <a:buFont typeface="Symbol" panose="05050102010706020507" pitchFamily="18" charset="2"/>
              <a:buNone/>
              <a:defRPr sz="24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2000"/>
              <a:t>موظف جديد انضمّ للشركة اليوم. يستقبله الروبوت برسالة ترحيب</a:t>
            </a:r>
            <a:r>
              <a:rPr lang="en-US" sz="2000"/>
              <a:t>:</a:t>
            </a:r>
          </a:p>
          <a:p>
            <a:r>
              <a:rPr lang="en-US" sz="2000"/>
              <a:t>"</a:t>
            </a:r>
            <a:r>
              <a:rPr lang="ar-SA" sz="2000"/>
              <a:t>مرحباً أحمد! نحن سعداء بانضمامك. أنا 'نورة'، مساعدتك الافتراضية. سأساعدك خلال أيّامك الأولى</a:t>
            </a:r>
            <a:r>
              <a:rPr lang="en-US" sz="2000"/>
              <a:t>."</a:t>
            </a:r>
          </a:p>
          <a:p>
            <a:r>
              <a:rPr lang="ar-SA" sz="2000"/>
              <a:t>خلال الأسبوع الأوّل</a:t>
            </a:r>
            <a:r>
              <a:rPr lang="en-US" sz="2000"/>
              <a:t>: </a:t>
            </a:r>
          </a:p>
          <a:p>
            <a:r>
              <a:rPr lang="ar-SA" sz="2000"/>
              <a:t>اليوم الأوّل</a:t>
            </a:r>
            <a:r>
              <a:rPr lang="en-US" sz="2000"/>
              <a:t>: "</a:t>
            </a:r>
            <a:r>
              <a:rPr lang="ar-SA" sz="2000"/>
              <a:t>لا تنسَ حضور جلسة التوجيه في القاعة</a:t>
            </a:r>
            <a:r>
              <a:rPr lang="en-US" sz="2000"/>
              <a:t> A </a:t>
            </a:r>
            <a:r>
              <a:rPr lang="ar-SA" sz="2000"/>
              <a:t>الساعة 10 صباحاً. هل تحتاج مساعدة في الوصول للقاعة؟</a:t>
            </a:r>
            <a:r>
              <a:rPr lang="en-US" sz="2000"/>
              <a:t>"</a:t>
            </a:r>
          </a:p>
          <a:p>
            <a:r>
              <a:rPr lang="ar-SA" sz="2000"/>
              <a:t>اليوم الثاني</a:t>
            </a:r>
            <a:r>
              <a:rPr lang="en-US" sz="2000"/>
              <a:t>: "</a:t>
            </a:r>
            <a:r>
              <a:rPr lang="ar-SA" sz="2000"/>
              <a:t>تذكير: يجب إكمال معلومات الحساب البنكيّ اليوم لضمان استلام راتبك في موعده. اضغط هنا للبدء</a:t>
            </a:r>
            <a:r>
              <a:rPr lang="en-US" sz="2000"/>
              <a:t>."</a:t>
            </a:r>
          </a:p>
          <a:p>
            <a:r>
              <a:rPr lang="ar-SA" sz="2000"/>
              <a:t>اليوم الثالث</a:t>
            </a:r>
            <a:r>
              <a:rPr lang="en-US" sz="2000"/>
              <a:t>: "</a:t>
            </a:r>
            <a:r>
              <a:rPr lang="ar-SA" sz="2000"/>
              <a:t>هل لديك أيّ أسئلة عن سياسات الشركة؟ يُمكنني شرح سياسة</a:t>
            </a:r>
            <a:r>
              <a:rPr lang="en-US" sz="2000"/>
              <a:t> [X] </a:t>
            </a:r>
            <a:r>
              <a:rPr lang="ar-SA" sz="2000"/>
              <a:t>أو</a:t>
            </a:r>
            <a:r>
              <a:rPr lang="en-US" sz="2000"/>
              <a:t> [Y]."</a:t>
            </a:r>
          </a:p>
          <a:p>
            <a:r>
              <a:rPr lang="ar-SA" sz="2000"/>
              <a:t>نهاية الأسبوع</a:t>
            </a:r>
            <a:r>
              <a:rPr lang="en-US" sz="2000"/>
              <a:t>: "</a:t>
            </a:r>
            <a:r>
              <a:rPr lang="ar-SA" sz="2000"/>
              <a:t>كيف كان أسبوعك الأوّل؟ أخبرني إذا كان هناك شيء يُمكنني مساعدتك به</a:t>
            </a:r>
            <a:r>
              <a:rPr lang="en-US" sz="2000"/>
              <a:t>."</a:t>
            </a:r>
          </a:p>
          <a:p>
            <a:r>
              <a:rPr lang="ar-SA" sz="2000"/>
              <a:t>الروبوت يُجيب على أسئلة الموظف الجديد المتكرّرة (أين المطعم؟ كيف أحجز قاعة اجتماعات؟ ما سياسة العمل عن بُعد؟) ويُوجّهه للموارد المناسبة</a:t>
            </a:r>
            <a:r>
              <a:rPr lang="en-US" sz="2000"/>
              <a:t>.</a:t>
            </a:r>
          </a:p>
          <a:p>
            <a:r>
              <a:rPr lang="ar-SA" sz="2000"/>
              <a:t>الفائدة</a:t>
            </a:r>
            <a:r>
              <a:rPr lang="en-US" sz="2000"/>
              <a:t>: </a:t>
            </a:r>
            <a:r>
              <a:rPr lang="ar-SA" sz="2000"/>
              <a:t>الموظف الجديد يشعر بالدعم والاهتمام من اليوم الأوّل. فريق الموارد البشرية لا يحتاج لتخصيص شخص لمتابعة كلّ موظف جديد يومياً</a:t>
            </a:r>
            <a:r>
              <a:rPr lang="en-US" sz="2000"/>
              <a:t>.</a:t>
            </a:r>
          </a:p>
        </p:txBody>
      </p:sp>
      <p:pic>
        <p:nvPicPr>
          <p:cNvPr id="4" name="Picture 3" descr="Chat app ">
            <a:extLst>
              <a:ext uri="{FF2B5EF4-FFF2-40B4-BE49-F238E27FC236}">
                <a16:creationId xmlns:a16="http://schemas.microsoft.com/office/drawing/2014/main" id="{5B53D7FF-6876-67F7-2F9D-A7F5F3673C4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6827" y="2675504"/>
            <a:ext cx="3544887" cy="3544887"/>
          </a:xfrm>
          <a:prstGeom prst="rect">
            <a:avLst/>
          </a:prstGeom>
          <a:noFill/>
          <a:ln>
            <a:noFill/>
          </a:ln>
        </p:spPr>
      </p:pic>
    </p:spTree>
    <p:extLst>
      <p:ext uri="{BB962C8B-B14F-4D97-AF65-F5344CB8AC3E}">
        <p14:creationId xmlns:p14="http://schemas.microsoft.com/office/powerpoint/2010/main" val="29295225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P spid="3" grpId="0"/>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BFA8FB-B76C-3408-CECF-83B005ABF00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AD45231-E442-1A93-053A-9B1CA6B65883}"/>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C01F90E-A475-00B9-CA45-198EF1E2B0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E3B43796-80C3-E439-BAA4-874048D01849}"/>
              </a:ext>
            </a:extLst>
          </p:cNvPr>
          <p:cNvSpPr txBox="1"/>
          <p:nvPr/>
        </p:nvSpPr>
        <p:spPr>
          <a:xfrm>
            <a:off x="4281714" y="865900"/>
            <a:ext cx="7097399"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أمثلة تطبيقية محدّدة</a:t>
            </a:r>
            <a:r>
              <a:rPr lang="en-US" b="0"/>
              <a:t>:</a:t>
            </a:r>
            <a:endParaRPr lang="en-US"/>
          </a:p>
        </p:txBody>
      </p:sp>
      <p:sp>
        <p:nvSpPr>
          <p:cNvPr id="2" name="TextBox 1">
            <a:extLst>
              <a:ext uri="{FF2B5EF4-FFF2-40B4-BE49-F238E27FC236}">
                <a16:creationId xmlns:a16="http://schemas.microsoft.com/office/drawing/2014/main" id="{AA81BC5C-1AF9-145A-1CEB-A6B4C7739784}"/>
              </a:ext>
            </a:extLst>
          </p:cNvPr>
          <p:cNvSpPr txBox="1"/>
          <p:nvPr/>
        </p:nvSpPr>
        <p:spPr>
          <a:xfrm>
            <a:off x="5014452" y="1366422"/>
            <a:ext cx="6364661" cy="5533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المثال الثالث - دعم التوظيف للمتقدّمين</a:t>
            </a:r>
            <a:r>
              <a:rPr lang="en-US"/>
              <a:t>:</a:t>
            </a:r>
            <a:endParaRPr lang="en-US" b="1"/>
          </a:p>
        </p:txBody>
      </p:sp>
      <p:sp>
        <p:nvSpPr>
          <p:cNvPr id="3" name="TextBox 2">
            <a:extLst>
              <a:ext uri="{FF2B5EF4-FFF2-40B4-BE49-F238E27FC236}">
                <a16:creationId xmlns:a16="http://schemas.microsoft.com/office/drawing/2014/main" id="{8433054D-1932-B4E2-342F-FB6E31B9F142}"/>
              </a:ext>
            </a:extLst>
          </p:cNvPr>
          <p:cNvSpPr txBox="1"/>
          <p:nvPr/>
        </p:nvSpPr>
        <p:spPr>
          <a:xfrm>
            <a:off x="4476750" y="1990864"/>
            <a:ext cx="6902363" cy="4663841"/>
          </a:xfrm>
          <a:prstGeom prst="rect">
            <a:avLst/>
          </a:prstGeom>
        </p:spPr>
        <p:txBody>
          <a:bodyPr wrap="square">
            <a:spAutoFit/>
          </a:bodyPr>
          <a:lstStyle>
            <a:defPPr>
              <a:defRPr lang="en-US"/>
            </a:defPPr>
            <a:lvl1pPr lvl="0" indent="0" algn="just" rtl="1">
              <a:lnSpc>
                <a:spcPct val="100000"/>
              </a:lnSpc>
              <a:spcAft>
                <a:spcPts val="800"/>
              </a:spcAft>
              <a:buSzPct val="125000"/>
              <a:buFont typeface="Symbol" panose="05050102010706020507" pitchFamily="18" charset="2"/>
              <a:buNone/>
              <a:defRPr sz="24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a:lnSpc>
                <a:spcPct val="80000"/>
              </a:lnSpc>
            </a:pPr>
            <a:r>
              <a:rPr lang="ar-SA"/>
              <a:t>متقدّم لوظيفة يزور موقع الشركة. ينبثق الروبوت</a:t>
            </a:r>
            <a:r>
              <a:rPr lang="en-US"/>
              <a:t>:</a:t>
            </a:r>
          </a:p>
          <a:p>
            <a:pPr>
              <a:lnSpc>
                <a:spcPct val="80000"/>
              </a:lnSpc>
            </a:pPr>
            <a:r>
              <a:rPr lang="en-US"/>
              <a:t>"</a:t>
            </a:r>
            <a:r>
              <a:rPr lang="ar-SA"/>
              <a:t>مرحباً! هل تبحث عن وظيفة؟ كيف يُمكنني مساعدتك؟</a:t>
            </a:r>
            <a:r>
              <a:rPr lang="en-US"/>
              <a:t>"</a:t>
            </a:r>
          </a:p>
          <a:p>
            <a:pPr>
              <a:lnSpc>
                <a:spcPct val="80000"/>
              </a:lnSpc>
            </a:pPr>
            <a:r>
              <a:rPr lang="ar-SA"/>
              <a:t>المتقدّم: "هل لديكم وظائف في المحاسبة؟</a:t>
            </a:r>
            <a:r>
              <a:rPr lang="en-US"/>
              <a:t>"</a:t>
            </a:r>
          </a:p>
          <a:p>
            <a:pPr>
              <a:lnSpc>
                <a:spcPct val="80000"/>
              </a:lnSpc>
            </a:pPr>
            <a:r>
              <a:rPr lang="ar-SA"/>
              <a:t>الروبوت: "نعم، لدينا حالياً 3 وظائف شاغرة في المحاسبة</a:t>
            </a:r>
            <a:r>
              <a:rPr lang="en-US"/>
              <a:t>:</a:t>
            </a:r>
          </a:p>
          <a:p>
            <a:pPr>
              <a:lnSpc>
                <a:spcPct val="80000"/>
              </a:lnSpc>
            </a:pPr>
            <a:r>
              <a:rPr lang="ar-SA"/>
              <a:t>محاسب عامّ - الرياض</a:t>
            </a:r>
            <a:r>
              <a:rPr lang="en-US"/>
              <a:t>.</a:t>
            </a:r>
          </a:p>
          <a:p>
            <a:pPr>
              <a:lnSpc>
                <a:spcPct val="80000"/>
              </a:lnSpc>
            </a:pPr>
            <a:r>
              <a:rPr lang="ar-SA"/>
              <a:t>مدير محاسبة - جدّة</a:t>
            </a:r>
            <a:r>
              <a:rPr lang="en-US"/>
              <a:t>.</a:t>
            </a:r>
          </a:p>
          <a:p>
            <a:pPr>
              <a:lnSpc>
                <a:spcPct val="80000"/>
              </a:lnSpc>
            </a:pPr>
            <a:r>
              <a:rPr lang="ar-SA"/>
              <a:t>محاسب تكاليف - الدمّام</a:t>
            </a:r>
            <a:r>
              <a:rPr lang="en-US"/>
              <a:t>.</a:t>
            </a:r>
          </a:p>
          <a:p>
            <a:pPr>
              <a:lnSpc>
                <a:spcPct val="80000"/>
              </a:lnSpc>
            </a:pPr>
            <a:r>
              <a:rPr lang="ar-SA"/>
              <a:t>أيّها يناسب اهتمامك؟</a:t>
            </a:r>
            <a:r>
              <a:rPr lang="en-US"/>
              <a:t>"</a:t>
            </a:r>
          </a:p>
          <a:p>
            <a:pPr>
              <a:lnSpc>
                <a:spcPct val="80000"/>
              </a:lnSpc>
            </a:pPr>
            <a:r>
              <a:rPr lang="ar-SA"/>
              <a:t>المتقدّم: "محاسب عامّ في الرياض</a:t>
            </a:r>
            <a:r>
              <a:rPr lang="en-US"/>
              <a:t>."</a:t>
            </a:r>
          </a:p>
          <a:p>
            <a:pPr>
              <a:lnSpc>
                <a:spcPct val="80000"/>
              </a:lnSpc>
            </a:pPr>
            <a:r>
              <a:rPr lang="ar-SA"/>
              <a:t>الروبوت: "رائع! للتقديم، ستحتاج شهادة محاسبة وخبرة سنتَين على الأقلّ. هل تستوفي هذه المتطلّبات؟</a:t>
            </a:r>
            <a:r>
              <a:rPr lang="en-US"/>
              <a:t>"</a:t>
            </a:r>
          </a:p>
          <a:p>
            <a:pPr>
              <a:lnSpc>
                <a:spcPct val="80000"/>
              </a:lnSpc>
            </a:pPr>
            <a:r>
              <a:rPr lang="ar-SA"/>
              <a:t>المتقدّم: "نعم</a:t>
            </a:r>
            <a:r>
              <a:rPr lang="en-US"/>
              <a:t>." </a:t>
            </a:r>
          </a:p>
        </p:txBody>
      </p:sp>
      <p:pic>
        <p:nvPicPr>
          <p:cNvPr id="5" name="Picture 4" descr="Interaction">
            <a:extLst>
              <a:ext uri="{FF2B5EF4-FFF2-40B4-BE49-F238E27FC236}">
                <a16:creationId xmlns:a16="http://schemas.microsoft.com/office/drawing/2014/main" id="{C4E36CD2-E3C6-04F5-FAF0-64169692191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0629" y="2265363"/>
            <a:ext cx="3659187" cy="3659187"/>
          </a:xfrm>
          <a:prstGeom prst="rect">
            <a:avLst/>
          </a:prstGeom>
          <a:noFill/>
          <a:ln>
            <a:noFill/>
          </a:ln>
        </p:spPr>
      </p:pic>
    </p:spTree>
    <p:extLst>
      <p:ext uri="{BB962C8B-B14F-4D97-AF65-F5344CB8AC3E}">
        <p14:creationId xmlns:p14="http://schemas.microsoft.com/office/powerpoint/2010/main" val="8225249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P spid="3" grpId="0"/>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0A17E9-E58A-E04F-0A10-8675343A18C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39FA09D-19CC-5D1A-9D02-9EA4F290DF11}"/>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9667BD3-2990-5DA7-5427-6F4492526A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7A257C76-2201-0757-11CA-4499933107AE}"/>
              </a:ext>
            </a:extLst>
          </p:cNvPr>
          <p:cNvSpPr txBox="1"/>
          <p:nvPr/>
        </p:nvSpPr>
        <p:spPr>
          <a:xfrm>
            <a:off x="4281714" y="865900"/>
            <a:ext cx="7097399"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أمثلة تطبيقية محدّدة</a:t>
            </a:r>
            <a:r>
              <a:rPr lang="en-US" b="0"/>
              <a:t>:</a:t>
            </a:r>
            <a:endParaRPr lang="en-US"/>
          </a:p>
        </p:txBody>
      </p:sp>
      <p:sp>
        <p:nvSpPr>
          <p:cNvPr id="2" name="TextBox 1">
            <a:extLst>
              <a:ext uri="{FF2B5EF4-FFF2-40B4-BE49-F238E27FC236}">
                <a16:creationId xmlns:a16="http://schemas.microsoft.com/office/drawing/2014/main" id="{25B954AD-35BF-9D67-DB6C-9FC4CFFECE72}"/>
              </a:ext>
            </a:extLst>
          </p:cNvPr>
          <p:cNvSpPr txBox="1"/>
          <p:nvPr/>
        </p:nvSpPr>
        <p:spPr>
          <a:xfrm>
            <a:off x="5014452" y="1366422"/>
            <a:ext cx="6364661" cy="5533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المثال الثالث - دعم التوظيف للمتقدّمين</a:t>
            </a:r>
            <a:r>
              <a:rPr lang="en-US"/>
              <a:t>:</a:t>
            </a:r>
            <a:endParaRPr lang="en-US" b="1"/>
          </a:p>
        </p:txBody>
      </p:sp>
      <p:sp>
        <p:nvSpPr>
          <p:cNvPr id="3" name="TextBox 2">
            <a:extLst>
              <a:ext uri="{FF2B5EF4-FFF2-40B4-BE49-F238E27FC236}">
                <a16:creationId xmlns:a16="http://schemas.microsoft.com/office/drawing/2014/main" id="{A49174FC-0E72-16E6-E412-A089A0C4A4DE}"/>
              </a:ext>
            </a:extLst>
          </p:cNvPr>
          <p:cNvSpPr txBox="1"/>
          <p:nvPr/>
        </p:nvSpPr>
        <p:spPr>
          <a:xfrm>
            <a:off x="4476750" y="2619514"/>
            <a:ext cx="6902363" cy="3559949"/>
          </a:xfrm>
          <a:prstGeom prst="rect">
            <a:avLst/>
          </a:prstGeom>
        </p:spPr>
        <p:txBody>
          <a:bodyPr wrap="square">
            <a:spAutoFit/>
          </a:bodyPr>
          <a:lstStyle>
            <a:defPPr>
              <a:defRPr lang="en-US"/>
            </a:defPPr>
            <a:lvl1pPr lvl="0" indent="0" algn="just" rtl="1">
              <a:lnSpc>
                <a:spcPct val="100000"/>
              </a:lnSpc>
              <a:spcAft>
                <a:spcPts val="800"/>
              </a:spcAft>
              <a:buSzPct val="125000"/>
              <a:buFont typeface="Symbol" panose="05050102010706020507" pitchFamily="18" charset="2"/>
              <a:buNone/>
              <a:defRPr sz="24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الروبوت: "ممتاز! يُمكنك رفع سيرتك الذاتية هنا. ستستغرق العملية 5 دقائق. بعد التقديم، سنراجع طلبك خلال 5 أيّام عمل وسنُخبرك بالنتيجة</a:t>
            </a:r>
            <a:r>
              <a:rPr lang="en-US"/>
              <a:t>."</a:t>
            </a:r>
          </a:p>
          <a:p>
            <a:r>
              <a:rPr lang="ar-SA"/>
              <a:t>بعد التقديم، الروبوت يُتابع</a:t>
            </a:r>
            <a:r>
              <a:rPr lang="en-US"/>
              <a:t>:</a:t>
            </a:r>
          </a:p>
          <a:p>
            <a:r>
              <a:rPr lang="en-US"/>
              <a:t>"</a:t>
            </a:r>
            <a:r>
              <a:rPr lang="ar-SA"/>
              <a:t>تمّ استلام طلبك بنجاح. رقم الطلب: 12345</a:t>
            </a:r>
            <a:r>
              <a:rPr lang="en-US"/>
              <a:t>."</a:t>
            </a:r>
          </a:p>
          <a:p>
            <a:r>
              <a:rPr lang="ar-SA"/>
              <a:t>بعد 3 أيّام: "طلبك قيد المراجعة حالياً</a:t>
            </a:r>
            <a:r>
              <a:rPr lang="en-US"/>
              <a:t>."</a:t>
            </a:r>
          </a:p>
          <a:p>
            <a:r>
              <a:rPr lang="ar-SA"/>
              <a:t>بعد 7 أيّام: "تمّ اختيارك للمقابلة الأوّلية! متى يناسبك؟ [خيارات مواعيد]</a:t>
            </a:r>
            <a:r>
              <a:rPr lang="en-US"/>
              <a:t>"</a:t>
            </a:r>
          </a:p>
          <a:p>
            <a:r>
              <a:rPr lang="ar-SA"/>
              <a:t>الفائدة</a:t>
            </a:r>
            <a:r>
              <a:rPr lang="en-US"/>
              <a:t>: </a:t>
            </a:r>
            <a:r>
              <a:rPr lang="ar-SA"/>
              <a:t>المتقدّم يحصل على تجربة سلسة ومُخصّصة ومتابعة مستمرّة. فريق التوظيف يُركّز فقط على المرشّحين المؤهّلين، وليس على الإجابة على مئات الاستفسارات الأساسية</a:t>
            </a:r>
            <a:r>
              <a:rPr lang="en-US"/>
              <a:t>.</a:t>
            </a:r>
          </a:p>
        </p:txBody>
      </p:sp>
      <p:pic>
        <p:nvPicPr>
          <p:cNvPr id="5" name="Picture 4" descr="Interaction">
            <a:extLst>
              <a:ext uri="{FF2B5EF4-FFF2-40B4-BE49-F238E27FC236}">
                <a16:creationId xmlns:a16="http://schemas.microsoft.com/office/drawing/2014/main" id="{F8192924-3714-5668-8B49-3558EADCC9A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0629" y="2265363"/>
            <a:ext cx="3659187" cy="3659187"/>
          </a:xfrm>
          <a:prstGeom prst="rect">
            <a:avLst/>
          </a:prstGeom>
          <a:noFill/>
          <a:ln>
            <a:noFill/>
          </a:ln>
        </p:spPr>
      </p:pic>
    </p:spTree>
    <p:extLst>
      <p:ext uri="{BB962C8B-B14F-4D97-AF65-F5344CB8AC3E}">
        <p14:creationId xmlns:p14="http://schemas.microsoft.com/office/powerpoint/2010/main" val="7121330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P spid="3" grpId="0"/>
    </p:bld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3A7FD-0B45-42DC-E8ED-1974E1B4029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511131D-92F3-5F0B-ED92-7352C3C47682}"/>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1FD670D-F45B-674F-0E64-572B01A750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Big data ">
            <a:extLst>
              <a:ext uri="{FF2B5EF4-FFF2-40B4-BE49-F238E27FC236}">
                <a16:creationId xmlns:a16="http://schemas.microsoft.com/office/drawing/2014/main" id="{4F2015B1-E8DC-129B-344B-F7BC714BF46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0100" y="2436813"/>
            <a:ext cx="3773487" cy="3773487"/>
          </a:xfrm>
          <a:prstGeom prst="rect">
            <a:avLst/>
          </a:prstGeom>
          <a:noFill/>
          <a:ln>
            <a:noFill/>
          </a:ln>
        </p:spPr>
      </p:pic>
      <p:sp>
        <p:nvSpPr>
          <p:cNvPr id="6" name="TextBox 5">
            <a:extLst>
              <a:ext uri="{FF2B5EF4-FFF2-40B4-BE49-F238E27FC236}">
                <a16:creationId xmlns:a16="http://schemas.microsoft.com/office/drawing/2014/main" id="{D585E1EB-4E22-8D9A-BD53-1D0928F6335C}"/>
              </a:ext>
            </a:extLst>
          </p:cNvPr>
          <p:cNvSpPr txBox="1"/>
          <p:nvPr/>
        </p:nvSpPr>
        <p:spPr>
          <a:xfrm>
            <a:off x="4281714" y="975618"/>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الرابعة: وضّح بالتفصيل ماذا يُقصد بـ "البيانات الضخمة</a:t>
            </a:r>
            <a:r>
              <a:rPr lang="en-US" b="0"/>
              <a:t>" (Big Data) </a:t>
            </a:r>
            <a:r>
              <a:rPr lang="ar-SA"/>
              <a:t>في سياق الموارد البشرية، وكيف يُمكن أن تُساهم في تحسين القرارات الاستراتيجية. قدّم مثالَين محدّدَين</a:t>
            </a:r>
            <a:r>
              <a:rPr lang="en-US" b="0"/>
              <a:t>.</a:t>
            </a:r>
            <a:endParaRPr lang="en-US"/>
          </a:p>
        </p:txBody>
      </p:sp>
      <p:sp>
        <p:nvSpPr>
          <p:cNvPr id="7" name="TextBox 6">
            <a:extLst>
              <a:ext uri="{FF2B5EF4-FFF2-40B4-BE49-F238E27FC236}">
                <a16:creationId xmlns:a16="http://schemas.microsoft.com/office/drawing/2014/main" id="{4DBCB83C-779B-0D84-464E-9652CB655DE6}"/>
              </a:ext>
            </a:extLst>
          </p:cNvPr>
          <p:cNvSpPr txBox="1"/>
          <p:nvPr/>
        </p:nvSpPr>
        <p:spPr>
          <a:xfrm>
            <a:off x="5014452" y="2360613"/>
            <a:ext cx="6364661" cy="4655249"/>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2400" b="1"/>
              <a:t>الإجابة النموذجية</a:t>
            </a:r>
            <a:r>
              <a:rPr lang="en-US" sz="2400"/>
              <a:t>:</a:t>
            </a:r>
            <a:r>
              <a:rPr lang="en-US" sz="2400" b="1"/>
              <a:t> </a:t>
            </a:r>
          </a:p>
          <a:p>
            <a:r>
              <a:rPr lang="ar-SA" sz="2400"/>
              <a:t>البيانات الضخمة</a:t>
            </a:r>
            <a:r>
              <a:rPr lang="en-US" sz="2400"/>
              <a:t> (Big Data) </a:t>
            </a:r>
            <a:r>
              <a:rPr lang="ar-SA" sz="2400"/>
              <a:t>تُشير إلى مجموعات بيانات ضخمة ومعقّدة لدرجة أنّ أدوات معالجة البيانات التقليدية غير كافية للتعامل معها. تتميّز بخصائص "الأربع</a:t>
            </a:r>
            <a:r>
              <a:rPr lang="en-US" sz="2400"/>
              <a:t> Vs":</a:t>
            </a:r>
          </a:p>
          <a:p>
            <a:r>
              <a:rPr lang="ar-SA" sz="2400"/>
              <a:t>الحجم</a:t>
            </a:r>
            <a:r>
              <a:rPr lang="en-US" sz="2400"/>
              <a:t> (Volume): </a:t>
            </a:r>
            <a:r>
              <a:rPr lang="ar-SA" sz="2400"/>
              <a:t>كمّية هائلة من البيانات (تيرابايتات أو بتابايتات)</a:t>
            </a:r>
            <a:r>
              <a:rPr lang="en-US" sz="2400"/>
              <a:t>.</a:t>
            </a:r>
          </a:p>
          <a:p>
            <a:r>
              <a:rPr lang="ar-SA" sz="2400"/>
              <a:t>السرعة</a:t>
            </a:r>
            <a:r>
              <a:rPr lang="en-US" sz="2400"/>
              <a:t> (Velocity): </a:t>
            </a:r>
            <a:r>
              <a:rPr lang="ar-SA" sz="2400"/>
              <a:t>البيانات تُنتَج وتتدفّق بسرعة عالية جداً</a:t>
            </a:r>
            <a:r>
              <a:rPr lang="en-US" sz="2400"/>
              <a:t>.</a:t>
            </a:r>
          </a:p>
          <a:p>
            <a:r>
              <a:rPr lang="ar-SA" sz="2400"/>
              <a:t>التنوّع</a:t>
            </a:r>
            <a:r>
              <a:rPr lang="en-US" sz="2400"/>
              <a:t> (Variety): </a:t>
            </a:r>
            <a:r>
              <a:rPr lang="ar-SA" sz="2400"/>
              <a:t>البيانات تأتي بأشكال متنوّعة</a:t>
            </a:r>
            <a:r>
              <a:rPr lang="en-US" sz="2400"/>
              <a:t> (</a:t>
            </a:r>
            <a:r>
              <a:rPr lang="ar-SA" sz="2400"/>
              <a:t>مُنظّمة كجداول، غير مُنظّمة كنصوص ورسائل، شبه مُنظّمة كـ</a:t>
            </a:r>
            <a:r>
              <a:rPr lang="en-US" sz="2400"/>
              <a:t> XML).</a:t>
            </a:r>
          </a:p>
          <a:p>
            <a:r>
              <a:rPr lang="ar-SA" sz="2400"/>
              <a:t>الصحّة</a:t>
            </a:r>
            <a:r>
              <a:rPr lang="en-US" sz="2400"/>
              <a:t> (Veracity): </a:t>
            </a:r>
            <a:r>
              <a:rPr lang="ar-SA" sz="2400"/>
              <a:t>جودة ودقّة البيانات قد تتفاوت، ممّا يتطلّب آليات للتحقّق والتنقية</a:t>
            </a:r>
            <a:r>
              <a:rPr lang="en-US" sz="2400"/>
              <a:t>.</a:t>
            </a:r>
          </a:p>
        </p:txBody>
      </p:sp>
    </p:spTree>
    <p:extLst>
      <p:ext uri="{BB962C8B-B14F-4D97-AF65-F5344CB8AC3E}">
        <p14:creationId xmlns:p14="http://schemas.microsoft.com/office/powerpoint/2010/main" val="16492219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E2C58-0E6D-FB7F-5B79-62369F5CDF4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319492A-6009-2076-3B24-1A273019CAC3}"/>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30AB0D5-1872-3C64-2321-1B369618CA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AD66584A-293A-1E8A-634E-D3253715F2D6}"/>
              </a:ext>
            </a:extLst>
          </p:cNvPr>
          <p:cNvSpPr txBox="1"/>
          <p:nvPr/>
        </p:nvSpPr>
        <p:spPr>
          <a:xfrm>
            <a:off x="4281714" y="975618"/>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الرابعة: وضّح بالتفصيل ماذا يُقصد بـ "البيانات الضخمة</a:t>
            </a:r>
            <a:r>
              <a:rPr lang="en-US" b="0"/>
              <a:t>" (Big Data) </a:t>
            </a:r>
            <a:r>
              <a:rPr lang="ar-SA"/>
              <a:t>في سياق الموارد البشرية، وكيف يُمكن أن تُساهم في تحسين القرارات الاستراتيجية. قدّم مثالَين محدّدَين</a:t>
            </a:r>
            <a:r>
              <a:rPr lang="en-US" b="0"/>
              <a:t>.</a:t>
            </a:r>
            <a:endParaRPr lang="en-US"/>
          </a:p>
        </p:txBody>
      </p:sp>
      <p:sp>
        <p:nvSpPr>
          <p:cNvPr id="7" name="TextBox 6">
            <a:extLst>
              <a:ext uri="{FF2B5EF4-FFF2-40B4-BE49-F238E27FC236}">
                <a16:creationId xmlns:a16="http://schemas.microsoft.com/office/drawing/2014/main" id="{71B4BBD7-82AC-FCE2-BF54-548F536BEFC8}"/>
              </a:ext>
            </a:extLst>
          </p:cNvPr>
          <p:cNvSpPr txBox="1"/>
          <p:nvPr/>
        </p:nvSpPr>
        <p:spPr>
          <a:xfrm>
            <a:off x="5014452" y="2360613"/>
            <a:ext cx="6364661" cy="4338304"/>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2400"/>
              <a:t>البيانات الضخمة في سياق الموارد البشرية</a:t>
            </a:r>
            <a:r>
              <a:rPr lang="en-US" sz="2400" b="1"/>
              <a:t>:</a:t>
            </a:r>
          </a:p>
          <a:p>
            <a:r>
              <a:rPr lang="ar-SA" sz="2400"/>
              <a:t>في الموارد البشرية، البيانات الضخمة قد تشمل</a:t>
            </a:r>
            <a:r>
              <a:rPr lang="en-US" sz="2400"/>
              <a:t>:</a:t>
            </a:r>
          </a:p>
          <a:p>
            <a:r>
              <a:rPr lang="ar-SA" sz="2400"/>
              <a:t>سجلّات تفصيلية لآلاف أو ملايين الموظفين على مدى سنوات (التوظيف، الأداء، التدريب، التنقّلات، الرواتب، الإجازات)</a:t>
            </a:r>
            <a:r>
              <a:rPr lang="en-US" sz="2400"/>
              <a:t>.</a:t>
            </a:r>
          </a:p>
          <a:p>
            <a:r>
              <a:rPr lang="ar-SA" sz="2400"/>
              <a:t>بيانات الحضور والانصراف اليومية لآلاف الموظفين</a:t>
            </a:r>
            <a:r>
              <a:rPr lang="en-US" sz="2400"/>
              <a:t>. </a:t>
            </a:r>
          </a:p>
          <a:p>
            <a:r>
              <a:rPr lang="ar-SA" sz="2400"/>
              <a:t>آلاف السير الذاتية المُستلمَة</a:t>
            </a:r>
            <a:r>
              <a:rPr lang="en-US" sz="2400"/>
              <a:t>.</a:t>
            </a:r>
          </a:p>
          <a:p>
            <a:r>
              <a:rPr lang="ar-SA" sz="2400"/>
              <a:t>نصوص من استبيانات المشاركة، مقابلات الخروج، تعليقات الموظفين</a:t>
            </a:r>
            <a:r>
              <a:rPr lang="en-US" sz="2400"/>
              <a:t>.</a:t>
            </a:r>
          </a:p>
          <a:p>
            <a:r>
              <a:rPr lang="ar-SA" sz="2400"/>
              <a:t>بيانات التفاعل على المنصّات الداخلية</a:t>
            </a:r>
            <a:r>
              <a:rPr lang="en-US" sz="2400"/>
              <a:t> (Intranet, Slack, Microsoft Teams).</a:t>
            </a:r>
          </a:p>
          <a:p>
            <a:r>
              <a:rPr lang="ar-SA" sz="2400"/>
              <a:t>بيانات خارجية (معايير السوق، رواتب المنافسين، اتّجاهات سوق العمل)</a:t>
            </a:r>
            <a:r>
              <a:rPr lang="en-US" sz="2400"/>
              <a:t>.</a:t>
            </a:r>
          </a:p>
        </p:txBody>
      </p:sp>
      <p:pic>
        <p:nvPicPr>
          <p:cNvPr id="2" name="Picture 1" descr="Big data ">
            <a:extLst>
              <a:ext uri="{FF2B5EF4-FFF2-40B4-BE49-F238E27FC236}">
                <a16:creationId xmlns:a16="http://schemas.microsoft.com/office/drawing/2014/main" id="{2648D3C6-60E0-8DDE-3C98-C811FD3D719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27327" y="2360613"/>
            <a:ext cx="3354387" cy="3354387"/>
          </a:xfrm>
          <a:prstGeom prst="rect">
            <a:avLst/>
          </a:prstGeom>
          <a:noFill/>
          <a:ln>
            <a:noFill/>
          </a:ln>
        </p:spPr>
      </p:pic>
    </p:spTree>
    <p:extLst>
      <p:ext uri="{BB962C8B-B14F-4D97-AF65-F5344CB8AC3E}">
        <p14:creationId xmlns:p14="http://schemas.microsoft.com/office/powerpoint/2010/main" val="20646258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C0853-D3B4-4F2D-9D95-E9C4914C595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1E4F841-F648-F137-7404-98726AEC6099}"/>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2AD5609-0AAB-A9C1-D61F-1A111E4FCC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1E7B0C2C-3001-5A41-F255-7162688BCF8B}"/>
              </a:ext>
            </a:extLst>
          </p:cNvPr>
          <p:cNvSpPr txBox="1"/>
          <p:nvPr/>
        </p:nvSpPr>
        <p:spPr>
          <a:xfrm>
            <a:off x="4281714" y="975618"/>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الرابعة: وضّح بالتفصيل ماذا يُقصد بـ "البيانات الضخمة</a:t>
            </a:r>
            <a:r>
              <a:rPr lang="en-US" b="0"/>
              <a:t>" (Big Data) </a:t>
            </a:r>
            <a:r>
              <a:rPr lang="ar-SA"/>
              <a:t>في سياق الموارد البشرية، وكيف يُمكن أن تُساهم في تحسين القرارات الاستراتيجية. قدّم مثالَين محدّدَين</a:t>
            </a:r>
            <a:r>
              <a:rPr lang="en-US" b="0"/>
              <a:t>.</a:t>
            </a:r>
            <a:endParaRPr lang="en-US"/>
          </a:p>
        </p:txBody>
      </p:sp>
      <p:sp>
        <p:nvSpPr>
          <p:cNvPr id="7" name="TextBox 6">
            <a:extLst>
              <a:ext uri="{FF2B5EF4-FFF2-40B4-BE49-F238E27FC236}">
                <a16:creationId xmlns:a16="http://schemas.microsoft.com/office/drawing/2014/main" id="{A915CD86-1D74-0102-9D01-8BCD61EA503F}"/>
              </a:ext>
            </a:extLst>
          </p:cNvPr>
          <p:cNvSpPr txBox="1"/>
          <p:nvPr/>
        </p:nvSpPr>
        <p:spPr>
          <a:xfrm>
            <a:off x="5014452" y="2561224"/>
            <a:ext cx="6364661" cy="246657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كيف تُساهم في تحسين القرارات الاستراتيجية</a:t>
            </a:r>
            <a:r>
              <a:rPr lang="en-US" b="1"/>
              <a:t>:</a:t>
            </a:r>
          </a:p>
          <a:p>
            <a:r>
              <a:rPr lang="ar-SA"/>
              <a:t>اكتشاف الأنماط المخفية</a:t>
            </a:r>
            <a:r>
              <a:rPr lang="en-US"/>
              <a:t>: </a:t>
            </a:r>
            <a:r>
              <a:rPr lang="ar-SA"/>
              <a:t>بتحليل ملايين نقاط البيانات، يُمكن اكتشاف علاقات وأنماط لم تكن واضحة في العيّنات الصغيرة. مثلاً، اكتشاف أنّ الموظفين الذين يعملون من المنزل يومَين أسبوعياً لديهم إنتاجية أعلى بـ12% من أولئك الذين يعملون بالكامل من المكتب أو من المنزل</a:t>
            </a:r>
            <a:r>
              <a:rPr lang="en-US"/>
              <a:t>. </a:t>
            </a:r>
          </a:p>
        </p:txBody>
      </p:sp>
      <p:pic>
        <p:nvPicPr>
          <p:cNvPr id="3" name="Picture 2" descr="Strategic decision ">
            <a:extLst>
              <a:ext uri="{FF2B5EF4-FFF2-40B4-BE49-F238E27FC236}">
                <a16:creationId xmlns:a16="http://schemas.microsoft.com/office/drawing/2014/main" id="{00ECECD2-A931-23D7-8D19-D38B84217CD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3389" y="2360613"/>
            <a:ext cx="3678237" cy="3678237"/>
          </a:xfrm>
          <a:prstGeom prst="rect">
            <a:avLst/>
          </a:prstGeom>
          <a:noFill/>
          <a:ln>
            <a:noFill/>
          </a:ln>
        </p:spPr>
      </p:pic>
      <p:sp>
        <p:nvSpPr>
          <p:cNvPr id="4" name="TextBox 3">
            <a:extLst>
              <a:ext uri="{FF2B5EF4-FFF2-40B4-BE49-F238E27FC236}">
                <a16:creationId xmlns:a16="http://schemas.microsoft.com/office/drawing/2014/main" id="{045FA6B6-5103-CE78-048B-2D2A59A63273}"/>
              </a:ext>
            </a:extLst>
          </p:cNvPr>
          <p:cNvSpPr txBox="1"/>
          <p:nvPr/>
        </p:nvSpPr>
        <p:spPr>
          <a:xfrm>
            <a:off x="5014452" y="5161415"/>
            <a:ext cx="6364661" cy="144193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التنبّؤات الدقيقة</a:t>
            </a:r>
            <a:r>
              <a:rPr lang="en-US"/>
              <a:t>: </a:t>
            </a:r>
            <a:r>
              <a:rPr lang="ar-SA"/>
              <a:t>بيانات أكبر تعني نماذج تنبّؤية أدقّ. نموذج مُدرَّب على بيانات 100,000 موظف سيكون أدقّ بكثير من نموذج مُدرَّب على 1,000 موظف</a:t>
            </a:r>
            <a:endParaRPr lang="en-US"/>
          </a:p>
        </p:txBody>
      </p:sp>
    </p:spTree>
    <p:extLst>
      <p:ext uri="{BB962C8B-B14F-4D97-AF65-F5344CB8AC3E}">
        <p14:creationId xmlns:p14="http://schemas.microsoft.com/office/powerpoint/2010/main" val="4316544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 grpId="0"/>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6C8409-1A26-D6FF-2C06-3AA8460196C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2FD5649-0BF9-5444-11EC-67222152DC8D}"/>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D36557A-CA55-33E7-5621-BAD4DEC32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8F304333-B39F-06E4-8B7F-87D6274B03EF}"/>
              </a:ext>
            </a:extLst>
          </p:cNvPr>
          <p:cNvSpPr txBox="1"/>
          <p:nvPr/>
        </p:nvSpPr>
        <p:spPr>
          <a:xfrm>
            <a:off x="4281714" y="975618"/>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الرابعة: وضّح بالتفصيل ماذا يُقصد بـ "البيانات الضخمة</a:t>
            </a:r>
            <a:r>
              <a:rPr lang="en-US" b="0"/>
              <a:t>" (Big Data) </a:t>
            </a:r>
            <a:r>
              <a:rPr lang="ar-SA"/>
              <a:t>في سياق الموارد البشرية، وكيف يُمكن أن تُساهم في تحسين القرارات الاستراتيجية. قدّم مثالَين محدّدَين</a:t>
            </a:r>
            <a:r>
              <a:rPr lang="en-US" b="0"/>
              <a:t>.</a:t>
            </a:r>
            <a:endParaRPr lang="en-US"/>
          </a:p>
        </p:txBody>
      </p:sp>
      <p:sp>
        <p:nvSpPr>
          <p:cNvPr id="7" name="TextBox 6">
            <a:extLst>
              <a:ext uri="{FF2B5EF4-FFF2-40B4-BE49-F238E27FC236}">
                <a16:creationId xmlns:a16="http://schemas.microsoft.com/office/drawing/2014/main" id="{8E4397C2-5B56-5495-30FF-B4ED767C2BF8}"/>
              </a:ext>
            </a:extLst>
          </p:cNvPr>
          <p:cNvSpPr txBox="1"/>
          <p:nvPr/>
        </p:nvSpPr>
        <p:spPr>
          <a:xfrm>
            <a:off x="5014452" y="2561224"/>
            <a:ext cx="6364661" cy="19029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التخصيص على نطاق واسع</a:t>
            </a:r>
            <a:r>
              <a:rPr lang="en-US"/>
              <a:t>: </a:t>
            </a:r>
            <a:r>
              <a:rPr lang="ar-SA"/>
              <a:t>القدرة على تحليل بيانات كلّ موظف فردياً (وليس فقط المتوسّطات) تُمكّن من تخصيص التجارب والتدخّلات. مثلاً، برنامج تدريبيّ مُخصّص لكلّ موظف بناءً على فجواته المحدّدة</a:t>
            </a:r>
            <a:endParaRPr lang="en-US"/>
          </a:p>
        </p:txBody>
      </p:sp>
      <p:pic>
        <p:nvPicPr>
          <p:cNvPr id="3" name="Picture 2" descr="Strategic decision ">
            <a:extLst>
              <a:ext uri="{FF2B5EF4-FFF2-40B4-BE49-F238E27FC236}">
                <a16:creationId xmlns:a16="http://schemas.microsoft.com/office/drawing/2014/main" id="{7A678CD4-E91E-CB9E-9D54-8AEAC36861B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3389" y="2360613"/>
            <a:ext cx="3678237" cy="3678237"/>
          </a:xfrm>
          <a:prstGeom prst="rect">
            <a:avLst/>
          </a:prstGeom>
          <a:noFill/>
          <a:ln>
            <a:noFill/>
          </a:ln>
        </p:spPr>
      </p:pic>
      <p:sp>
        <p:nvSpPr>
          <p:cNvPr id="4" name="TextBox 3">
            <a:extLst>
              <a:ext uri="{FF2B5EF4-FFF2-40B4-BE49-F238E27FC236}">
                <a16:creationId xmlns:a16="http://schemas.microsoft.com/office/drawing/2014/main" id="{7A0B8DE5-D4FC-6055-2FC7-B8FF757B3D4A}"/>
              </a:ext>
            </a:extLst>
          </p:cNvPr>
          <p:cNvSpPr txBox="1"/>
          <p:nvPr/>
        </p:nvSpPr>
        <p:spPr>
          <a:xfrm>
            <a:off x="5014452" y="5028065"/>
            <a:ext cx="6364661" cy="144193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السرعة في اتّخاذ القرار</a:t>
            </a:r>
            <a:r>
              <a:rPr lang="en-US"/>
              <a:t>: </a:t>
            </a:r>
            <a:r>
              <a:rPr lang="ar-SA"/>
              <a:t>التحليل السريع للبيانات الكبيرة (في الوقت الفعليّ أو شبه الفعليّ) يُمكّن من ردود فعل سريعة. مثلاً، اكتشاف انخفاض مفاجئ في المشاركة في قسم معيّن واتّخاذ إجراءات فورية</a:t>
            </a:r>
            <a:endParaRPr lang="en-US"/>
          </a:p>
        </p:txBody>
      </p:sp>
    </p:spTree>
    <p:extLst>
      <p:ext uri="{BB962C8B-B14F-4D97-AF65-F5344CB8AC3E}">
        <p14:creationId xmlns:p14="http://schemas.microsoft.com/office/powerpoint/2010/main" val="3350786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543A87-A736-5F22-7356-6A83490C572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AAE0256-EB4C-89F5-118E-13166E044F3A}"/>
              </a:ext>
            </a:extLst>
          </p:cNvPr>
          <p:cNvSpPr txBox="1"/>
          <p:nvPr/>
        </p:nvSpPr>
        <p:spPr>
          <a:xfrm>
            <a:off x="1930400" y="-138269"/>
            <a:ext cx="83312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أنظمة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E946E65-A399-2531-8A16-1E26BA7631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5" name="Group 34">
            <a:extLst>
              <a:ext uri="{FF2B5EF4-FFF2-40B4-BE49-F238E27FC236}">
                <a16:creationId xmlns:a16="http://schemas.microsoft.com/office/drawing/2014/main" id="{F4DAD5AA-E9BA-BE0E-6A84-A47B4CE3A07A}"/>
              </a:ext>
            </a:extLst>
          </p:cNvPr>
          <p:cNvGrpSpPr/>
          <p:nvPr/>
        </p:nvGrpSpPr>
        <p:grpSpPr>
          <a:xfrm>
            <a:off x="8093949" y="2098227"/>
            <a:ext cx="3706165" cy="3706574"/>
            <a:chOff x="8093953" y="2098227"/>
            <a:chExt cx="3706165" cy="3706574"/>
          </a:xfrm>
        </p:grpSpPr>
        <p:grpSp>
          <p:nvGrpSpPr>
            <p:cNvPr id="15" name="Group 14">
              <a:extLst>
                <a:ext uri="{FF2B5EF4-FFF2-40B4-BE49-F238E27FC236}">
                  <a16:creationId xmlns:a16="http://schemas.microsoft.com/office/drawing/2014/main" id="{D99E1D84-385F-D100-EAB0-75E024A0801A}"/>
                </a:ext>
              </a:extLst>
            </p:cNvPr>
            <p:cNvGrpSpPr/>
            <p:nvPr/>
          </p:nvGrpSpPr>
          <p:grpSpPr>
            <a:xfrm>
              <a:off x="8093953" y="2098227"/>
              <a:ext cx="3706165" cy="3706574"/>
              <a:chOff x="4246244" y="0"/>
              <a:chExt cx="1473200" cy="1473200"/>
            </a:xfrm>
          </p:grpSpPr>
          <p:sp>
            <p:nvSpPr>
              <p:cNvPr id="24" name="Oval 23">
                <a:extLst>
                  <a:ext uri="{FF2B5EF4-FFF2-40B4-BE49-F238E27FC236}">
                    <a16:creationId xmlns:a16="http://schemas.microsoft.com/office/drawing/2014/main" id="{AEE7700B-04F1-81B7-806A-5E34B9C4072A}"/>
                  </a:ext>
                </a:extLst>
              </p:cNvPr>
              <p:cNvSpPr/>
              <p:nvPr/>
            </p:nvSpPr>
            <p:spPr>
              <a:xfrm>
                <a:off x="4246244" y="0"/>
                <a:ext cx="1473200" cy="1473200"/>
              </a:xfrm>
              <a:prstGeom prst="ellipse">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Oval 24">
                <a:extLst>
                  <a:ext uri="{FF2B5EF4-FFF2-40B4-BE49-F238E27FC236}">
                    <a16:creationId xmlns:a16="http://schemas.microsoft.com/office/drawing/2014/main" id="{985937C5-D160-C52A-98F7-4673D91ABDCE}"/>
                  </a:ext>
                </a:extLst>
              </p:cNvPr>
              <p:cNvSpPr/>
              <p:nvPr/>
            </p:nvSpPr>
            <p:spPr>
              <a:xfrm>
                <a:off x="4348017" y="101773"/>
                <a:ext cx="1269654" cy="12696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6" name="مربع نص 166">
              <a:extLst>
                <a:ext uri="{FF2B5EF4-FFF2-40B4-BE49-F238E27FC236}">
                  <a16:creationId xmlns:a16="http://schemas.microsoft.com/office/drawing/2014/main" id="{BEC65BF5-2B02-3B13-6371-F9B3A8223DA3}"/>
                </a:ext>
              </a:extLst>
            </p:cNvPr>
            <p:cNvSpPr txBox="1"/>
            <p:nvPr/>
          </p:nvSpPr>
          <p:spPr>
            <a:xfrm>
              <a:off x="8415190" y="4103561"/>
              <a:ext cx="2982300" cy="1095518"/>
            </a:xfrm>
            <a:prstGeom prst="rect">
              <a:avLst/>
            </a:prstGeom>
          </p:spPr>
          <p:txBody>
            <a:bodyPr wrap="square" rtlCol="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التحدّيات التقنية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9" name="Picture 18" descr="Robotic hand ">
              <a:extLst>
                <a:ext uri="{FF2B5EF4-FFF2-40B4-BE49-F238E27FC236}">
                  <a16:creationId xmlns:a16="http://schemas.microsoft.com/office/drawing/2014/main" id="{06D8F615-6819-ECB5-E1CE-4C2F4A89C2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35910" y="2514462"/>
              <a:ext cx="1338994" cy="1339142"/>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TextBox 39">
            <a:extLst>
              <a:ext uri="{FF2B5EF4-FFF2-40B4-BE49-F238E27FC236}">
                <a16:creationId xmlns:a16="http://schemas.microsoft.com/office/drawing/2014/main" id="{3D35DAF7-9B07-141A-8ED5-07BEC3211871}"/>
              </a:ext>
            </a:extLst>
          </p:cNvPr>
          <p:cNvSpPr txBox="1"/>
          <p:nvPr/>
        </p:nvSpPr>
        <p:spPr>
          <a:xfrm>
            <a:off x="812887" y="969612"/>
            <a:ext cx="7009843" cy="98091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تواجه المؤسّسات عند تطبيق أنظمة الموارد البشرية عدّة تحدّيات تقنية، منها</a:t>
            </a:r>
            <a:r>
              <a:rPr lang="en-US"/>
              <a:t>:</a:t>
            </a:r>
          </a:p>
        </p:txBody>
      </p:sp>
      <p:sp>
        <p:nvSpPr>
          <p:cNvPr id="41" name="TextBox 40">
            <a:extLst>
              <a:ext uri="{FF2B5EF4-FFF2-40B4-BE49-F238E27FC236}">
                <a16:creationId xmlns:a16="http://schemas.microsoft.com/office/drawing/2014/main" id="{3A8D77D8-AA4B-15A4-D7DE-DED6BD0E099E}"/>
              </a:ext>
            </a:extLst>
          </p:cNvPr>
          <p:cNvSpPr txBox="1"/>
          <p:nvPr/>
        </p:nvSpPr>
        <p:spPr>
          <a:xfrm>
            <a:off x="812887" y="1808623"/>
            <a:ext cx="7009843" cy="1441933"/>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ضعف البنية التحتية</a:t>
            </a:r>
            <a:r>
              <a:rPr lang="en-US" dirty="0">
                <a:solidFill>
                  <a:srgbClr val="168489"/>
                </a:solidFill>
              </a:rPr>
              <a:t>: </a:t>
            </a:r>
            <a:r>
              <a:rPr lang="ar-SA" dirty="0"/>
              <a:t>قد تفتقر بعض المؤسّسات إلى البنية التحتية التقنية اللازمة لتشغيل الأنظمة المتطوّرة، مثل الشبكات عالية السرعة والخوادم القوية</a:t>
            </a:r>
            <a:endParaRPr lang="en-US" dirty="0"/>
          </a:p>
        </p:txBody>
      </p:sp>
      <p:sp>
        <p:nvSpPr>
          <p:cNvPr id="42" name="TextBox 41">
            <a:extLst>
              <a:ext uri="{FF2B5EF4-FFF2-40B4-BE49-F238E27FC236}">
                <a16:creationId xmlns:a16="http://schemas.microsoft.com/office/drawing/2014/main" id="{4A0102BE-24CB-37A3-346E-5BA7E5FC09A6}"/>
              </a:ext>
            </a:extLst>
          </p:cNvPr>
          <p:cNvSpPr txBox="1"/>
          <p:nvPr/>
        </p:nvSpPr>
        <p:spPr>
          <a:xfrm>
            <a:off x="812887" y="3108657"/>
            <a:ext cx="70098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b="1" dirty="0">
                <a:solidFill>
                  <a:srgbClr val="168489"/>
                </a:solidFill>
              </a:rPr>
              <a:t>تحدّيات أمن المعلومات</a:t>
            </a:r>
            <a:r>
              <a:rPr lang="en-US" b="1" dirty="0">
                <a:solidFill>
                  <a:srgbClr val="168489"/>
                </a:solidFill>
              </a:rPr>
              <a:t>:</a:t>
            </a:r>
            <a:r>
              <a:rPr lang="en-US" dirty="0"/>
              <a:t> </a:t>
            </a:r>
            <a:r>
              <a:rPr lang="ar-SA" dirty="0"/>
              <a:t>حماية البيانات الحسّاسة للموظّفين من الاختراق أو التسرّب</a:t>
            </a:r>
            <a:endParaRPr lang="en-US" b="1" dirty="0"/>
          </a:p>
        </p:txBody>
      </p:sp>
      <p:sp>
        <p:nvSpPr>
          <p:cNvPr id="43" name="TextBox 42">
            <a:extLst>
              <a:ext uri="{FF2B5EF4-FFF2-40B4-BE49-F238E27FC236}">
                <a16:creationId xmlns:a16="http://schemas.microsoft.com/office/drawing/2014/main" id="{C1648E82-A713-5F7A-3DAE-42B0A70EE706}"/>
              </a:ext>
            </a:extLst>
          </p:cNvPr>
          <p:cNvSpPr txBox="1"/>
          <p:nvPr/>
        </p:nvSpPr>
        <p:spPr>
          <a:xfrm>
            <a:off x="812887" y="3981138"/>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صعوبات التكامل مع الأنظمة الأخرى</a:t>
            </a:r>
            <a:r>
              <a:rPr lang="en-US" b="1" dirty="0">
                <a:solidFill>
                  <a:srgbClr val="168489"/>
                </a:solidFill>
              </a:rPr>
              <a:t>: </a:t>
            </a:r>
            <a:r>
              <a:rPr lang="ar-SA" dirty="0"/>
              <a:t>قد يكون من الصعب دمج نظام الموارد البشرية الجديد مع الأنظمة القائمة</a:t>
            </a:r>
            <a:endParaRPr lang="en-US" dirty="0"/>
          </a:p>
        </p:txBody>
      </p:sp>
      <p:sp>
        <p:nvSpPr>
          <p:cNvPr id="44" name="TextBox 43">
            <a:extLst>
              <a:ext uri="{FF2B5EF4-FFF2-40B4-BE49-F238E27FC236}">
                <a16:creationId xmlns:a16="http://schemas.microsoft.com/office/drawing/2014/main" id="{70179FB9-C574-C32B-418E-8FCA553BF58C}"/>
              </a:ext>
            </a:extLst>
          </p:cNvPr>
          <p:cNvSpPr txBox="1"/>
          <p:nvPr/>
        </p:nvSpPr>
        <p:spPr>
          <a:xfrm>
            <a:off x="812887" y="4820149"/>
            <a:ext cx="70098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b="1" dirty="0">
                <a:solidFill>
                  <a:srgbClr val="168489"/>
                </a:solidFill>
              </a:rPr>
              <a:t>مشاكل جودة البيانات</a:t>
            </a:r>
            <a:r>
              <a:rPr lang="en-US" b="1" dirty="0">
                <a:solidFill>
                  <a:srgbClr val="168489"/>
                </a:solidFill>
              </a:rPr>
              <a:t>: </a:t>
            </a:r>
            <a:r>
              <a:rPr lang="ar-SA" dirty="0"/>
              <a:t>قد تواجه المؤسّسات صعوبات في نقل البيانات من الأنظمة القديمة وضمان دقّتها واكتمالها</a:t>
            </a:r>
            <a:endParaRPr lang="en-US" b="1" dirty="0"/>
          </a:p>
        </p:txBody>
      </p:sp>
      <p:sp>
        <p:nvSpPr>
          <p:cNvPr id="45" name="TextBox 44">
            <a:extLst>
              <a:ext uri="{FF2B5EF4-FFF2-40B4-BE49-F238E27FC236}">
                <a16:creationId xmlns:a16="http://schemas.microsoft.com/office/drawing/2014/main" id="{5BF25F61-4B99-56E4-0240-B9AACDD13C91}"/>
              </a:ext>
            </a:extLst>
          </p:cNvPr>
          <p:cNvSpPr txBox="1"/>
          <p:nvPr/>
        </p:nvSpPr>
        <p:spPr>
          <a:xfrm>
            <a:off x="812887" y="5692632"/>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تحدّيات التحديث والصيانة</a:t>
            </a:r>
            <a:r>
              <a:rPr lang="en-US" b="1" dirty="0">
                <a:solidFill>
                  <a:srgbClr val="168489"/>
                </a:solidFill>
              </a:rPr>
              <a:t>:</a:t>
            </a:r>
            <a:r>
              <a:rPr lang="en-US" dirty="0"/>
              <a:t> </a:t>
            </a:r>
            <a:r>
              <a:rPr lang="ar-SA" dirty="0"/>
              <a:t>الحاجة إلى موارد مستمرّة لتحديث النظام ومواكبة التطوّرات التقنية</a:t>
            </a:r>
            <a:endParaRPr lang="en-US" dirty="0"/>
          </a:p>
        </p:txBody>
      </p:sp>
    </p:spTree>
    <p:extLst>
      <p:ext uri="{BB962C8B-B14F-4D97-AF65-F5344CB8AC3E}">
        <p14:creationId xmlns:p14="http://schemas.microsoft.com/office/powerpoint/2010/main" val="26430543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1000"/>
                                        <p:tgtEl>
                                          <p:spTgt spid="40"/>
                                        </p:tgtEl>
                                      </p:cBhvr>
                                    </p:animEffect>
                                    <p:anim calcmode="lin" valueType="num">
                                      <p:cBhvr>
                                        <p:cTn id="11" dur="1000" fill="hold"/>
                                        <p:tgtEl>
                                          <p:spTgt spid="40"/>
                                        </p:tgtEl>
                                        <p:attrNameLst>
                                          <p:attrName>ppt_x</p:attrName>
                                        </p:attrNameLst>
                                      </p:cBhvr>
                                      <p:tavLst>
                                        <p:tav tm="0">
                                          <p:val>
                                            <p:strVal val="#ppt_x"/>
                                          </p:val>
                                        </p:tav>
                                        <p:tav tm="100000">
                                          <p:val>
                                            <p:strVal val="#ppt_x"/>
                                          </p:val>
                                        </p:tav>
                                      </p:tavLst>
                                    </p:anim>
                                    <p:anim calcmode="lin" valueType="num">
                                      <p:cBhvr>
                                        <p:cTn id="12"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000"/>
                                        <p:tgtEl>
                                          <p:spTgt spid="41"/>
                                        </p:tgtEl>
                                      </p:cBhvr>
                                    </p:animEffect>
                                    <p:anim calcmode="lin" valueType="num">
                                      <p:cBhvr>
                                        <p:cTn id="18" dur="1000" fill="hold"/>
                                        <p:tgtEl>
                                          <p:spTgt spid="41"/>
                                        </p:tgtEl>
                                        <p:attrNameLst>
                                          <p:attrName>ppt_x</p:attrName>
                                        </p:attrNameLst>
                                      </p:cBhvr>
                                      <p:tavLst>
                                        <p:tav tm="0">
                                          <p:val>
                                            <p:strVal val="#ppt_x"/>
                                          </p:val>
                                        </p:tav>
                                        <p:tav tm="100000">
                                          <p:val>
                                            <p:strVal val="#ppt_x"/>
                                          </p:val>
                                        </p:tav>
                                      </p:tavLst>
                                    </p:anim>
                                    <p:anim calcmode="lin" valueType="num">
                                      <p:cBhvr>
                                        <p:cTn id="1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1000"/>
                                        <p:tgtEl>
                                          <p:spTgt spid="42"/>
                                        </p:tgtEl>
                                      </p:cBhvr>
                                    </p:animEffect>
                                    <p:anim calcmode="lin" valueType="num">
                                      <p:cBhvr>
                                        <p:cTn id="25" dur="1000" fill="hold"/>
                                        <p:tgtEl>
                                          <p:spTgt spid="42"/>
                                        </p:tgtEl>
                                        <p:attrNameLst>
                                          <p:attrName>ppt_x</p:attrName>
                                        </p:attrNameLst>
                                      </p:cBhvr>
                                      <p:tavLst>
                                        <p:tav tm="0">
                                          <p:val>
                                            <p:strVal val="#ppt_x"/>
                                          </p:val>
                                        </p:tav>
                                        <p:tav tm="100000">
                                          <p:val>
                                            <p:strVal val="#ppt_x"/>
                                          </p:val>
                                        </p:tav>
                                      </p:tavLst>
                                    </p:anim>
                                    <p:anim calcmode="lin" valueType="num">
                                      <p:cBhvr>
                                        <p:cTn id="2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1000"/>
                                        <p:tgtEl>
                                          <p:spTgt spid="43"/>
                                        </p:tgtEl>
                                      </p:cBhvr>
                                    </p:animEffect>
                                    <p:anim calcmode="lin" valueType="num">
                                      <p:cBhvr>
                                        <p:cTn id="32" dur="1000" fill="hold"/>
                                        <p:tgtEl>
                                          <p:spTgt spid="43"/>
                                        </p:tgtEl>
                                        <p:attrNameLst>
                                          <p:attrName>ppt_x</p:attrName>
                                        </p:attrNameLst>
                                      </p:cBhvr>
                                      <p:tavLst>
                                        <p:tav tm="0">
                                          <p:val>
                                            <p:strVal val="#ppt_x"/>
                                          </p:val>
                                        </p:tav>
                                        <p:tav tm="100000">
                                          <p:val>
                                            <p:strVal val="#ppt_x"/>
                                          </p:val>
                                        </p:tav>
                                      </p:tavLst>
                                    </p:anim>
                                    <p:anim calcmode="lin" valueType="num">
                                      <p:cBhvr>
                                        <p:cTn id="3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1000"/>
                                        <p:tgtEl>
                                          <p:spTgt spid="44"/>
                                        </p:tgtEl>
                                      </p:cBhvr>
                                    </p:animEffect>
                                    <p:anim calcmode="lin" valueType="num">
                                      <p:cBhvr>
                                        <p:cTn id="39" dur="1000" fill="hold"/>
                                        <p:tgtEl>
                                          <p:spTgt spid="44"/>
                                        </p:tgtEl>
                                        <p:attrNameLst>
                                          <p:attrName>ppt_x</p:attrName>
                                        </p:attrNameLst>
                                      </p:cBhvr>
                                      <p:tavLst>
                                        <p:tav tm="0">
                                          <p:val>
                                            <p:strVal val="#ppt_x"/>
                                          </p:val>
                                        </p:tav>
                                        <p:tav tm="100000">
                                          <p:val>
                                            <p:strVal val="#ppt_x"/>
                                          </p:val>
                                        </p:tav>
                                      </p:tavLst>
                                    </p:anim>
                                    <p:anim calcmode="lin" valueType="num">
                                      <p:cBhvr>
                                        <p:cTn id="40"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1000"/>
                                        <p:tgtEl>
                                          <p:spTgt spid="45"/>
                                        </p:tgtEl>
                                      </p:cBhvr>
                                    </p:animEffect>
                                    <p:anim calcmode="lin" valueType="num">
                                      <p:cBhvr>
                                        <p:cTn id="46" dur="1000" fill="hold"/>
                                        <p:tgtEl>
                                          <p:spTgt spid="45"/>
                                        </p:tgtEl>
                                        <p:attrNameLst>
                                          <p:attrName>ppt_x</p:attrName>
                                        </p:attrNameLst>
                                      </p:cBhvr>
                                      <p:tavLst>
                                        <p:tav tm="0">
                                          <p:val>
                                            <p:strVal val="#ppt_x"/>
                                          </p:val>
                                        </p:tav>
                                        <p:tav tm="100000">
                                          <p:val>
                                            <p:strVal val="#ppt_x"/>
                                          </p:val>
                                        </p:tav>
                                      </p:tavLst>
                                    </p:anim>
                                    <p:anim calcmode="lin" valueType="num">
                                      <p:cBhvr>
                                        <p:cTn id="47"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1D8C01-6471-15F0-09FF-3670FD4F15B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6A08E5B-CDCC-BA02-6000-D64A3A548620}"/>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FFB9C22-97D5-1294-0964-204FF20BAC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FEB69778-5D35-7869-F9CF-2E49DBFB38CF}"/>
              </a:ext>
            </a:extLst>
          </p:cNvPr>
          <p:cNvSpPr txBox="1"/>
          <p:nvPr/>
        </p:nvSpPr>
        <p:spPr>
          <a:xfrm>
            <a:off x="4281714" y="975618"/>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الرابعة: وضّح بالتفصيل ماذا يُقصد بـ "البيانات الضخمة</a:t>
            </a:r>
            <a:r>
              <a:rPr lang="en-US" b="0"/>
              <a:t>" (Big Data) </a:t>
            </a:r>
            <a:r>
              <a:rPr lang="ar-SA"/>
              <a:t>في سياق الموارد البشرية، وكيف يُمكن أن تُساهم في تحسين القرارات الاستراتيجية. قدّم مثالَين محدّدَين</a:t>
            </a:r>
            <a:r>
              <a:rPr lang="en-US" b="0"/>
              <a:t>.</a:t>
            </a:r>
            <a:endParaRPr lang="en-US"/>
          </a:p>
        </p:txBody>
      </p:sp>
      <p:sp>
        <p:nvSpPr>
          <p:cNvPr id="7" name="TextBox 6">
            <a:extLst>
              <a:ext uri="{FF2B5EF4-FFF2-40B4-BE49-F238E27FC236}">
                <a16:creationId xmlns:a16="http://schemas.microsoft.com/office/drawing/2014/main" id="{99022B8B-E4B5-194D-D748-7AB85229E27A}"/>
              </a:ext>
            </a:extLst>
          </p:cNvPr>
          <p:cNvSpPr txBox="1"/>
          <p:nvPr/>
        </p:nvSpPr>
        <p:spPr>
          <a:xfrm>
            <a:off x="5014452" y="2284413"/>
            <a:ext cx="6364661" cy="5533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مثال أوّل - تحسين استراتيجية التوظيف</a:t>
            </a:r>
            <a:r>
              <a:rPr lang="en-US" b="1"/>
              <a:t>:</a:t>
            </a:r>
          </a:p>
        </p:txBody>
      </p:sp>
      <p:sp>
        <p:nvSpPr>
          <p:cNvPr id="4" name="TextBox 3">
            <a:extLst>
              <a:ext uri="{FF2B5EF4-FFF2-40B4-BE49-F238E27FC236}">
                <a16:creationId xmlns:a16="http://schemas.microsoft.com/office/drawing/2014/main" id="{7EE9A4BD-50D4-3018-6EF6-A2B276D5DA2D}"/>
              </a:ext>
            </a:extLst>
          </p:cNvPr>
          <p:cNvSpPr txBox="1"/>
          <p:nvPr/>
        </p:nvSpPr>
        <p:spPr>
          <a:xfrm>
            <a:off x="5014452" y="2749039"/>
            <a:ext cx="6364661" cy="4163191"/>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a:lnSpc>
                <a:spcPct val="80000"/>
              </a:lnSpc>
            </a:pPr>
            <a:r>
              <a:rPr lang="ar-SA" sz="2400"/>
              <a:t>السيناريو</a:t>
            </a:r>
            <a:r>
              <a:rPr lang="en-US" sz="2400"/>
              <a:t>: </a:t>
            </a:r>
            <a:r>
              <a:rPr lang="ar-SA" sz="2400"/>
              <a:t>شركة تكنولوجيا كبرى توظّف 2,000 موظف سنوياً عبر 10 قنوات توظيف مختلفة</a:t>
            </a:r>
            <a:r>
              <a:rPr lang="en-US" sz="2400"/>
              <a:t> (LinkedIn, Bayt, )</a:t>
            </a:r>
            <a:r>
              <a:rPr lang="ar-SA" sz="2400"/>
              <a:t>وكالات توظيف، إحالات موظفين، الموقع الرسميّ، معارض توظيف، إلخ</a:t>
            </a:r>
            <a:endParaRPr lang="en-US" sz="2400"/>
          </a:p>
          <a:p>
            <a:pPr>
              <a:lnSpc>
                <a:spcPct val="80000"/>
              </a:lnSpc>
            </a:pPr>
            <a:r>
              <a:rPr lang="ar-SA" sz="2400" b="1"/>
              <a:t>البيانات المُجمَّعة (5 سنوات)</a:t>
            </a:r>
            <a:r>
              <a:rPr lang="en-US" sz="2400"/>
              <a:t>:</a:t>
            </a:r>
            <a:endParaRPr lang="en-US" sz="2400" b="1"/>
          </a:p>
          <a:p>
            <a:pPr>
              <a:lnSpc>
                <a:spcPct val="80000"/>
              </a:lnSpc>
            </a:pPr>
            <a:r>
              <a:rPr lang="en-US" sz="2400"/>
              <a:t>500,000 </a:t>
            </a:r>
            <a:r>
              <a:rPr lang="ar-SA" sz="2400"/>
              <a:t>طلب توظيف مُستلم</a:t>
            </a:r>
            <a:r>
              <a:rPr lang="en-US" sz="2400"/>
              <a:t>. </a:t>
            </a:r>
          </a:p>
          <a:p>
            <a:pPr>
              <a:lnSpc>
                <a:spcPct val="80000"/>
              </a:lnSpc>
            </a:pPr>
            <a:r>
              <a:rPr lang="ar-SA" sz="2400"/>
              <a:t>مصدر كلّ طلب</a:t>
            </a:r>
            <a:r>
              <a:rPr lang="en-US" sz="2400"/>
              <a:t>.</a:t>
            </a:r>
          </a:p>
          <a:p>
            <a:pPr>
              <a:lnSpc>
                <a:spcPct val="80000"/>
              </a:lnSpc>
            </a:pPr>
            <a:r>
              <a:rPr lang="ar-SA" sz="2400"/>
              <a:t>المرشّحون الذين تمّت مقابلتهم</a:t>
            </a:r>
            <a:r>
              <a:rPr lang="en-US" sz="2400"/>
              <a:t> (50,000).</a:t>
            </a:r>
          </a:p>
          <a:p>
            <a:pPr>
              <a:lnSpc>
                <a:spcPct val="80000"/>
              </a:lnSpc>
            </a:pPr>
            <a:r>
              <a:rPr lang="ar-SA" sz="2400"/>
              <a:t>المرشّحون الذين تمّ تعيينهم</a:t>
            </a:r>
            <a:r>
              <a:rPr lang="en-US" sz="2400"/>
              <a:t> (10,000).</a:t>
            </a:r>
          </a:p>
          <a:p>
            <a:pPr>
              <a:lnSpc>
                <a:spcPct val="80000"/>
              </a:lnSpc>
            </a:pPr>
            <a:r>
              <a:rPr lang="ar-SA" sz="2400"/>
              <a:t>أداء كلّ موظف في السنوات اللاحقة (تقييمات سنوية)</a:t>
            </a:r>
            <a:r>
              <a:rPr lang="en-US" sz="2400"/>
              <a:t>.</a:t>
            </a:r>
          </a:p>
          <a:p>
            <a:pPr>
              <a:lnSpc>
                <a:spcPct val="80000"/>
              </a:lnSpc>
            </a:pPr>
            <a:r>
              <a:rPr lang="ar-SA" sz="2400"/>
              <a:t>مدّة بقاء كلّ موظف</a:t>
            </a:r>
            <a:r>
              <a:rPr lang="en-US" sz="2400"/>
              <a:t>.</a:t>
            </a:r>
          </a:p>
          <a:p>
            <a:pPr>
              <a:lnSpc>
                <a:spcPct val="80000"/>
              </a:lnSpc>
            </a:pPr>
            <a:r>
              <a:rPr lang="ar-SA" sz="2400"/>
              <a:t>تكلفة كلّ قناة توظيف</a:t>
            </a:r>
            <a:r>
              <a:rPr lang="en-US" sz="2400"/>
              <a:t>.</a:t>
            </a:r>
          </a:p>
        </p:txBody>
      </p:sp>
      <p:pic>
        <p:nvPicPr>
          <p:cNvPr id="2" name="Picture 1" descr="Search ">
            <a:extLst>
              <a:ext uri="{FF2B5EF4-FFF2-40B4-BE49-F238E27FC236}">
                <a16:creationId xmlns:a16="http://schemas.microsoft.com/office/drawing/2014/main" id="{BDAB77B2-2944-5BCE-326C-BF8CAD53448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434771"/>
            <a:ext cx="3544887" cy="3544887"/>
          </a:xfrm>
          <a:prstGeom prst="rect">
            <a:avLst/>
          </a:prstGeom>
          <a:noFill/>
          <a:ln>
            <a:noFill/>
          </a:ln>
        </p:spPr>
      </p:pic>
    </p:spTree>
    <p:extLst>
      <p:ext uri="{BB962C8B-B14F-4D97-AF65-F5344CB8AC3E}">
        <p14:creationId xmlns:p14="http://schemas.microsoft.com/office/powerpoint/2010/main" val="26757681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 grpId="0"/>
    </p:bld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5CA7F-BD77-C47F-80A3-9EC5E61EB8E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76CAD9E-D8CC-713C-60A2-DA06BD9D6FAC}"/>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CA9F24C-7F16-8A61-E094-949D32F572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9DD2ADC7-B41C-4A7F-998A-D5482040B830}"/>
              </a:ext>
            </a:extLst>
          </p:cNvPr>
          <p:cNvSpPr txBox="1"/>
          <p:nvPr/>
        </p:nvSpPr>
        <p:spPr>
          <a:xfrm>
            <a:off x="4281714" y="975618"/>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الرابعة: وضّح بالتفصيل ماذا يُقصد بـ "البيانات الضخمة</a:t>
            </a:r>
            <a:r>
              <a:rPr lang="en-US" b="0"/>
              <a:t>" (Big Data) </a:t>
            </a:r>
            <a:r>
              <a:rPr lang="ar-SA"/>
              <a:t>في سياق الموارد البشرية، وكيف يُمكن أن تُساهم في تحسين القرارات الاستراتيجية. قدّم مثالَين محدّدَين</a:t>
            </a:r>
            <a:r>
              <a:rPr lang="en-US" b="0"/>
              <a:t>.</a:t>
            </a:r>
            <a:endParaRPr lang="en-US"/>
          </a:p>
        </p:txBody>
      </p:sp>
      <p:sp>
        <p:nvSpPr>
          <p:cNvPr id="7" name="TextBox 6">
            <a:extLst>
              <a:ext uri="{FF2B5EF4-FFF2-40B4-BE49-F238E27FC236}">
                <a16:creationId xmlns:a16="http://schemas.microsoft.com/office/drawing/2014/main" id="{15ABDB82-A100-F71F-C9D1-70BC145C2C22}"/>
              </a:ext>
            </a:extLst>
          </p:cNvPr>
          <p:cNvSpPr txBox="1"/>
          <p:nvPr/>
        </p:nvSpPr>
        <p:spPr>
          <a:xfrm>
            <a:off x="5014452" y="2284413"/>
            <a:ext cx="6364661" cy="5533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مثال أوّل - تحسين استراتيجية التوظيف</a:t>
            </a:r>
            <a:r>
              <a:rPr lang="en-US" b="1"/>
              <a:t>:</a:t>
            </a:r>
          </a:p>
        </p:txBody>
      </p:sp>
      <p:sp>
        <p:nvSpPr>
          <p:cNvPr id="4" name="TextBox 3">
            <a:extLst>
              <a:ext uri="{FF2B5EF4-FFF2-40B4-BE49-F238E27FC236}">
                <a16:creationId xmlns:a16="http://schemas.microsoft.com/office/drawing/2014/main" id="{79ADE38C-E3A6-54A3-CE8A-8B71958C0562}"/>
              </a:ext>
            </a:extLst>
          </p:cNvPr>
          <p:cNvSpPr txBox="1"/>
          <p:nvPr/>
        </p:nvSpPr>
        <p:spPr>
          <a:xfrm>
            <a:off x="5014452" y="2837770"/>
            <a:ext cx="6364661" cy="34573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a:lnSpc>
                <a:spcPct val="80000"/>
              </a:lnSpc>
            </a:pPr>
            <a:r>
              <a:rPr lang="ar-SA" sz="2400" b="1"/>
              <a:t>التحليل الضخم</a:t>
            </a:r>
            <a:r>
              <a:rPr lang="en-US" sz="2400"/>
              <a:t>:</a:t>
            </a:r>
            <a:endParaRPr lang="en-US" sz="2400" b="1"/>
          </a:p>
          <a:p>
            <a:pPr>
              <a:lnSpc>
                <a:spcPct val="80000"/>
              </a:lnSpc>
            </a:pPr>
            <a:r>
              <a:rPr lang="ar-SA" sz="2400"/>
              <a:t>النظام يُحلّل جميع هذه البيانات لتحديد</a:t>
            </a:r>
            <a:r>
              <a:rPr lang="en-US" sz="2400"/>
              <a:t>:</a:t>
            </a:r>
          </a:p>
          <a:p>
            <a:pPr>
              <a:lnSpc>
                <a:spcPct val="80000"/>
              </a:lnSpc>
            </a:pPr>
            <a:r>
              <a:rPr lang="ar-SA" sz="2400"/>
              <a:t>أفضل قنوات التوظيف</a:t>
            </a:r>
            <a:r>
              <a:rPr lang="en-US" sz="2400"/>
              <a:t>: </a:t>
            </a:r>
            <a:r>
              <a:rPr lang="ar-SA" sz="2400"/>
              <a:t>اكتشف أنّ إحالات الموظفين تُنتج أفضل المرشّحين (متوسّط تقييم أداء 4.2/5، معدّل بقاء 85% بعد 3 سنوات) رغم أنّها تُمثّل فقط 15% من الطلبات. بينما وكالات التوظيف (30% من الطلبات) تُنتج مرشّحين أقلّ جودة (متوسّط 3.4/5، بقاء 60%)</a:t>
            </a:r>
            <a:r>
              <a:rPr lang="en-US" sz="2400"/>
              <a:t>.</a:t>
            </a:r>
          </a:p>
          <a:p>
            <a:pPr>
              <a:lnSpc>
                <a:spcPct val="80000"/>
              </a:lnSpc>
            </a:pPr>
            <a:r>
              <a:rPr lang="ar-SA" sz="2400"/>
              <a:t>أفضل الجامعات والتخصّصات</a:t>
            </a:r>
            <a:r>
              <a:rPr lang="en-US" sz="2400"/>
              <a:t>: </a:t>
            </a:r>
            <a:r>
              <a:rPr lang="ar-SA" sz="2400"/>
              <a:t>خرّيجو جامعات معيّنة وتخصّصات محدّدة يؤدّون أفضل في المتوسّط</a:t>
            </a:r>
            <a:r>
              <a:rPr lang="en-US" sz="2400"/>
              <a:t>.</a:t>
            </a:r>
          </a:p>
          <a:p>
            <a:pPr>
              <a:lnSpc>
                <a:spcPct val="80000"/>
              </a:lnSpc>
            </a:pPr>
            <a:r>
              <a:rPr lang="ar-SA" sz="2400"/>
              <a:t>العائد على الاستثمار</a:t>
            </a:r>
            <a:r>
              <a:rPr lang="en-US" sz="2400"/>
              <a:t>: </a:t>
            </a:r>
            <a:r>
              <a:rPr lang="ar-SA" sz="2400"/>
              <a:t>تكلفة التوظيف عبر الإحالات (5,000 ريال لكلّ موظف) أقلّ من الوكالات (15,000 ريال) مع جودة أعلى</a:t>
            </a:r>
            <a:r>
              <a:rPr lang="en-US" sz="2400"/>
              <a:t>.</a:t>
            </a:r>
          </a:p>
        </p:txBody>
      </p:sp>
      <p:pic>
        <p:nvPicPr>
          <p:cNvPr id="2" name="Picture 1" descr="Search ">
            <a:extLst>
              <a:ext uri="{FF2B5EF4-FFF2-40B4-BE49-F238E27FC236}">
                <a16:creationId xmlns:a16="http://schemas.microsoft.com/office/drawing/2014/main" id="{F2A061B0-3090-1224-0430-729B5080EB6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434771"/>
            <a:ext cx="3544887" cy="3544887"/>
          </a:xfrm>
          <a:prstGeom prst="rect">
            <a:avLst/>
          </a:prstGeom>
          <a:noFill/>
          <a:ln>
            <a:noFill/>
          </a:ln>
        </p:spPr>
      </p:pic>
    </p:spTree>
    <p:extLst>
      <p:ext uri="{BB962C8B-B14F-4D97-AF65-F5344CB8AC3E}">
        <p14:creationId xmlns:p14="http://schemas.microsoft.com/office/powerpoint/2010/main" val="20708833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 grpId="0"/>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000B9-1CE3-0260-6ECC-0A6DEA83532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CC3F542-C049-EB1C-4958-D28761A854D1}"/>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67DF763-F3B4-0DBA-EB34-9DD9BF1F8F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E5BE9AC6-3FBB-2340-483B-EFE692C7F32E}"/>
              </a:ext>
            </a:extLst>
          </p:cNvPr>
          <p:cNvSpPr txBox="1"/>
          <p:nvPr/>
        </p:nvSpPr>
        <p:spPr>
          <a:xfrm>
            <a:off x="4281714" y="975618"/>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الرابعة: وضّح بالتفصيل ماذا يُقصد بـ "البيانات الضخمة</a:t>
            </a:r>
            <a:r>
              <a:rPr lang="en-US" b="0"/>
              <a:t>" (Big Data) </a:t>
            </a:r>
            <a:r>
              <a:rPr lang="ar-SA"/>
              <a:t>في سياق الموارد البشرية، وكيف يُمكن أن تُساهم في تحسين القرارات الاستراتيجية. قدّم مثالَين محدّدَين</a:t>
            </a:r>
            <a:r>
              <a:rPr lang="en-US" b="0"/>
              <a:t>.</a:t>
            </a:r>
            <a:endParaRPr lang="en-US"/>
          </a:p>
        </p:txBody>
      </p:sp>
      <p:sp>
        <p:nvSpPr>
          <p:cNvPr id="7" name="TextBox 6">
            <a:extLst>
              <a:ext uri="{FF2B5EF4-FFF2-40B4-BE49-F238E27FC236}">
                <a16:creationId xmlns:a16="http://schemas.microsoft.com/office/drawing/2014/main" id="{C96BDEE4-58CC-D33A-1132-7700E385729C}"/>
              </a:ext>
            </a:extLst>
          </p:cNvPr>
          <p:cNvSpPr txBox="1"/>
          <p:nvPr/>
        </p:nvSpPr>
        <p:spPr>
          <a:xfrm>
            <a:off x="5014452" y="2284413"/>
            <a:ext cx="6364661" cy="5533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مثال أوّل - تحسين استراتيجية التوظيف</a:t>
            </a:r>
            <a:r>
              <a:rPr lang="en-US" b="1"/>
              <a:t>:</a:t>
            </a:r>
          </a:p>
        </p:txBody>
      </p:sp>
      <p:sp>
        <p:nvSpPr>
          <p:cNvPr id="4" name="TextBox 3">
            <a:extLst>
              <a:ext uri="{FF2B5EF4-FFF2-40B4-BE49-F238E27FC236}">
                <a16:creationId xmlns:a16="http://schemas.microsoft.com/office/drawing/2014/main" id="{107888C6-9B45-786C-79EF-08A8FC3A2D6F}"/>
              </a:ext>
            </a:extLst>
          </p:cNvPr>
          <p:cNvSpPr txBox="1"/>
          <p:nvPr/>
        </p:nvSpPr>
        <p:spPr>
          <a:xfrm>
            <a:off x="5014452" y="2837770"/>
            <a:ext cx="6364661" cy="3826689"/>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a:lnSpc>
                <a:spcPct val="90000"/>
              </a:lnSpc>
            </a:pPr>
            <a:r>
              <a:rPr lang="ar-SA" sz="2400" b="1"/>
              <a:t>التحليل الضخم</a:t>
            </a:r>
            <a:r>
              <a:rPr lang="en-US" sz="2400"/>
              <a:t>:</a:t>
            </a:r>
            <a:endParaRPr lang="en-US" sz="2400" b="1"/>
          </a:p>
          <a:p>
            <a:pPr>
              <a:lnSpc>
                <a:spcPct val="90000"/>
              </a:lnSpc>
            </a:pPr>
            <a:r>
              <a:rPr lang="ar-SA" sz="2400"/>
              <a:t>النظام يُحلّل جميع هذه البيانات لتحديد</a:t>
            </a:r>
            <a:r>
              <a:rPr lang="en-US" sz="2400"/>
              <a:t>:</a:t>
            </a:r>
          </a:p>
          <a:p>
            <a:pPr>
              <a:lnSpc>
                <a:spcPct val="90000"/>
              </a:lnSpc>
            </a:pPr>
            <a:r>
              <a:rPr lang="ar-SA" sz="2400"/>
              <a:t>أفضل قنوات التوظيف</a:t>
            </a:r>
            <a:r>
              <a:rPr lang="en-US" sz="2400"/>
              <a:t>: </a:t>
            </a:r>
            <a:r>
              <a:rPr lang="ar-SA" sz="2400"/>
              <a:t>اكتشف أنّ إحالات الموظفين تُنتج أفضل المرشّحين (متوسّط تقييم أداء 4.2/5، معدّل بقاء 85% بعد 3 سنوات) رغم أنّها تُمثّل فقط 15% من الطلبات. بينما وكالات التوظيف (30% من الطلبات) تُنتج مرشّحين أقلّ جودة (متوسّط 3.4/5، بقاء 60%)</a:t>
            </a:r>
            <a:r>
              <a:rPr lang="en-US" sz="2400"/>
              <a:t>.</a:t>
            </a:r>
          </a:p>
          <a:p>
            <a:pPr>
              <a:lnSpc>
                <a:spcPct val="90000"/>
              </a:lnSpc>
            </a:pPr>
            <a:r>
              <a:rPr lang="ar-SA" sz="2400"/>
              <a:t>أفضل الجامعات والتخصّصات</a:t>
            </a:r>
            <a:r>
              <a:rPr lang="en-US" sz="2400"/>
              <a:t>: </a:t>
            </a:r>
            <a:r>
              <a:rPr lang="ar-SA" sz="2400"/>
              <a:t>خرّيجو جامعات معيّنة وتخصّصات محدّدة يؤدّون أفضل في المتوسّط</a:t>
            </a:r>
            <a:r>
              <a:rPr lang="en-US" sz="2400"/>
              <a:t>.</a:t>
            </a:r>
          </a:p>
          <a:p>
            <a:pPr>
              <a:lnSpc>
                <a:spcPct val="90000"/>
              </a:lnSpc>
            </a:pPr>
            <a:r>
              <a:rPr lang="ar-SA" sz="2400"/>
              <a:t>العائد على الاستثمار</a:t>
            </a:r>
            <a:r>
              <a:rPr lang="en-US" sz="2400"/>
              <a:t>: </a:t>
            </a:r>
            <a:r>
              <a:rPr lang="ar-SA" sz="2400"/>
              <a:t>تكلفة التوظيف عبر الإحالات (5,000 ريال لكلّ موظف) أقلّ من الوكالات (15,000 ريال) مع جودة أعلى</a:t>
            </a:r>
            <a:r>
              <a:rPr lang="en-US" sz="2400"/>
              <a:t>.</a:t>
            </a:r>
          </a:p>
        </p:txBody>
      </p:sp>
      <p:pic>
        <p:nvPicPr>
          <p:cNvPr id="2" name="Picture 1" descr="Search ">
            <a:extLst>
              <a:ext uri="{FF2B5EF4-FFF2-40B4-BE49-F238E27FC236}">
                <a16:creationId xmlns:a16="http://schemas.microsoft.com/office/drawing/2014/main" id="{7D446D1A-0C49-198B-26D4-49ACF68E28C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434771"/>
            <a:ext cx="3544887" cy="3544887"/>
          </a:xfrm>
          <a:prstGeom prst="rect">
            <a:avLst/>
          </a:prstGeom>
          <a:noFill/>
          <a:ln>
            <a:noFill/>
          </a:ln>
        </p:spPr>
      </p:pic>
    </p:spTree>
    <p:extLst>
      <p:ext uri="{BB962C8B-B14F-4D97-AF65-F5344CB8AC3E}">
        <p14:creationId xmlns:p14="http://schemas.microsoft.com/office/powerpoint/2010/main" val="39218923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 grpId="0"/>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C8E05-F8E7-B4F2-31FA-958D6170ABE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9A3787C-EF18-93EF-667C-C37D21843716}"/>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9CB01D5-CC2B-F4C6-1782-5B60F106CC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E84BA192-7602-AF22-E749-7438AAF8A586}"/>
              </a:ext>
            </a:extLst>
          </p:cNvPr>
          <p:cNvSpPr txBox="1"/>
          <p:nvPr/>
        </p:nvSpPr>
        <p:spPr>
          <a:xfrm>
            <a:off x="4281714" y="975618"/>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الرابعة: وضّح بالتفصيل ماذا يُقصد بـ "البيانات الضخمة</a:t>
            </a:r>
            <a:r>
              <a:rPr lang="en-US" b="0"/>
              <a:t>" (Big Data) </a:t>
            </a:r>
            <a:r>
              <a:rPr lang="ar-SA"/>
              <a:t>في سياق الموارد البشرية، وكيف يُمكن أن تُساهم في تحسين القرارات الاستراتيجية. قدّم مثالَين محدّدَين</a:t>
            </a:r>
            <a:r>
              <a:rPr lang="en-US" b="0"/>
              <a:t>.</a:t>
            </a:r>
            <a:endParaRPr lang="en-US"/>
          </a:p>
        </p:txBody>
      </p:sp>
      <p:sp>
        <p:nvSpPr>
          <p:cNvPr id="7" name="TextBox 6">
            <a:extLst>
              <a:ext uri="{FF2B5EF4-FFF2-40B4-BE49-F238E27FC236}">
                <a16:creationId xmlns:a16="http://schemas.microsoft.com/office/drawing/2014/main" id="{54D38C2C-B8EF-3918-45DB-F91837B8A092}"/>
              </a:ext>
            </a:extLst>
          </p:cNvPr>
          <p:cNvSpPr txBox="1"/>
          <p:nvPr/>
        </p:nvSpPr>
        <p:spPr>
          <a:xfrm>
            <a:off x="5014452" y="2284413"/>
            <a:ext cx="6364661" cy="5533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مثال أوّل - تحسين استراتيجية التوظيف</a:t>
            </a:r>
            <a:r>
              <a:rPr lang="en-US" b="1"/>
              <a:t>:</a:t>
            </a:r>
          </a:p>
        </p:txBody>
      </p:sp>
      <p:sp>
        <p:nvSpPr>
          <p:cNvPr id="4" name="TextBox 3">
            <a:extLst>
              <a:ext uri="{FF2B5EF4-FFF2-40B4-BE49-F238E27FC236}">
                <a16:creationId xmlns:a16="http://schemas.microsoft.com/office/drawing/2014/main" id="{B3770490-1EB1-13B7-46B1-A56CC0A684C6}"/>
              </a:ext>
            </a:extLst>
          </p:cNvPr>
          <p:cNvSpPr txBox="1"/>
          <p:nvPr/>
        </p:nvSpPr>
        <p:spPr>
          <a:xfrm>
            <a:off x="5014452" y="3669408"/>
            <a:ext cx="6364661" cy="1544525"/>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النتيجة المتوقّعة</a:t>
            </a:r>
            <a:r>
              <a:rPr lang="en-US"/>
              <a:t>:</a:t>
            </a:r>
            <a:endParaRPr lang="en-US" b="1"/>
          </a:p>
          <a:p>
            <a:r>
              <a:rPr lang="ar-SA"/>
              <a:t>تحسين جودة التوظيف بنسبة 20%، خفض تكلفة التوظيف بنسبة 25%، تقليل معدّل الدوران للموظفين الجدد</a:t>
            </a:r>
            <a:r>
              <a:rPr lang="en-US"/>
              <a:t>.</a:t>
            </a:r>
          </a:p>
        </p:txBody>
      </p:sp>
      <p:pic>
        <p:nvPicPr>
          <p:cNvPr id="2" name="Picture 1" descr="Search ">
            <a:extLst>
              <a:ext uri="{FF2B5EF4-FFF2-40B4-BE49-F238E27FC236}">
                <a16:creationId xmlns:a16="http://schemas.microsoft.com/office/drawing/2014/main" id="{E6E4A234-6F7E-7B04-82E3-8CA376644DB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434771"/>
            <a:ext cx="3544887" cy="3544887"/>
          </a:xfrm>
          <a:prstGeom prst="rect">
            <a:avLst/>
          </a:prstGeom>
          <a:noFill/>
          <a:ln>
            <a:noFill/>
          </a:ln>
        </p:spPr>
      </p:pic>
    </p:spTree>
    <p:extLst>
      <p:ext uri="{BB962C8B-B14F-4D97-AF65-F5344CB8AC3E}">
        <p14:creationId xmlns:p14="http://schemas.microsoft.com/office/powerpoint/2010/main" val="23232197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 grpId="0"/>
    </p:bld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B943E7-BD46-3E00-4DCE-1BAE11E9FCB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24C2DD5-6102-8A28-D67F-CB0AECBD1BCC}"/>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58E43D9-8346-5781-4622-688C236787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36204C76-8408-6A32-74F3-B91F12ABBA64}"/>
              </a:ext>
            </a:extLst>
          </p:cNvPr>
          <p:cNvSpPr txBox="1"/>
          <p:nvPr/>
        </p:nvSpPr>
        <p:spPr>
          <a:xfrm>
            <a:off x="4281714" y="975618"/>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الرابعة: وضّح بالتفصيل ماذا يُقصد بـ "البيانات الضخمة</a:t>
            </a:r>
            <a:r>
              <a:rPr lang="en-US" b="0"/>
              <a:t>" (Big Data) </a:t>
            </a:r>
            <a:r>
              <a:rPr lang="ar-SA"/>
              <a:t>في سياق الموارد البشرية، وكيف يُمكن أن تُساهم في تحسين القرارات الاستراتيجية. قدّم مثالَين محدّدَين</a:t>
            </a:r>
            <a:r>
              <a:rPr lang="en-US" b="0"/>
              <a:t>.</a:t>
            </a:r>
            <a:endParaRPr lang="en-US"/>
          </a:p>
        </p:txBody>
      </p:sp>
      <p:sp>
        <p:nvSpPr>
          <p:cNvPr id="7" name="TextBox 6">
            <a:extLst>
              <a:ext uri="{FF2B5EF4-FFF2-40B4-BE49-F238E27FC236}">
                <a16:creationId xmlns:a16="http://schemas.microsoft.com/office/drawing/2014/main" id="{82D76AFB-7F14-9E97-CB74-A789CC5CEB7B}"/>
              </a:ext>
            </a:extLst>
          </p:cNvPr>
          <p:cNvSpPr txBox="1"/>
          <p:nvPr/>
        </p:nvSpPr>
        <p:spPr>
          <a:xfrm>
            <a:off x="5014452" y="2284413"/>
            <a:ext cx="6364661" cy="5533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مثال ثانٍ - التنبّؤ بالمهارات المستقبلية المطلوبة</a:t>
            </a:r>
            <a:r>
              <a:rPr lang="en-US"/>
              <a:t>:</a:t>
            </a:r>
            <a:endParaRPr lang="en-US" b="1"/>
          </a:p>
        </p:txBody>
      </p:sp>
      <p:sp>
        <p:nvSpPr>
          <p:cNvPr id="4" name="TextBox 3">
            <a:extLst>
              <a:ext uri="{FF2B5EF4-FFF2-40B4-BE49-F238E27FC236}">
                <a16:creationId xmlns:a16="http://schemas.microsoft.com/office/drawing/2014/main" id="{DDEB1CE3-38AF-D71D-5BA3-CEABC4DEF72F}"/>
              </a:ext>
            </a:extLst>
          </p:cNvPr>
          <p:cNvSpPr txBox="1"/>
          <p:nvPr/>
        </p:nvSpPr>
        <p:spPr>
          <a:xfrm>
            <a:off x="5014452" y="2806189"/>
            <a:ext cx="6364661" cy="4072910"/>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a:lnSpc>
                <a:spcPct val="80000"/>
              </a:lnSpc>
            </a:pPr>
            <a:r>
              <a:rPr lang="ar-SA" sz="2000"/>
              <a:t>السيناريو</a:t>
            </a:r>
            <a:r>
              <a:rPr lang="en-US" sz="2000"/>
              <a:t>: </a:t>
            </a:r>
            <a:r>
              <a:rPr lang="ar-SA" sz="2000"/>
              <a:t>مؤسّسة مالية كبيرة تُخطّط للتحوّل الرقميّ الكامل خلال 5 سنوات. تحتاج لمعرفة المهارات التي ستحتاجها مستقبلاً</a:t>
            </a:r>
            <a:r>
              <a:rPr lang="en-US" sz="2000"/>
              <a:t>.</a:t>
            </a:r>
          </a:p>
          <a:p>
            <a:pPr>
              <a:lnSpc>
                <a:spcPct val="80000"/>
              </a:lnSpc>
            </a:pPr>
            <a:r>
              <a:rPr lang="ar-SA" sz="2000" b="1"/>
              <a:t>البيانات الضخمة المُستخدَمة</a:t>
            </a:r>
            <a:r>
              <a:rPr lang="en-US" sz="2000"/>
              <a:t>:</a:t>
            </a:r>
            <a:r>
              <a:rPr lang="en-US" sz="2000" b="1"/>
              <a:t> </a:t>
            </a:r>
          </a:p>
          <a:p>
            <a:pPr>
              <a:lnSpc>
                <a:spcPct val="80000"/>
              </a:lnSpc>
            </a:pPr>
            <a:r>
              <a:rPr lang="ar-SA" sz="2000"/>
              <a:t>داخلية</a:t>
            </a:r>
            <a:r>
              <a:rPr lang="en-US" sz="2000" b="1"/>
              <a:t>:</a:t>
            </a:r>
          </a:p>
          <a:p>
            <a:pPr>
              <a:lnSpc>
                <a:spcPct val="80000"/>
              </a:lnSpc>
            </a:pPr>
            <a:r>
              <a:rPr lang="ar-SA" sz="2000"/>
              <a:t>مهارات جميع الموظفين الحاليين (20,000 موظف)</a:t>
            </a:r>
            <a:r>
              <a:rPr lang="en-US" sz="2000"/>
              <a:t>.</a:t>
            </a:r>
          </a:p>
          <a:p>
            <a:pPr>
              <a:lnSpc>
                <a:spcPct val="80000"/>
              </a:lnSpc>
            </a:pPr>
            <a:r>
              <a:rPr lang="ar-SA" sz="2000"/>
              <a:t>خطط المشاريع الاستراتيجية للسنوات الخمس القادمة</a:t>
            </a:r>
            <a:r>
              <a:rPr lang="en-US" sz="2000"/>
              <a:t>.</a:t>
            </a:r>
          </a:p>
          <a:p>
            <a:pPr>
              <a:lnSpc>
                <a:spcPct val="80000"/>
              </a:lnSpc>
            </a:pPr>
            <a:r>
              <a:rPr lang="ar-SA" sz="2000"/>
              <a:t>تحليل الفجوات في المهارات الحالية</a:t>
            </a:r>
            <a:r>
              <a:rPr lang="en-US" sz="2000"/>
              <a:t>.</a:t>
            </a:r>
          </a:p>
          <a:p>
            <a:pPr>
              <a:lnSpc>
                <a:spcPct val="80000"/>
              </a:lnSpc>
            </a:pPr>
            <a:r>
              <a:rPr lang="ar-SA" sz="2000"/>
              <a:t>خارجية</a:t>
            </a:r>
            <a:r>
              <a:rPr lang="en-US" sz="2000" b="1"/>
              <a:t>:</a:t>
            </a:r>
          </a:p>
          <a:p>
            <a:pPr>
              <a:lnSpc>
                <a:spcPct val="80000"/>
              </a:lnSpc>
            </a:pPr>
            <a:r>
              <a:rPr lang="ar-SA" sz="2000"/>
              <a:t>اتّجاهات الصناعة المالية عالمياً (تقارير أبحاث، مقالات)</a:t>
            </a:r>
            <a:r>
              <a:rPr lang="en-US" sz="2000"/>
              <a:t>.</a:t>
            </a:r>
          </a:p>
          <a:p>
            <a:pPr>
              <a:lnSpc>
                <a:spcPct val="80000"/>
              </a:lnSpc>
            </a:pPr>
            <a:r>
              <a:rPr lang="ar-SA" sz="2000"/>
              <a:t>إعلانات الوظائف لمنافسين في قطاع البنوك (تحليل مئات الآلاف من الإعلانات)</a:t>
            </a:r>
            <a:r>
              <a:rPr lang="en-US" sz="2000"/>
              <a:t>.</a:t>
            </a:r>
          </a:p>
          <a:p>
            <a:pPr>
              <a:lnSpc>
                <a:spcPct val="80000"/>
              </a:lnSpc>
            </a:pPr>
            <a:r>
              <a:rPr lang="ar-SA" sz="2000"/>
              <a:t>بيانات من</a:t>
            </a:r>
            <a:r>
              <a:rPr lang="en-US" sz="2000"/>
              <a:t> LinkedIn </a:t>
            </a:r>
            <a:r>
              <a:rPr lang="ar-SA" sz="2000"/>
              <a:t>عن أسرع المهارات نموّاً في القطاع الماليّ</a:t>
            </a:r>
            <a:r>
              <a:rPr lang="en-US" sz="2000"/>
              <a:t>.</a:t>
            </a:r>
          </a:p>
          <a:p>
            <a:pPr>
              <a:lnSpc>
                <a:spcPct val="80000"/>
              </a:lnSpc>
            </a:pPr>
            <a:r>
              <a:rPr lang="ar-SA" sz="2000"/>
              <a:t>استشراف التقنيات الناشئة</a:t>
            </a:r>
            <a:r>
              <a:rPr lang="en-US" sz="2000"/>
              <a:t> (Blockchain, AI, Cloud Computing). </a:t>
            </a:r>
          </a:p>
        </p:txBody>
      </p:sp>
      <p:pic>
        <p:nvPicPr>
          <p:cNvPr id="3" name="Picture 2" descr="Analytical skills ">
            <a:extLst>
              <a:ext uri="{FF2B5EF4-FFF2-40B4-BE49-F238E27FC236}">
                <a16:creationId xmlns:a16="http://schemas.microsoft.com/office/drawing/2014/main" id="{03BD3766-2A05-FBCA-3014-7AB34B08EDB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4927" y="2419350"/>
            <a:ext cx="3506787" cy="3506787"/>
          </a:xfrm>
          <a:prstGeom prst="rect">
            <a:avLst/>
          </a:prstGeom>
          <a:noFill/>
          <a:ln>
            <a:noFill/>
          </a:ln>
        </p:spPr>
      </p:pic>
    </p:spTree>
    <p:extLst>
      <p:ext uri="{BB962C8B-B14F-4D97-AF65-F5344CB8AC3E}">
        <p14:creationId xmlns:p14="http://schemas.microsoft.com/office/powerpoint/2010/main" val="8497696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 grpId="0"/>
    </p:bld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AF7AD2-C661-8509-BF8C-0C9539159E0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933A99F-5B56-D0FE-9AC5-E7DC3995E042}"/>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7739E30-D861-5D00-E126-5D991D77C1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B462CEDA-3687-1069-6B19-7486DA631CE9}"/>
              </a:ext>
            </a:extLst>
          </p:cNvPr>
          <p:cNvSpPr txBox="1"/>
          <p:nvPr/>
        </p:nvSpPr>
        <p:spPr>
          <a:xfrm>
            <a:off x="4281714" y="975618"/>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الرابعة: وضّح بالتفصيل ماذا يُقصد بـ "البيانات الضخمة</a:t>
            </a:r>
            <a:r>
              <a:rPr lang="en-US" b="0"/>
              <a:t>" (Big Data) </a:t>
            </a:r>
            <a:r>
              <a:rPr lang="ar-SA"/>
              <a:t>في سياق الموارد البشرية، وكيف يُمكن أن تُساهم في تحسين القرارات الاستراتيجية. قدّم مثالَين محدّدَين</a:t>
            </a:r>
            <a:r>
              <a:rPr lang="en-US" b="0"/>
              <a:t>.</a:t>
            </a:r>
            <a:endParaRPr lang="en-US"/>
          </a:p>
        </p:txBody>
      </p:sp>
      <p:sp>
        <p:nvSpPr>
          <p:cNvPr id="7" name="TextBox 6">
            <a:extLst>
              <a:ext uri="{FF2B5EF4-FFF2-40B4-BE49-F238E27FC236}">
                <a16:creationId xmlns:a16="http://schemas.microsoft.com/office/drawing/2014/main" id="{B6C81CCB-A030-A0D0-1174-5DB44111F646}"/>
              </a:ext>
            </a:extLst>
          </p:cNvPr>
          <p:cNvSpPr txBox="1"/>
          <p:nvPr/>
        </p:nvSpPr>
        <p:spPr>
          <a:xfrm>
            <a:off x="5014452" y="2284413"/>
            <a:ext cx="6364661" cy="5533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مثال ثانٍ - التنبّؤ بالمهارات المستقبلية المطلوبة</a:t>
            </a:r>
            <a:r>
              <a:rPr lang="en-US"/>
              <a:t>:</a:t>
            </a:r>
            <a:endParaRPr lang="en-US" b="1"/>
          </a:p>
        </p:txBody>
      </p:sp>
      <p:sp>
        <p:nvSpPr>
          <p:cNvPr id="4" name="TextBox 3">
            <a:extLst>
              <a:ext uri="{FF2B5EF4-FFF2-40B4-BE49-F238E27FC236}">
                <a16:creationId xmlns:a16="http://schemas.microsoft.com/office/drawing/2014/main" id="{4B7B5EE9-D706-5BAA-D133-C570C6AF6F10}"/>
              </a:ext>
            </a:extLst>
          </p:cNvPr>
          <p:cNvSpPr txBox="1"/>
          <p:nvPr/>
        </p:nvSpPr>
        <p:spPr>
          <a:xfrm>
            <a:off x="5014452" y="3151788"/>
            <a:ext cx="6364661" cy="2774349"/>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التحليل</a:t>
            </a:r>
            <a:r>
              <a:rPr lang="en-US"/>
              <a:t>:</a:t>
            </a:r>
            <a:endParaRPr lang="en-US" b="1"/>
          </a:p>
          <a:p>
            <a:r>
              <a:rPr lang="ar-SA"/>
              <a:t>باستخدام تقنيات التعلّم الآليّ ومعالجة اللغة الطبيعية، يُحلّل النظام</a:t>
            </a:r>
            <a:r>
              <a:rPr lang="en-US"/>
              <a:t>:</a:t>
            </a:r>
          </a:p>
          <a:p>
            <a:r>
              <a:rPr lang="ar-SA"/>
              <a:t>المهارات الأكثر طلباً حالياً ومستقبلاً في الصناعة</a:t>
            </a:r>
            <a:r>
              <a:rPr lang="en-US"/>
              <a:t>.</a:t>
            </a:r>
          </a:p>
          <a:p>
            <a:r>
              <a:rPr lang="ar-SA"/>
              <a:t>الفجوة بين مهارات الموظفين الحاليين والمتطلّبات المستقبلية</a:t>
            </a:r>
            <a:r>
              <a:rPr lang="en-US"/>
              <a:t>.</a:t>
            </a:r>
          </a:p>
          <a:p>
            <a:r>
              <a:rPr lang="ar-SA"/>
              <a:t>سرعة تقادم بعض المهارات (مثل مهارات الأنظمة القديمة)</a:t>
            </a:r>
            <a:r>
              <a:rPr lang="en-US"/>
              <a:t>.</a:t>
            </a:r>
          </a:p>
        </p:txBody>
      </p:sp>
      <p:pic>
        <p:nvPicPr>
          <p:cNvPr id="2" name="Picture 1" descr="Analytical ">
            <a:extLst>
              <a:ext uri="{FF2B5EF4-FFF2-40B4-BE49-F238E27FC236}">
                <a16:creationId xmlns:a16="http://schemas.microsoft.com/office/drawing/2014/main" id="{1666801D-2B84-E317-8770-5C61CB52819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4350" y="2495550"/>
            <a:ext cx="3430587" cy="3430587"/>
          </a:xfrm>
          <a:prstGeom prst="rect">
            <a:avLst/>
          </a:prstGeom>
          <a:noFill/>
          <a:ln>
            <a:noFill/>
          </a:ln>
        </p:spPr>
      </p:pic>
    </p:spTree>
    <p:extLst>
      <p:ext uri="{BB962C8B-B14F-4D97-AF65-F5344CB8AC3E}">
        <p14:creationId xmlns:p14="http://schemas.microsoft.com/office/powerpoint/2010/main" val="38927796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 grpId="0"/>
    </p:bld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1291B-5172-0736-B5D1-DA5CAACAFA8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9660428-D91A-7979-AC93-B2F7CE34E413}"/>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EAF53F9-D116-1657-9F1D-F2B6D8FBF3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5133B7FE-62EC-6B62-ADF0-93F356A32CBA}"/>
              </a:ext>
            </a:extLst>
          </p:cNvPr>
          <p:cNvSpPr txBox="1"/>
          <p:nvPr/>
        </p:nvSpPr>
        <p:spPr>
          <a:xfrm>
            <a:off x="4281714" y="975618"/>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الرابعة: وضّح بالتفصيل ماذا يُقصد بـ "البيانات الضخمة</a:t>
            </a:r>
            <a:r>
              <a:rPr lang="en-US" b="0"/>
              <a:t>" (Big Data) </a:t>
            </a:r>
            <a:r>
              <a:rPr lang="ar-SA"/>
              <a:t>في سياق الموارد البشرية، وكيف يُمكن أن تُساهم في تحسين القرارات الاستراتيجية. قدّم مثالَين محدّدَين</a:t>
            </a:r>
            <a:r>
              <a:rPr lang="en-US" b="0"/>
              <a:t>.</a:t>
            </a:r>
            <a:endParaRPr lang="en-US"/>
          </a:p>
        </p:txBody>
      </p:sp>
      <p:sp>
        <p:nvSpPr>
          <p:cNvPr id="7" name="TextBox 6">
            <a:extLst>
              <a:ext uri="{FF2B5EF4-FFF2-40B4-BE49-F238E27FC236}">
                <a16:creationId xmlns:a16="http://schemas.microsoft.com/office/drawing/2014/main" id="{6782659E-34B0-E04B-E7D5-565675E7B473}"/>
              </a:ext>
            </a:extLst>
          </p:cNvPr>
          <p:cNvSpPr txBox="1"/>
          <p:nvPr/>
        </p:nvSpPr>
        <p:spPr>
          <a:xfrm>
            <a:off x="5014452" y="2284413"/>
            <a:ext cx="6364661" cy="5533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مثال ثانٍ - التنبّؤ بالمهارات المستقبلية المطلوبة</a:t>
            </a:r>
            <a:r>
              <a:rPr lang="en-US"/>
              <a:t>:</a:t>
            </a:r>
            <a:endParaRPr lang="en-US" b="1"/>
          </a:p>
        </p:txBody>
      </p:sp>
      <p:sp>
        <p:nvSpPr>
          <p:cNvPr id="4" name="TextBox 3">
            <a:extLst>
              <a:ext uri="{FF2B5EF4-FFF2-40B4-BE49-F238E27FC236}">
                <a16:creationId xmlns:a16="http://schemas.microsoft.com/office/drawing/2014/main" id="{B9CB6BB5-59E2-11DA-E995-7AB140EBC6C9}"/>
              </a:ext>
            </a:extLst>
          </p:cNvPr>
          <p:cNvSpPr txBox="1"/>
          <p:nvPr/>
        </p:nvSpPr>
        <p:spPr>
          <a:xfrm>
            <a:off x="5014452" y="2837770"/>
            <a:ext cx="6364661" cy="3912866"/>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a:lnSpc>
                <a:spcPct val="90000"/>
              </a:lnSpc>
            </a:pPr>
            <a:r>
              <a:rPr lang="ar-SA" b="1"/>
              <a:t>النتائج</a:t>
            </a:r>
            <a:r>
              <a:rPr lang="en-US"/>
              <a:t>:</a:t>
            </a:r>
            <a:endParaRPr lang="en-US" b="1"/>
          </a:p>
          <a:p>
            <a:pPr>
              <a:lnSpc>
                <a:spcPct val="90000"/>
              </a:lnSpc>
            </a:pPr>
            <a:r>
              <a:rPr lang="ar-SA" b="1"/>
              <a:t>المهارات المطلوبة بقوّة في 2028</a:t>
            </a:r>
            <a:r>
              <a:rPr lang="en-US" b="1"/>
              <a:t>:</a:t>
            </a:r>
            <a:endParaRPr lang="en-US"/>
          </a:p>
          <a:p>
            <a:pPr>
              <a:lnSpc>
                <a:spcPct val="90000"/>
              </a:lnSpc>
            </a:pPr>
            <a:r>
              <a:rPr lang="ar-SA"/>
              <a:t>تحليل البيانات والذكاء الاصطناعيّ (زيادة طلب 300%)</a:t>
            </a:r>
            <a:r>
              <a:rPr lang="en-US"/>
              <a:t>.</a:t>
            </a:r>
          </a:p>
          <a:p>
            <a:pPr>
              <a:lnSpc>
                <a:spcPct val="90000"/>
              </a:lnSpc>
            </a:pPr>
            <a:r>
              <a:rPr lang="ar-SA"/>
              <a:t>الأمن السيبرانيّ المصرفيّ (زيادة 250%)</a:t>
            </a:r>
            <a:r>
              <a:rPr lang="en-US"/>
              <a:t>.</a:t>
            </a:r>
          </a:p>
          <a:p>
            <a:pPr>
              <a:lnSpc>
                <a:spcPct val="90000"/>
              </a:lnSpc>
            </a:pPr>
            <a:r>
              <a:rPr lang="ar-SA"/>
              <a:t>الحوسبة السحابية (زيادة 200%)</a:t>
            </a:r>
            <a:r>
              <a:rPr lang="en-US"/>
              <a:t>.</a:t>
            </a:r>
          </a:p>
          <a:p>
            <a:pPr>
              <a:lnSpc>
                <a:spcPct val="90000"/>
              </a:lnSpc>
            </a:pPr>
            <a:r>
              <a:rPr lang="ar-SA"/>
              <a:t>تجربة المستخدم الرقميّ</a:t>
            </a:r>
            <a:r>
              <a:rPr lang="en-US"/>
              <a:t> (UX/UI) (</a:t>
            </a:r>
            <a:r>
              <a:rPr lang="ar-SA"/>
              <a:t>زيادة 180</a:t>
            </a:r>
            <a:r>
              <a:rPr lang="en-US"/>
              <a:t>%).</a:t>
            </a:r>
          </a:p>
          <a:p>
            <a:pPr>
              <a:lnSpc>
                <a:spcPct val="90000"/>
              </a:lnSpc>
            </a:pPr>
            <a:r>
              <a:rPr lang="ar-SA"/>
              <a:t>تقنية</a:t>
            </a:r>
            <a:r>
              <a:rPr lang="en-US"/>
              <a:t> Blockchain </a:t>
            </a:r>
            <a:r>
              <a:rPr lang="ar-SA"/>
              <a:t>والعملات الرقمية (زيادة 150%)</a:t>
            </a:r>
            <a:r>
              <a:rPr lang="en-US"/>
              <a:t>. </a:t>
            </a:r>
          </a:p>
          <a:p>
            <a:pPr>
              <a:lnSpc>
                <a:spcPct val="90000"/>
              </a:lnSpc>
            </a:pPr>
            <a:r>
              <a:rPr lang="ar-SA"/>
              <a:t>الفجوة: 85% من الموظفين الحاليين لا يملكون هذه المهارات</a:t>
            </a:r>
            <a:endParaRPr lang="en-US"/>
          </a:p>
        </p:txBody>
      </p:sp>
      <p:pic>
        <p:nvPicPr>
          <p:cNvPr id="2" name="Picture 1" descr="Analytical ">
            <a:extLst>
              <a:ext uri="{FF2B5EF4-FFF2-40B4-BE49-F238E27FC236}">
                <a16:creationId xmlns:a16="http://schemas.microsoft.com/office/drawing/2014/main" id="{6CC53E59-5B69-C911-D5E8-10E29A40DCA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4350" y="2495550"/>
            <a:ext cx="3430587" cy="3430587"/>
          </a:xfrm>
          <a:prstGeom prst="rect">
            <a:avLst/>
          </a:prstGeom>
          <a:noFill/>
          <a:ln>
            <a:noFill/>
          </a:ln>
        </p:spPr>
      </p:pic>
    </p:spTree>
    <p:extLst>
      <p:ext uri="{BB962C8B-B14F-4D97-AF65-F5344CB8AC3E}">
        <p14:creationId xmlns:p14="http://schemas.microsoft.com/office/powerpoint/2010/main" val="39853553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 grpId="0"/>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E33521-8A3D-FC62-023D-060AF96F245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A33460F-D224-3C33-54A9-8B6F8DAD8C25}"/>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E0F5406-254B-84BF-A710-CE757F3246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C348464B-83D2-4126-B9DF-16E2EB756269}"/>
              </a:ext>
            </a:extLst>
          </p:cNvPr>
          <p:cNvSpPr txBox="1"/>
          <p:nvPr/>
        </p:nvSpPr>
        <p:spPr>
          <a:xfrm>
            <a:off x="4281714" y="975618"/>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الرابعة: وضّح بالتفصيل ماذا يُقصد بـ "البيانات الضخمة</a:t>
            </a:r>
            <a:r>
              <a:rPr lang="en-US" b="0"/>
              <a:t>" (Big Data) </a:t>
            </a:r>
            <a:r>
              <a:rPr lang="ar-SA"/>
              <a:t>في سياق الموارد البشرية، وكيف يُمكن أن تُساهم في تحسين القرارات الاستراتيجية. قدّم مثالَين محدّدَين</a:t>
            </a:r>
            <a:r>
              <a:rPr lang="en-US" b="0"/>
              <a:t>.</a:t>
            </a:r>
            <a:endParaRPr lang="en-US"/>
          </a:p>
        </p:txBody>
      </p:sp>
      <p:sp>
        <p:nvSpPr>
          <p:cNvPr id="7" name="TextBox 6">
            <a:extLst>
              <a:ext uri="{FF2B5EF4-FFF2-40B4-BE49-F238E27FC236}">
                <a16:creationId xmlns:a16="http://schemas.microsoft.com/office/drawing/2014/main" id="{B5A238E7-F17D-07AA-7F86-A0E778B30A61}"/>
              </a:ext>
            </a:extLst>
          </p:cNvPr>
          <p:cNvSpPr txBox="1"/>
          <p:nvPr/>
        </p:nvSpPr>
        <p:spPr>
          <a:xfrm>
            <a:off x="5014452" y="2284413"/>
            <a:ext cx="6364661" cy="5533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مثال ثانٍ - التنبّؤ بالمهارات المستقبلية المطلوبة</a:t>
            </a:r>
            <a:r>
              <a:rPr lang="en-US"/>
              <a:t>:</a:t>
            </a:r>
            <a:endParaRPr lang="en-US" b="1"/>
          </a:p>
        </p:txBody>
      </p:sp>
      <p:sp>
        <p:nvSpPr>
          <p:cNvPr id="4" name="TextBox 3">
            <a:extLst>
              <a:ext uri="{FF2B5EF4-FFF2-40B4-BE49-F238E27FC236}">
                <a16:creationId xmlns:a16="http://schemas.microsoft.com/office/drawing/2014/main" id="{2A8C3691-33DF-5A8E-F689-F795D7DE4A7B}"/>
              </a:ext>
            </a:extLst>
          </p:cNvPr>
          <p:cNvSpPr txBox="1"/>
          <p:nvPr/>
        </p:nvSpPr>
        <p:spPr>
          <a:xfrm>
            <a:off x="5014452" y="2837770"/>
            <a:ext cx="6364661" cy="3605089"/>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a:lnSpc>
                <a:spcPct val="80000"/>
              </a:lnSpc>
            </a:pPr>
            <a:r>
              <a:rPr lang="ar-SA" b="1"/>
              <a:t>القرار الاستراتيجيّ</a:t>
            </a:r>
            <a:r>
              <a:rPr lang="en-US"/>
              <a:t>:</a:t>
            </a:r>
            <a:endParaRPr lang="en-US" b="1"/>
          </a:p>
          <a:p>
            <a:pPr>
              <a:lnSpc>
                <a:spcPct val="80000"/>
              </a:lnSpc>
            </a:pPr>
            <a:r>
              <a:rPr lang="ar-SA"/>
              <a:t>إعادة تأهيل واسعة النطاق</a:t>
            </a:r>
            <a:r>
              <a:rPr lang="en-US"/>
              <a:t> (Reskilling): </a:t>
            </a:r>
            <a:r>
              <a:rPr lang="ar-SA"/>
              <a:t>إطلاق برامج تدريبية مكثّفة لـ5,000 موظف حاليّ في هذه المهارات</a:t>
            </a:r>
            <a:r>
              <a:rPr lang="en-US"/>
              <a:t>.</a:t>
            </a:r>
          </a:p>
          <a:p>
            <a:pPr>
              <a:lnSpc>
                <a:spcPct val="80000"/>
              </a:lnSpc>
            </a:pPr>
            <a:r>
              <a:rPr lang="ar-SA"/>
              <a:t>توظيف استراتيجيّ</a:t>
            </a:r>
            <a:r>
              <a:rPr lang="en-US"/>
              <a:t>: </a:t>
            </a:r>
            <a:r>
              <a:rPr lang="ar-SA"/>
              <a:t>توظيف 1,000 خبير جديد في هذه المجالات خلال 3 سنوات</a:t>
            </a:r>
            <a:r>
              <a:rPr lang="en-US"/>
              <a:t>.</a:t>
            </a:r>
          </a:p>
          <a:p>
            <a:pPr>
              <a:lnSpc>
                <a:spcPct val="80000"/>
              </a:lnSpc>
            </a:pPr>
            <a:r>
              <a:rPr lang="ar-SA"/>
              <a:t>شراكات أكاديمية</a:t>
            </a:r>
            <a:r>
              <a:rPr lang="en-US"/>
              <a:t>: </a:t>
            </a:r>
            <a:r>
              <a:rPr lang="ar-SA"/>
              <a:t>التعاون مع جامعات لتطوير برامج متخصّصة تُخرّج خريجين بالمهارات المطلوبة</a:t>
            </a:r>
            <a:r>
              <a:rPr lang="en-US"/>
              <a:t>.</a:t>
            </a:r>
          </a:p>
          <a:p>
            <a:pPr>
              <a:lnSpc>
                <a:spcPct val="80000"/>
              </a:lnSpc>
            </a:pPr>
            <a:r>
              <a:rPr lang="ar-SA"/>
              <a:t>الاستعانة بالمصادر الخارجية المؤقّتة</a:t>
            </a:r>
            <a:r>
              <a:rPr lang="en-US"/>
              <a:t>: </a:t>
            </a:r>
            <a:r>
              <a:rPr lang="ar-SA"/>
              <a:t>التعاقد مع شركات استشارية لسدّ الفجوة المؤقّتة</a:t>
            </a:r>
            <a:r>
              <a:rPr lang="en-US"/>
              <a:t>.</a:t>
            </a:r>
          </a:p>
        </p:txBody>
      </p:sp>
      <p:pic>
        <p:nvPicPr>
          <p:cNvPr id="3" name="Picture 2" descr="Attention to details ">
            <a:extLst>
              <a:ext uri="{FF2B5EF4-FFF2-40B4-BE49-F238E27FC236}">
                <a16:creationId xmlns:a16="http://schemas.microsoft.com/office/drawing/2014/main" id="{9355BF40-14FA-4E9B-F7DF-E92CE260524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8848" y="2284413"/>
            <a:ext cx="3912866" cy="3912866"/>
          </a:xfrm>
          <a:prstGeom prst="rect">
            <a:avLst/>
          </a:prstGeom>
          <a:noFill/>
          <a:ln>
            <a:noFill/>
          </a:ln>
        </p:spPr>
      </p:pic>
    </p:spTree>
    <p:extLst>
      <p:ext uri="{BB962C8B-B14F-4D97-AF65-F5344CB8AC3E}">
        <p14:creationId xmlns:p14="http://schemas.microsoft.com/office/powerpoint/2010/main" val="22855102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 grpId="0"/>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C6F8F-3D37-0F7A-C4AC-1311BE0BCE0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F5545AC-DEA2-26B0-90C2-33ABCCC4E149}"/>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78338AE-866C-7B41-189A-EDD0ACB896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B319F80E-0667-A377-F72D-8F6F76CCD540}"/>
              </a:ext>
            </a:extLst>
          </p:cNvPr>
          <p:cNvSpPr txBox="1"/>
          <p:nvPr/>
        </p:nvSpPr>
        <p:spPr>
          <a:xfrm>
            <a:off x="4281714" y="975618"/>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الرابعة: وضّح بالتفصيل ماذا يُقصد بـ "البيانات الضخمة</a:t>
            </a:r>
            <a:r>
              <a:rPr lang="en-US" b="0"/>
              <a:t>" (Big Data) </a:t>
            </a:r>
            <a:r>
              <a:rPr lang="ar-SA"/>
              <a:t>في سياق الموارد البشرية، وكيف يُمكن أن تُساهم في تحسين القرارات الاستراتيجية. قدّم مثالَين محدّدَين</a:t>
            </a:r>
            <a:r>
              <a:rPr lang="en-US" b="0"/>
              <a:t>.</a:t>
            </a:r>
            <a:endParaRPr lang="en-US"/>
          </a:p>
        </p:txBody>
      </p:sp>
      <p:sp>
        <p:nvSpPr>
          <p:cNvPr id="7" name="TextBox 6">
            <a:extLst>
              <a:ext uri="{FF2B5EF4-FFF2-40B4-BE49-F238E27FC236}">
                <a16:creationId xmlns:a16="http://schemas.microsoft.com/office/drawing/2014/main" id="{277F8DB6-E015-192F-AC2F-5F3D132D130F}"/>
              </a:ext>
            </a:extLst>
          </p:cNvPr>
          <p:cNvSpPr txBox="1"/>
          <p:nvPr/>
        </p:nvSpPr>
        <p:spPr>
          <a:xfrm>
            <a:off x="5014452" y="2284413"/>
            <a:ext cx="6364661" cy="5533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مثال ثانٍ - التنبّؤ بالمهارات المستقبلية المطلوبة</a:t>
            </a:r>
            <a:r>
              <a:rPr lang="en-US"/>
              <a:t>:</a:t>
            </a:r>
            <a:endParaRPr lang="en-US" b="1"/>
          </a:p>
        </p:txBody>
      </p:sp>
      <p:sp>
        <p:nvSpPr>
          <p:cNvPr id="4" name="TextBox 3">
            <a:extLst>
              <a:ext uri="{FF2B5EF4-FFF2-40B4-BE49-F238E27FC236}">
                <a16:creationId xmlns:a16="http://schemas.microsoft.com/office/drawing/2014/main" id="{267FF9C7-69F6-AC2E-EAF6-BDCABE69CB28}"/>
              </a:ext>
            </a:extLst>
          </p:cNvPr>
          <p:cNvSpPr txBox="1"/>
          <p:nvPr/>
        </p:nvSpPr>
        <p:spPr>
          <a:xfrm>
            <a:off x="5014452" y="3771106"/>
            <a:ext cx="6364661" cy="1544525"/>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t>النتيجة</a:t>
            </a:r>
            <a:r>
              <a:rPr lang="en-US" dirty="0"/>
              <a:t>:</a:t>
            </a:r>
            <a:endParaRPr lang="en-US" b="1" dirty="0"/>
          </a:p>
          <a:p>
            <a:r>
              <a:rPr lang="ar-SA" dirty="0"/>
              <a:t>المؤسّسة تكون مستعدّة للتحوّل الرقميّ دون نقص حادّ في المهارات، تجنّب أزمة مواهب، والحفاظ على التنافسية</a:t>
            </a:r>
            <a:r>
              <a:rPr lang="en-US" dirty="0"/>
              <a:t>.</a:t>
            </a:r>
          </a:p>
        </p:txBody>
      </p:sp>
      <p:pic>
        <p:nvPicPr>
          <p:cNvPr id="2" name="Picture 1" descr="Attention to detail ">
            <a:extLst>
              <a:ext uri="{FF2B5EF4-FFF2-40B4-BE49-F238E27FC236}">
                <a16:creationId xmlns:a16="http://schemas.microsoft.com/office/drawing/2014/main" id="{EB2CC192-E9F3-40FF-60B2-00A3BAD1ED0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8896" y="1941513"/>
            <a:ext cx="3659187" cy="3659187"/>
          </a:xfrm>
          <a:prstGeom prst="rect">
            <a:avLst/>
          </a:prstGeom>
          <a:noFill/>
          <a:ln>
            <a:noFill/>
          </a:ln>
        </p:spPr>
      </p:pic>
    </p:spTree>
    <p:extLst>
      <p:ext uri="{BB962C8B-B14F-4D97-AF65-F5344CB8AC3E}">
        <p14:creationId xmlns:p14="http://schemas.microsoft.com/office/powerpoint/2010/main" val="41488220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 grpId="0"/>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204B8-5B96-10E9-4B41-9EF10DF199A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D760A15-4A39-E52A-C753-5D883A9727AD}"/>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741F333-9B4B-19CA-D64C-9F52CF80A0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083B7DD6-B3A0-32E8-3834-B702B004231F}"/>
              </a:ext>
            </a:extLst>
          </p:cNvPr>
          <p:cNvSpPr txBox="1"/>
          <p:nvPr/>
        </p:nvSpPr>
        <p:spPr>
          <a:xfrm>
            <a:off x="4281714" y="975618"/>
            <a:ext cx="7097399" cy="1384995"/>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الرابعة: وضّح بالتفصيل ماذا يُقصد بـ "البيانات الضخمة</a:t>
            </a:r>
            <a:r>
              <a:rPr lang="en-US" b="0"/>
              <a:t>" (Big Data) </a:t>
            </a:r>
            <a:r>
              <a:rPr lang="ar-SA"/>
              <a:t>في سياق الموارد البشرية، وكيف يُمكن أن تُساهم في تحسين القرارات الاستراتيجية. قدّم مثالَين محدّدَين</a:t>
            </a:r>
            <a:r>
              <a:rPr lang="en-US" b="0"/>
              <a:t>.</a:t>
            </a:r>
            <a:endParaRPr lang="en-US"/>
          </a:p>
        </p:txBody>
      </p:sp>
      <p:sp>
        <p:nvSpPr>
          <p:cNvPr id="7" name="TextBox 6">
            <a:extLst>
              <a:ext uri="{FF2B5EF4-FFF2-40B4-BE49-F238E27FC236}">
                <a16:creationId xmlns:a16="http://schemas.microsoft.com/office/drawing/2014/main" id="{61D7DA14-586F-9774-5157-D466E4F8DA15}"/>
              </a:ext>
            </a:extLst>
          </p:cNvPr>
          <p:cNvSpPr txBox="1"/>
          <p:nvPr/>
        </p:nvSpPr>
        <p:spPr>
          <a:xfrm>
            <a:off x="5014452" y="2284413"/>
            <a:ext cx="6364661" cy="5533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مثال ثانٍ - التنبّؤ بالمهارات المستقبلية المطلوبة</a:t>
            </a:r>
            <a:r>
              <a:rPr lang="en-US"/>
              <a:t>:</a:t>
            </a:r>
            <a:endParaRPr lang="en-US" b="1"/>
          </a:p>
        </p:txBody>
      </p:sp>
      <p:sp>
        <p:nvSpPr>
          <p:cNvPr id="4" name="TextBox 3">
            <a:extLst>
              <a:ext uri="{FF2B5EF4-FFF2-40B4-BE49-F238E27FC236}">
                <a16:creationId xmlns:a16="http://schemas.microsoft.com/office/drawing/2014/main" id="{13F712CA-AA93-E5BC-437E-19D01D75F268}"/>
              </a:ext>
            </a:extLst>
          </p:cNvPr>
          <p:cNvSpPr txBox="1"/>
          <p:nvPr/>
        </p:nvSpPr>
        <p:spPr>
          <a:xfrm>
            <a:off x="5014452" y="2837770"/>
            <a:ext cx="6364661" cy="3388620"/>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t>الخلاصة</a:t>
            </a:r>
            <a:r>
              <a:rPr lang="en-US" dirty="0"/>
              <a:t>:</a:t>
            </a:r>
            <a:endParaRPr lang="en-US" b="1" dirty="0"/>
          </a:p>
          <a:p>
            <a:r>
              <a:rPr lang="ar-SA" dirty="0"/>
              <a:t>البيانات الضخمة في الموارد البشرية ليست فقط عن "كمّية" البيانات، بل عن القدرة على تحليل هذه الكمّية لاستخلاص رؤى عميقة لم تكن ممكنة سابقاً. هذا يُحوّل الموارد البشرية من وظيفة إدارية تقليدية إلى شريك استراتيجيّ يقود التخطيط المؤسّسيّ ويُسهم في الميزة التنافسية. لكن يجب الاستثمار في الأدوات، المهارات، والبنية التحتية اللازمة لتحقيق هذه الإمكانات</a:t>
            </a:r>
            <a:r>
              <a:rPr lang="en-US" dirty="0"/>
              <a:t>.</a:t>
            </a:r>
          </a:p>
        </p:txBody>
      </p:sp>
      <p:pic>
        <p:nvPicPr>
          <p:cNvPr id="2" name="Picture 1" descr="Attention to detail ">
            <a:extLst>
              <a:ext uri="{FF2B5EF4-FFF2-40B4-BE49-F238E27FC236}">
                <a16:creationId xmlns:a16="http://schemas.microsoft.com/office/drawing/2014/main" id="{7DE93542-6832-42BF-3712-C4171A05CF0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8896" y="1941513"/>
            <a:ext cx="3659187" cy="3659187"/>
          </a:xfrm>
          <a:prstGeom prst="rect">
            <a:avLst/>
          </a:prstGeom>
          <a:noFill/>
          <a:ln>
            <a:noFill/>
          </a:ln>
        </p:spPr>
      </p:pic>
    </p:spTree>
    <p:extLst>
      <p:ext uri="{BB962C8B-B14F-4D97-AF65-F5344CB8AC3E}">
        <p14:creationId xmlns:p14="http://schemas.microsoft.com/office/powerpoint/2010/main" val="41673987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5C927C-3F89-6FEB-5E1D-E6DDC748A4B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31D1EB4-F0AE-5263-6225-2ACD36A7468B}"/>
              </a:ext>
            </a:extLst>
          </p:cNvPr>
          <p:cNvSpPr txBox="1"/>
          <p:nvPr/>
        </p:nvSpPr>
        <p:spPr>
          <a:xfrm>
            <a:off x="1930400" y="-138269"/>
            <a:ext cx="83312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أنظمة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EC039F6-29FD-78FB-0E95-1665E4BF8E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Virtual ">
            <a:extLst>
              <a:ext uri="{FF2B5EF4-FFF2-40B4-BE49-F238E27FC236}">
                <a16:creationId xmlns:a16="http://schemas.microsoft.com/office/drawing/2014/main" id="{B6A5CDBC-D936-6075-5DB4-2A0DCFE9067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196242"/>
            <a:ext cx="3614057" cy="3614057"/>
          </a:xfrm>
          <a:prstGeom prst="rect">
            <a:avLst/>
          </a:prstGeom>
          <a:noFill/>
          <a:ln>
            <a:noFill/>
          </a:ln>
        </p:spPr>
      </p:pic>
      <p:sp>
        <p:nvSpPr>
          <p:cNvPr id="3" name="TextBox 2">
            <a:extLst>
              <a:ext uri="{FF2B5EF4-FFF2-40B4-BE49-F238E27FC236}">
                <a16:creationId xmlns:a16="http://schemas.microsoft.com/office/drawing/2014/main" id="{1018EF01-AEFC-AFFF-D368-75E3AB5708ED}"/>
              </a:ext>
            </a:extLst>
          </p:cNvPr>
          <p:cNvSpPr txBox="1"/>
          <p:nvPr/>
        </p:nvSpPr>
        <p:spPr>
          <a:xfrm>
            <a:off x="5535526" y="1057806"/>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استراتيجيات التغلّب على التحدّيات التقنية</a:t>
            </a:r>
            <a:r>
              <a:rPr lang="en-US" b="0"/>
              <a:t>:</a:t>
            </a:r>
            <a:r>
              <a:rPr lang="en-US"/>
              <a:t> </a:t>
            </a:r>
          </a:p>
        </p:txBody>
      </p:sp>
      <p:sp>
        <p:nvSpPr>
          <p:cNvPr id="4" name="TextBox 3">
            <a:extLst>
              <a:ext uri="{FF2B5EF4-FFF2-40B4-BE49-F238E27FC236}">
                <a16:creationId xmlns:a16="http://schemas.microsoft.com/office/drawing/2014/main" id="{14708FF6-041B-6748-8198-9CB216E21FD3}"/>
              </a:ext>
            </a:extLst>
          </p:cNvPr>
          <p:cNvSpPr txBox="1"/>
          <p:nvPr/>
        </p:nvSpPr>
        <p:spPr>
          <a:xfrm>
            <a:off x="5014452" y="190537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إجراء تقييم شامل للبنية التحتية قبل اختيار النظام</a:t>
            </a:r>
            <a:endParaRPr lang="en-US" dirty="0"/>
          </a:p>
        </p:txBody>
      </p:sp>
      <p:sp>
        <p:nvSpPr>
          <p:cNvPr id="5" name="TextBox 4">
            <a:extLst>
              <a:ext uri="{FF2B5EF4-FFF2-40B4-BE49-F238E27FC236}">
                <a16:creationId xmlns:a16="http://schemas.microsoft.com/office/drawing/2014/main" id="{D4EA4D9C-085E-8AA7-C39F-E616B8FB8D51}"/>
              </a:ext>
            </a:extLst>
          </p:cNvPr>
          <p:cNvSpPr txBox="1"/>
          <p:nvPr/>
        </p:nvSpPr>
        <p:spPr>
          <a:xfrm>
            <a:off x="5014452" y="274961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وضع استراتيجية قوية لأمن المعلومات وحماية البيانات</a:t>
            </a:r>
            <a:endParaRPr lang="en-US" b="1" dirty="0"/>
          </a:p>
        </p:txBody>
      </p:sp>
      <p:sp>
        <p:nvSpPr>
          <p:cNvPr id="6" name="TextBox 5">
            <a:extLst>
              <a:ext uri="{FF2B5EF4-FFF2-40B4-BE49-F238E27FC236}">
                <a16:creationId xmlns:a16="http://schemas.microsoft.com/office/drawing/2014/main" id="{04CB742F-6415-4EB6-9BF1-EEE7D2C2856C}"/>
              </a:ext>
            </a:extLst>
          </p:cNvPr>
          <p:cNvSpPr txBox="1"/>
          <p:nvPr/>
        </p:nvSpPr>
        <p:spPr>
          <a:xfrm>
            <a:off x="5014452" y="3627328"/>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اختيار نظام يوفّر واجهات برمجة تطبيقات</a:t>
            </a:r>
            <a:r>
              <a:rPr lang="en-US" dirty="0"/>
              <a:t> (APIs) </a:t>
            </a:r>
            <a:r>
              <a:rPr lang="ar-SA" dirty="0"/>
              <a:t>لتسهيل التكامل</a:t>
            </a:r>
            <a:endParaRPr lang="en-US" dirty="0"/>
          </a:p>
        </p:txBody>
      </p:sp>
      <p:sp>
        <p:nvSpPr>
          <p:cNvPr id="7" name="TextBox 6">
            <a:extLst>
              <a:ext uri="{FF2B5EF4-FFF2-40B4-BE49-F238E27FC236}">
                <a16:creationId xmlns:a16="http://schemas.microsoft.com/office/drawing/2014/main" id="{594EA514-F0EA-FD5B-4816-21A7C3D53529}"/>
              </a:ext>
            </a:extLst>
          </p:cNvPr>
          <p:cNvSpPr txBox="1"/>
          <p:nvPr/>
        </p:nvSpPr>
        <p:spPr>
          <a:xfrm>
            <a:off x="5014452" y="493259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تنظيف البيانات وتوحيدها قبل الترحيل</a:t>
            </a:r>
            <a:endParaRPr lang="en-US" b="1" dirty="0"/>
          </a:p>
        </p:txBody>
      </p:sp>
      <p:sp>
        <p:nvSpPr>
          <p:cNvPr id="10" name="TextBox 9">
            <a:extLst>
              <a:ext uri="{FF2B5EF4-FFF2-40B4-BE49-F238E27FC236}">
                <a16:creationId xmlns:a16="http://schemas.microsoft.com/office/drawing/2014/main" id="{718F7349-F0C2-626A-5447-1BDC2ADDF07A}"/>
              </a:ext>
            </a:extLst>
          </p:cNvPr>
          <p:cNvSpPr txBox="1"/>
          <p:nvPr/>
        </p:nvSpPr>
        <p:spPr>
          <a:xfrm>
            <a:off x="5014452" y="581029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تخصيص موازنة كافية للتحديث والصيانة</a:t>
            </a:r>
            <a:endParaRPr lang="en-US" dirty="0"/>
          </a:p>
        </p:txBody>
      </p:sp>
    </p:spTree>
    <p:extLst>
      <p:ext uri="{BB962C8B-B14F-4D97-AF65-F5344CB8AC3E}">
        <p14:creationId xmlns:p14="http://schemas.microsoft.com/office/powerpoint/2010/main" val="19718155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0" grpId="0"/>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6405C-9D2A-46C6-9706-445E7380691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B2C1478-732B-D77A-C7F1-E412CF8860AB}"/>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08ECF8F-A2B7-A4F9-4D54-18F04F0F22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024F0E9B-8759-5FAB-688E-F18EE69F95F4}"/>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17A4F43E-EA53-DAEA-8647-99FA31F9902A}"/>
              </a:ext>
            </a:extLst>
          </p:cNvPr>
          <p:cNvSpPr txBox="1"/>
          <p:nvPr/>
        </p:nvSpPr>
        <p:spPr>
          <a:xfrm>
            <a:off x="5014452" y="2814476"/>
            <a:ext cx="6364661" cy="2005549"/>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الإجابة النموذجية</a:t>
            </a:r>
            <a:r>
              <a:rPr lang="en-US"/>
              <a:t>:</a:t>
            </a:r>
            <a:r>
              <a:rPr lang="en-US" b="1"/>
              <a:t> </a:t>
            </a:r>
          </a:p>
          <a:p>
            <a:r>
              <a:rPr lang="ar-SA"/>
              <a:t>استخدام الذكاء الاصطناعيّ في عمليات التوظيف يُقدّم فوائد كبيرة (سرعة، كفاءة، موضوعية محتملة)، لكنّه يُثير قضايا أخلاقية جوهرية تتعلّق بالعدالة، التحيّز، الشفافية، والخصوصية</a:t>
            </a:r>
            <a:r>
              <a:rPr lang="en-US"/>
              <a:t>.</a:t>
            </a:r>
          </a:p>
        </p:txBody>
      </p:sp>
      <p:pic>
        <p:nvPicPr>
          <p:cNvPr id="3" name="Picture 2" descr="Application ">
            <a:extLst>
              <a:ext uri="{FF2B5EF4-FFF2-40B4-BE49-F238E27FC236}">
                <a16:creationId xmlns:a16="http://schemas.microsoft.com/office/drawing/2014/main" id="{C993F849-9187-DD24-694D-158A520C001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73137" y="2112963"/>
            <a:ext cx="3408577" cy="3408577"/>
          </a:xfrm>
          <a:prstGeom prst="rect">
            <a:avLst/>
          </a:prstGeom>
          <a:noFill/>
          <a:ln>
            <a:noFill/>
          </a:ln>
        </p:spPr>
      </p:pic>
    </p:spTree>
    <p:extLst>
      <p:ext uri="{BB962C8B-B14F-4D97-AF65-F5344CB8AC3E}">
        <p14:creationId xmlns:p14="http://schemas.microsoft.com/office/powerpoint/2010/main" val="8462813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58A09-4379-5C29-A6B4-5A51E595B76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E59E0EF-2C25-B0DA-84B4-9D93A402D180}"/>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BF57200-BAC2-536C-21AA-43F0A49DB4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F76FF897-A87F-47E1-67A6-7C0977B7C1CE}"/>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E386CBFE-8F03-C20F-DCC0-4E3778B9F067}"/>
              </a:ext>
            </a:extLst>
          </p:cNvPr>
          <p:cNvSpPr txBox="1"/>
          <p:nvPr/>
        </p:nvSpPr>
        <p:spPr>
          <a:xfrm>
            <a:off x="5014452" y="2642295"/>
            <a:ext cx="6364661" cy="3030188"/>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القضايا الأخلاقية الرئيسية</a:t>
            </a:r>
            <a:r>
              <a:rPr lang="en-US"/>
              <a:t>:</a:t>
            </a:r>
          </a:p>
          <a:p>
            <a:r>
              <a:rPr lang="en-US" b="1"/>
              <a:t>.1</a:t>
            </a:r>
            <a:r>
              <a:rPr lang="ar-SA"/>
              <a:t>التحيّز الخوارزميّ</a:t>
            </a:r>
            <a:r>
              <a:rPr lang="en-US" b="1"/>
              <a:t> (Algorithmic Bias):</a:t>
            </a:r>
          </a:p>
          <a:p>
            <a:r>
              <a:rPr lang="ar-SA"/>
              <a:t>المشكلة</a:t>
            </a:r>
            <a:r>
              <a:rPr lang="en-US"/>
              <a:t>: </a:t>
            </a:r>
            <a:r>
              <a:rPr lang="ar-SA"/>
              <a:t>خوارزميات الذكاء الاصطناعيّ تتعلّم من البيانات التاريخية. إذا كانت هذه البيانات تعكس تحيّزات بشرية (مثلاً، تاريخياً معظم المهندسين المُوظَّفين كانوا ذكوراً)، فالخوارزمية قد تتعلّم أنّ "الذكور أفضل للهندسة" وتُفضّلهم تلقائياً في الفرز</a:t>
            </a:r>
            <a:r>
              <a:rPr lang="en-US"/>
              <a:t>. </a:t>
            </a:r>
          </a:p>
        </p:txBody>
      </p:sp>
      <p:pic>
        <p:nvPicPr>
          <p:cNvPr id="2" name="Picture 1" descr="Neural ">
            <a:extLst>
              <a:ext uri="{FF2B5EF4-FFF2-40B4-BE49-F238E27FC236}">
                <a16:creationId xmlns:a16="http://schemas.microsoft.com/office/drawing/2014/main" id="{D61A46F4-0A85-1E5B-92B8-4981E264DF9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41627" y="2642295"/>
            <a:ext cx="3240087" cy="3240087"/>
          </a:xfrm>
          <a:prstGeom prst="rect">
            <a:avLst/>
          </a:prstGeom>
          <a:noFill/>
          <a:ln>
            <a:noFill/>
          </a:ln>
        </p:spPr>
      </p:pic>
    </p:spTree>
    <p:extLst>
      <p:ext uri="{BB962C8B-B14F-4D97-AF65-F5344CB8AC3E}">
        <p14:creationId xmlns:p14="http://schemas.microsoft.com/office/powerpoint/2010/main" val="42309856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60EFB-F8A4-04B0-9B8C-414F63486EB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FF61B27-37CD-B887-4533-0B66E445B476}"/>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28BB376-36FE-08B0-357D-FD6D11AA27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4A32F697-86B0-2D72-5C66-C3FE5EFA1153}"/>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C5BCE0C9-8F01-7284-F6EF-D94B4FDDA4AC}"/>
              </a:ext>
            </a:extLst>
          </p:cNvPr>
          <p:cNvSpPr txBox="1"/>
          <p:nvPr/>
        </p:nvSpPr>
        <p:spPr>
          <a:xfrm>
            <a:off x="5014452" y="2359381"/>
            <a:ext cx="6364661" cy="1902957"/>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مثال واقعيّ</a:t>
            </a:r>
            <a:r>
              <a:rPr lang="en-US" dirty="0"/>
              <a:t>: </a:t>
            </a:r>
            <a:r>
              <a:rPr lang="ar-SA" dirty="0"/>
              <a:t>في 2018، كُشف أنّ نظام توظيف بالذكاء الاصطناعيّ طوّرته أمازون كان يُميّز ضدّ المرشّحات الإناث للوظائف التقنية لأنّه تعلّم من 10 سنوات من بيانات التوظيف التي كانت فيها غالبية المُوظَّفين ذكوراً. تمّ إلغاء النظام</a:t>
            </a:r>
            <a:endParaRPr lang="en-US" dirty="0"/>
          </a:p>
        </p:txBody>
      </p:sp>
      <p:pic>
        <p:nvPicPr>
          <p:cNvPr id="2" name="Picture 1" descr="Neural ">
            <a:extLst>
              <a:ext uri="{FF2B5EF4-FFF2-40B4-BE49-F238E27FC236}">
                <a16:creationId xmlns:a16="http://schemas.microsoft.com/office/drawing/2014/main" id="{BD0D687B-3CF7-8F4F-98A8-9417E4EA233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41627" y="2642295"/>
            <a:ext cx="3240087" cy="3240087"/>
          </a:xfrm>
          <a:prstGeom prst="rect">
            <a:avLst/>
          </a:prstGeom>
          <a:noFill/>
          <a:ln>
            <a:noFill/>
          </a:ln>
        </p:spPr>
      </p:pic>
      <p:sp>
        <p:nvSpPr>
          <p:cNvPr id="3" name="TextBox 2">
            <a:extLst>
              <a:ext uri="{FF2B5EF4-FFF2-40B4-BE49-F238E27FC236}">
                <a16:creationId xmlns:a16="http://schemas.microsoft.com/office/drawing/2014/main" id="{82575CC9-7523-8555-92B9-034C60E236C4}"/>
              </a:ext>
            </a:extLst>
          </p:cNvPr>
          <p:cNvSpPr txBox="1"/>
          <p:nvPr/>
        </p:nvSpPr>
        <p:spPr>
          <a:xfrm>
            <a:off x="5014452" y="4850070"/>
            <a:ext cx="6364661" cy="144193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الخطورة</a:t>
            </a:r>
            <a:r>
              <a:rPr lang="en-US"/>
              <a:t>: </a:t>
            </a:r>
            <a:r>
              <a:rPr lang="ar-SA"/>
              <a:t>هذا يُكرّر ويُضخّم عدم المساواة التاريخيّة، ويحرم مرشّحين مؤهّلين من فرص بسبب خصائص لا علاقة لها بالكفاءة (الجنس، العرق، السنّ)</a:t>
            </a:r>
            <a:r>
              <a:rPr lang="en-US"/>
              <a:t>.</a:t>
            </a:r>
          </a:p>
        </p:txBody>
      </p:sp>
    </p:spTree>
    <p:extLst>
      <p:ext uri="{BB962C8B-B14F-4D97-AF65-F5344CB8AC3E}">
        <p14:creationId xmlns:p14="http://schemas.microsoft.com/office/powerpoint/2010/main" val="29800985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3" grpId="0"/>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8E7258-E1F6-1A6D-34E0-FF6F647D34E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9A83A26-0CE3-BFF7-D6A8-F7088DBB0739}"/>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EC9EEFA-D462-85EB-66F9-B40B9C0908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C2EE0BC6-75DA-1F78-6768-4F9142FC9B4B}"/>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F2509001-2166-73CA-CFF6-BAAE43AB6082}"/>
              </a:ext>
            </a:extLst>
          </p:cNvPr>
          <p:cNvSpPr txBox="1"/>
          <p:nvPr/>
        </p:nvSpPr>
        <p:spPr>
          <a:xfrm>
            <a:off x="5014452" y="2359381"/>
            <a:ext cx="6364661" cy="246657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b="1"/>
              <a:t>.2</a:t>
            </a:r>
            <a:r>
              <a:rPr lang="ar-SA"/>
              <a:t>الافتقار إلى الشفافية ("الصندوق الأسود")</a:t>
            </a:r>
            <a:r>
              <a:rPr lang="en-US" b="1"/>
              <a:t>:</a:t>
            </a:r>
          </a:p>
          <a:p>
            <a:r>
              <a:rPr lang="ar-SA"/>
              <a:t>المشكلة</a:t>
            </a:r>
            <a:r>
              <a:rPr lang="en-US"/>
              <a:t>: </a:t>
            </a:r>
            <a:r>
              <a:rPr lang="ar-SA"/>
              <a:t>بعض خوارزميات التعلّم الآليّ (خاصّة الشبكات العصبية العميقة) معقّدة جداً لدرجة أنّه حتّى مطوّروها لا يفهمون تماماً كيف تتّخذ قراراتها. مرشّح قد يُرفَض دون معرفة السبب، ودون قدرة على الطعن</a:t>
            </a:r>
            <a:r>
              <a:rPr lang="en-US"/>
              <a:t>. </a:t>
            </a:r>
          </a:p>
        </p:txBody>
      </p:sp>
      <p:sp>
        <p:nvSpPr>
          <p:cNvPr id="3" name="TextBox 2">
            <a:extLst>
              <a:ext uri="{FF2B5EF4-FFF2-40B4-BE49-F238E27FC236}">
                <a16:creationId xmlns:a16="http://schemas.microsoft.com/office/drawing/2014/main" id="{BAB36E60-2CED-7848-DF04-7360E539C235}"/>
              </a:ext>
            </a:extLst>
          </p:cNvPr>
          <p:cNvSpPr txBox="1"/>
          <p:nvPr/>
        </p:nvSpPr>
        <p:spPr>
          <a:xfrm>
            <a:off x="5014452" y="5002470"/>
            <a:ext cx="6364661" cy="144193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الخطورة</a:t>
            </a:r>
            <a:r>
              <a:rPr lang="en-US"/>
              <a:t>: </a:t>
            </a:r>
            <a:r>
              <a:rPr lang="ar-SA"/>
              <a:t>انعدام المساءلة. إذا لم نفهم لماذا رُفض مرشّح، كيف نضمن أنّ القرار كان عادلاً؟ كيف يُمكن للمرشّح تحسين نفسه إذا لم يعرف ما الخطأ؟</a:t>
            </a:r>
            <a:endParaRPr lang="en-US"/>
          </a:p>
        </p:txBody>
      </p:sp>
      <p:pic>
        <p:nvPicPr>
          <p:cNvPr id="5" name="Picture 4" descr="Seo ">
            <a:extLst>
              <a:ext uri="{FF2B5EF4-FFF2-40B4-BE49-F238E27FC236}">
                <a16:creationId xmlns:a16="http://schemas.microsoft.com/office/drawing/2014/main" id="{C18E6C59-2863-EED1-BC5F-B17BA332D30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359381"/>
            <a:ext cx="3487737" cy="3487737"/>
          </a:xfrm>
          <a:prstGeom prst="rect">
            <a:avLst/>
          </a:prstGeom>
          <a:noFill/>
          <a:ln>
            <a:noFill/>
          </a:ln>
        </p:spPr>
      </p:pic>
    </p:spTree>
    <p:extLst>
      <p:ext uri="{BB962C8B-B14F-4D97-AF65-F5344CB8AC3E}">
        <p14:creationId xmlns:p14="http://schemas.microsoft.com/office/powerpoint/2010/main" val="16623556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3" grpId="0"/>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71A01C-ED78-B319-46F6-BE90457BB76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51F8D4D-E37A-F320-C51E-9E0FEA871405}"/>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7D76616-0156-1ACB-0941-F9B45F5B7F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2A7BFF8A-E4F0-ABC9-EB3B-04B57F1EC51A}"/>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741447E3-3475-6928-8195-F65720A186D4}"/>
              </a:ext>
            </a:extLst>
          </p:cNvPr>
          <p:cNvSpPr txBox="1"/>
          <p:nvPr/>
        </p:nvSpPr>
        <p:spPr>
          <a:xfrm>
            <a:off x="5014452" y="2359381"/>
            <a:ext cx="6364661" cy="2005549"/>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b="1"/>
              <a:t>.3</a:t>
            </a:r>
            <a:r>
              <a:rPr lang="ar-SA"/>
              <a:t>انتهاك الخصوصية</a:t>
            </a:r>
            <a:r>
              <a:rPr lang="en-US" b="1"/>
              <a:t>:</a:t>
            </a:r>
          </a:p>
          <a:p>
            <a:r>
              <a:rPr lang="ar-SA"/>
              <a:t>المشكلة</a:t>
            </a:r>
            <a:r>
              <a:rPr lang="en-US"/>
              <a:t>: </a:t>
            </a:r>
            <a:r>
              <a:rPr lang="ar-SA"/>
              <a:t>بعض أنظمة الذكاء الاصطناعيّ (خاصّة تحليل الفيديو) تجمع بيانات حسّاسة جداً (تعابير الوجه، نبرة الصوت، حركات العين) دون موافقة واضحة أو فهم من المرشّح لكيفية استخدامها</a:t>
            </a:r>
            <a:r>
              <a:rPr lang="en-US"/>
              <a:t>.</a:t>
            </a:r>
          </a:p>
        </p:txBody>
      </p:sp>
      <p:sp>
        <p:nvSpPr>
          <p:cNvPr id="3" name="TextBox 2">
            <a:extLst>
              <a:ext uri="{FF2B5EF4-FFF2-40B4-BE49-F238E27FC236}">
                <a16:creationId xmlns:a16="http://schemas.microsoft.com/office/drawing/2014/main" id="{935E28EF-9765-CDE4-F696-9B8ED84B1B5B}"/>
              </a:ext>
            </a:extLst>
          </p:cNvPr>
          <p:cNvSpPr txBox="1"/>
          <p:nvPr/>
        </p:nvSpPr>
        <p:spPr>
          <a:xfrm>
            <a:off x="5014452" y="5002470"/>
            <a:ext cx="6364661" cy="980910"/>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الخطورة</a:t>
            </a:r>
            <a:r>
              <a:rPr lang="en-US"/>
              <a:t>: </a:t>
            </a:r>
            <a:r>
              <a:rPr lang="ar-SA"/>
              <a:t>تحليل سمات لا ينبغي أن تُؤثّر على قرار التوظيف (مثل الحالة الصحّية أو النفسية المُستنتَجة من تعابير الوجه)</a:t>
            </a:r>
            <a:r>
              <a:rPr lang="en-US"/>
              <a:t>. </a:t>
            </a:r>
          </a:p>
        </p:txBody>
      </p:sp>
      <p:pic>
        <p:nvPicPr>
          <p:cNvPr id="7" name="Picture 6" descr="Privacy ">
            <a:extLst>
              <a:ext uri="{FF2B5EF4-FFF2-40B4-BE49-F238E27FC236}">
                <a16:creationId xmlns:a16="http://schemas.microsoft.com/office/drawing/2014/main" id="{EFEFCB23-78EB-42BB-7772-9CA748B90CF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4426" y="2185094"/>
            <a:ext cx="3697288" cy="3697288"/>
          </a:xfrm>
          <a:prstGeom prst="rect">
            <a:avLst/>
          </a:prstGeom>
          <a:noFill/>
          <a:ln>
            <a:noFill/>
          </a:ln>
        </p:spPr>
      </p:pic>
    </p:spTree>
    <p:extLst>
      <p:ext uri="{BB962C8B-B14F-4D97-AF65-F5344CB8AC3E}">
        <p14:creationId xmlns:p14="http://schemas.microsoft.com/office/powerpoint/2010/main" val="9624129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3" grpId="0"/>
    </p:bld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396AE-448D-D8D6-B876-A967DEF97A9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4C64824-07D1-09D4-5D74-23C0D9E14C84}"/>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1D7094A-52BA-477F-760C-80A4E4312E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630D4B3B-AFA7-2636-3A4C-56C310B7E2BE}"/>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C41C5F5B-3EA0-1585-BF1F-446E4FA9282D}"/>
              </a:ext>
            </a:extLst>
          </p:cNvPr>
          <p:cNvSpPr txBox="1"/>
          <p:nvPr/>
        </p:nvSpPr>
        <p:spPr>
          <a:xfrm>
            <a:off x="5014452" y="2359381"/>
            <a:ext cx="6364661" cy="246657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b="1"/>
              <a:t>.4</a:t>
            </a:r>
            <a:r>
              <a:rPr lang="ar-SA"/>
              <a:t>تقليل التفاعل البشريّ</a:t>
            </a:r>
            <a:r>
              <a:rPr lang="en-US" b="1"/>
              <a:t>:</a:t>
            </a:r>
          </a:p>
          <a:p>
            <a:r>
              <a:rPr lang="ar-SA"/>
              <a:t>المشكلة</a:t>
            </a:r>
            <a:r>
              <a:rPr lang="en-US"/>
              <a:t>: </a:t>
            </a:r>
            <a:r>
              <a:rPr lang="ar-SA"/>
              <a:t>الاعتماد المفرط على الذكاء الاصطناعيّ قد يُقلّل من التفاعل البشريّ في عملية التوظيف. التوظيف ليس فقط مطابقة مهارات بوظيفة، بل أيضاً تقييم الملاءمة الثقافية، الشغف، القيم، وهذه جوانب يصعب على الآلة تقييمها بدقّة</a:t>
            </a:r>
            <a:r>
              <a:rPr lang="en-US"/>
              <a:t>. </a:t>
            </a:r>
          </a:p>
        </p:txBody>
      </p:sp>
      <p:sp>
        <p:nvSpPr>
          <p:cNvPr id="3" name="TextBox 2">
            <a:extLst>
              <a:ext uri="{FF2B5EF4-FFF2-40B4-BE49-F238E27FC236}">
                <a16:creationId xmlns:a16="http://schemas.microsoft.com/office/drawing/2014/main" id="{D1E3B8DC-B435-6849-B9C2-7D3E069F70F5}"/>
              </a:ext>
            </a:extLst>
          </p:cNvPr>
          <p:cNvSpPr txBox="1"/>
          <p:nvPr/>
        </p:nvSpPr>
        <p:spPr>
          <a:xfrm>
            <a:off x="5014452" y="5002470"/>
            <a:ext cx="6364661" cy="980910"/>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الخطورة</a:t>
            </a:r>
            <a:r>
              <a:rPr lang="en-US"/>
              <a:t>: </a:t>
            </a:r>
            <a:r>
              <a:rPr lang="ar-SA"/>
              <a:t>توظيف "الشخص الخطأ" رغم توافق المهارات، فقدان المواهب الفريدة التي لا تتناسب مع الأنماط التقليدية</a:t>
            </a:r>
            <a:endParaRPr lang="en-US"/>
          </a:p>
        </p:txBody>
      </p:sp>
      <p:pic>
        <p:nvPicPr>
          <p:cNvPr id="7" name="Picture 6" descr="Social interaction ">
            <a:extLst>
              <a:ext uri="{FF2B5EF4-FFF2-40B4-BE49-F238E27FC236}">
                <a16:creationId xmlns:a16="http://schemas.microsoft.com/office/drawing/2014/main" id="{ED5EEED7-0795-78C3-987C-EC382DE04FB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81100" y="2621638"/>
            <a:ext cx="3259137" cy="3259137"/>
          </a:xfrm>
          <a:prstGeom prst="rect">
            <a:avLst/>
          </a:prstGeom>
          <a:noFill/>
          <a:ln>
            <a:noFill/>
          </a:ln>
        </p:spPr>
      </p:pic>
    </p:spTree>
    <p:extLst>
      <p:ext uri="{BB962C8B-B14F-4D97-AF65-F5344CB8AC3E}">
        <p14:creationId xmlns:p14="http://schemas.microsoft.com/office/powerpoint/2010/main" val="24327347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3" grpId="0"/>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0263DD-F271-FF6F-3E39-E80CF80A027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009B8A0-0447-A305-A59C-3A303CD2B89E}"/>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E93123E-1D77-D7C2-38DA-34FF3AB5CD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52634ED1-2CF4-5A97-FB02-72E0F85AA942}"/>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5CB12188-4FC3-0EE9-61F5-8B4E4C16BE06}"/>
              </a:ext>
            </a:extLst>
          </p:cNvPr>
          <p:cNvSpPr txBox="1"/>
          <p:nvPr/>
        </p:nvSpPr>
        <p:spPr>
          <a:xfrm>
            <a:off x="5014452" y="1885013"/>
            <a:ext cx="6364661" cy="4914166"/>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a:lnSpc>
                <a:spcPct val="100000"/>
              </a:lnSpc>
            </a:pPr>
            <a:r>
              <a:rPr lang="en-US" b="1"/>
              <a:t>.5</a:t>
            </a:r>
            <a:r>
              <a:rPr lang="ar-SA"/>
              <a:t>عدم المساواة في الوصول</a:t>
            </a:r>
            <a:r>
              <a:rPr lang="en-US" b="1"/>
              <a:t>:</a:t>
            </a:r>
          </a:p>
          <a:p>
            <a:pPr>
              <a:lnSpc>
                <a:spcPct val="100000"/>
              </a:lnSpc>
            </a:pPr>
            <a:r>
              <a:rPr lang="ar-SA"/>
              <a:t>المشكلة</a:t>
            </a:r>
            <a:r>
              <a:rPr lang="en-US"/>
              <a:t>: </a:t>
            </a:r>
            <a:r>
              <a:rPr lang="ar-SA"/>
              <a:t>المرشّحون الأقلّ معرفة بالتكنولوجيا أو الذين لا يملكون وصولاً جيّداً للإنترنت قد يكونون في وضع غير مُنصف</a:t>
            </a:r>
            <a:r>
              <a:rPr lang="en-US"/>
              <a:t>. </a:t>
            </a:r>
          </a:p>
          <a:p>
            <a:pPr>
              <a:lnSpc>
                <a:spcPct val="100000"/>
              </a:lnSpc>
            </a:pPr>
            <a:r>
              <a:rPr lang="ar-SA" b="1"/>
              <a:t>إجراءات لضمان العدالة والشفافية</a:t>
            </a:r>
            <a:r>
              <a:rPr lang="en-US" b="1"/>
              <a:t>:</a:t>
            </a:r>
            <a:endParaRPr lang="en-US"/>
          </a:p>
          <a:p>
            <a:pPr>
              <a:lnSpc>
                <a:spcPct val="100000"/>
              </a:lnSpc>
            </a:pPr>
            <a:r>
              <a:rPr lang="ar-SA" b="1"/>
              <a:t>الإجراء الأوّل - تدقيق منتظم للتحيّز ومراقبة العدالة</a:t>
            </a:r>
            <a:r>
              <a:rPr lang="en-US"/>
              <a:t>:</a:t>
            </a:r>
            <a:endParaRPr lang="en-US" b="1"/>
          </a:p>
          <a:p>
            <a:pPr>
              <a:lnSpc>
                <a:spcPct val="100000"/>
              </a:lnSpc>
            </a:pPr>
            <a:r>
              <a:rPr lang="ar-SA"/>
              <a:t>الوصف</a:t>
            </a:r>
            <a:r>
              <a:rPr lang="en-US"/>
              <a:t>:</a:t>
            </a:r>
          </a:p>
          <a:p>
            <a:pPr>
              <a:lnSpc>
                <a:spcPct val="100000"/>
              </a:lnSpc>
            </a:pPr>
            <a:r>
              <a:rPr lang="ar-SA"/>
              <a:t>اختبار النماذج على مجموعات متنوّعة</a:t>
            </a:r>
            <a:r>
              <a:rPr lang="en-US"/>
              <a:t>: </a:t>
            </a:r>
            <a:r>
              <a:rPr lang="ar-SA"/>
              <a:t>قبل نشر أيّ خوارزمية، يجب اختبارها على عيّنات متنوّعة من المرشّحين (مختلفي الجنس، العرق، العمر، الخلفية) للتأكّد من أنّ معدّلات القبول والرفض متساوية عبر المجموعات المختلفة (بافتراض توافق المؤهّلات)</a:t>
            </a:r>
            <a:r>
              <a:rPr lang="en-US"/>
              <a:t>.</a:t>
            </a:r>
          </a:p>
        </p:txBody>
      </p:sp>
      <p:pic>
        <p:nvPicPr>
          <p:cNvPr id="2" name="Picture 1" descr="Social inequality ">
            <a:extLst>
              <a:ext uri="{FF2B5EF4-FFF2-40B4-BE49-F238E27FC236}">
                <a16:creationId xmlns:a16="http://schemas.microsoft.com/office/drawing/2014/main" id="{8EC5C762-6072-2449-C8B3-4AFF11E271E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2626803"/>
            <a:ext cx="3430587" cy="3430587"/>
          </a:xfrm>
          <a:prstGeom prst="rect">
            <a:avLst/>
          </a:prstGeom>
          <a:noFill/>
          <a:ln>
            <a:noFill/>
          </a:ln>
        </p:spPr>
      </p:pic>
    </p:spTree>
    <p:extLst>
      <p:ext uri="{BB962C8B-B14F-4D97-AF65-F5344CB8AC3E}">
        <p14:creationId xmlns:p14="http://schemas.microsoft.com/office/powerpoint/2010/main" val="18054495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D801D7-0406-1F37-CEB1-B4A6E127B89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0717D8A-596A-D778-A843-2097761F3916}"/>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646C2FB-8F5B-8A6D-AA5B-7A2AA504D6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27B7052B-9FC1-2BA8-5B0A-BB9E4A811C9C}"/>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4002C447-0352-FA15-6EF6-4F4B17CFC1DF}"/>
              </a:ext>
            </a:extLst>
          </p:cNvPr>
          <p:cNvSpPr txBox="1"/>
          <p:nvPr/>
        </p:nvSpPr>
        <p:spPr>
          <a:xfrm>
            <a:off x="5014452" y="1885013"/>
            <a:ext cx="6364661" cy="5050422"/>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2400"/>
              <a:t>مقاييس العدالة</a:t>
            </a:r>
            <a:r>
              <a:rPr lang="en-US" sz="2400"/>
              <a:t>: </a:t>
            </a:r>
            <a:r>
              <a:rPr lang="ar-SA" sz="2400"/>
              <a:t>استخدام مقاييس رياضية للعدالة مثل</a:t>
            </a:r>
            <a:r>
              <a:rPr lang="en-US" sz="2400"/>
              <a:t>:</a:t>
            </a:r>
          </a:p>
          <a:p>
            <a:r>
              <a:rPr lang="ar-SA" sz="2400"/>
              <a:t>التكافؤ الديموغرافيّ</a:t>
            </a:r>
            <a:r>
              <a:rPr lang="en-US" sz="2400"/>
              <a:t> (Demographic Parity): </a:t>
            </a:r>
            <a:r>
              <a:rPr lang="ar-SA" sz="2400"/>
              <a:t>نسبة القبول يجب أن تكون متساوية تقريباً لجميع المجموعات</a:t>
            </a:r>
            <a:r>
              <a:rPr lang="en-US" sz="2400"/>
              <a:t>.</a:t>
            </a:r>
          </a:p>
          <a:p>
            <a:r>
              <a:rPr lang="ar-SA" sz="2400"/>
              <a:t>تكافؤ الفرص</a:t>
            </a:r>
            <a:r>
              <a:rPr lang="en-US" sz="2400"/>
              <a:t> (Equalized Odds): </a:t>
            </a:r>
            <a:r>
              <a:rPr lang="ar-SA" sz="2400"/>
              <a:t>المرشّحون المؤهّلون من جميع المجموعات يجب أن يكون لديهم نفس احتمالية القبول</a:t>
            </a:r>
            <a:r>
              <a:rPr lang="en-US" sz="2400"/>
              <a:t>. </a:t>
            </a:r>
          </a:p>
          <a:p>
            <a:r>
              <a:rPr lang="ar-SA" sz="2400"/>
              <a:t>التدقيق المستقلّ</a:t>
            </a:r>
            <a:r>
              <a:rPr lang="en-US" sz="2400"/>
              <a:t>: </a:t>
            </a:r>
            <a:r>
              <a:rPr lang="ar-SA" sz="2400"/>
              <a:t>إشراك خبراء مستقلّين (محايدين) لمراجعة الخوارزميات والبيانات دورياً (مثلاً كلّ 6 أشهر)</a:t>
            </a:r>
            <a:r>
              <a:rPr lang="en-US" sz="2400"/>
              <a:t>.</a:t>
            </a:r>
          </a:p>
          <a:p>
            <a:r>
              <a:rPr lang="ar-SA" sz="2400"/>
              <a:t>مراقبة مستمرّة</a:t>
            </a:r>
            <a:r>
              <a:rPr lang="en-US" sz="2400"/>
              <a:t>: </a:t>
            </a:r>
            <a:r>
              <a:rPr lang="ar-SA" sz="2400"/>
              <a:t>بعد النشر، مراقبة النتائج الفعلية. إذا ظهر نمط (مثلاً انخفاض غير مبرّر في توظيف فئة معيّنة)، يجب التحقيق فوراً</a:t>
            </a:r>
            <a:r>
              <a:rPr lang="en-US" sz="2400"/>
              <a:t>.</a:t>
            </a:r>
          </a:p>
          <a:p>
            <a:r>
              <a:rPr lang="ar-SA" sz="2400"/>
              <a:t>التصحيح السريع</a:t>
            </a:r>
            <a:r>
              <a:rPr lang="en-US" sz="2400"/>
              <a:t>: </a:t>
            </a:r>
            <a:r>
              <a:rPr lang="ar-SA" sz="2400"/>
              <a:t>إذا اكتُشف تحيّز، يجب إيقاف النظام فوراً، تصحيح المشكلة، وإعادة الاختبار قبل العودة للاستخدام</a:t>
            </a:r>
            <a:r>
              <a:rPr lang="en-US" sz="2400"/>
              <a:t>.</a:t>
            </a:r>
          </a:p>
        </p:txBody>
      </p:sp>
      <p:pic>
        <p:nvPicPr>
          <p:cNvPr id="3" name="Picture 2" descr="Inequality ">
            <a:extLst>
              <a:ext uri="{FF2B5EF4-FFF2-40B4-BE49-F238E27FC236}">
                <a16:creationId xmlns:a16="http://schemas.microsoft.com/office/drawing/2014/main" id="{0F6EDD3B-5BF4-397B-C383-5C40953435F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89227" y="2713980"/>
            <a:ext cx="3392487" cy="3392487"/>
          </a:xfrm>
          <a:prstGeom prst="rect">
            <a:avLst/>
          </a:prstGeom>
          <a:noFill/>
          <a:ln>
            <a:noFill/>
          </a:ln>
        </p:spPr>
      </p:pic>
    </p:spTree>
    <p:extLst>
      <p:ext uri="{BB962C8B-B14F-4D97-AF65-F5344CB8AC3E}">
        <p14:creationId xmlns:p14="http://schemas.microsoft.com/office/powerpoint/2010/main" val="3569378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F9A27-5177-00BD-3AAA-A13359320E7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FAFEB69-2D71-436F-DAF1-06FDEBBEFC82}"/>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37DE621-2AB4-B71A-C670-E17E9904A7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E4C78F78-5BD7-D193-1A0C-48718A0BF0AD}"/>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1AA3DFFA-FDAE-1D67-C0C4-B01DEDE00B6D}"/>
              </a:ext>
            </a:extLst>
          </p:cNvPr>
          <p:cNvSpPr txBox="1"/>
          <p:nvPr/>
        </p:nvSpPr>
        <p:spPr>
          <a:xfrm>
            <a:off x="5014452" y="2375301"/>
            <a:ext cx="6364661" cy="3388620"/>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مثال تطبيقيّ</a:t>
            </a:r>
            <a:r>
              <a:rPr lang="en-US"/>
              <a:t>:</a:t>
            </a:r>
            <a:endParaRPr lang="en-US" b="1"/>
          </a:p>
          <a:p>
            <a:r>
              <a:rPr lang="ar-SA"/>
              <a:t>شركة تستخدم نظام ذكاء اصطناعيّ لفرز السير الذاتية. بعد 6 أشهر من الاستخدام، تدقيق داخليّ يكشف أنّ المرشّحين من جامعات معيّنة (أقلّ شهرة) يُرفضون بمعدّل أعلى بكثير رغم امتلاكهم لنفس المؤهّلات. بعد التحقيق، تبيّن أنّ النموذج "تعلّم" تفضيل جامعات معيّنة بناءً على البيانات التاريخية. تمّ تعديل النموذج لتجاهل اسم الجامعة والتركيز فقط على المهارات والخبرات الفعلية</a:t>
            </a:r>
            <a:endParaRPr lang="en-US" sz="2400" dirty="0"/>
          </a:p>
        </p:txBody>
      </p:sp>
      <p:pic>
        <p:nvPicPr>
          <p:cNvPr id="2" name="Picture 1" descr="Inequality ">
            <a:extLst>
              <a:ext uri="{FF2B5EF4-FFF2-40B4-BE49-F238E27FC236}">
                <a16:creationId xmlns:a16="http://schemas.microsoft.com/office/drawing/2014/main" id="{6AD9002C-79FE-A5A8-2958-5B880862815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22576" y="2740187"/>
            <a:ext cx="3259138" cy="3259138"/>
          </a:xfrm>
          <a:prstGeom prst="rect">
            <a:avLst/>
          </a:prstGeom>
          <a:noFill/>
          <a:ln>
            <a:noFill/>
          </a:ln>
        </p:spPr>
      </p:pic>
    </p:spTree>
    <p:extLst>
      <p:ext uri="{BB962C8B-B14F-4D97-AF65-F5344CB8AC3E}">
        <p14:creationId xmlns:p14="http://schemas.microsoft.com/office/powerpoint/2010/main" val="41725451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E43EA-31E2-74F5-C979-BAF7DC5D4BF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FE37CAA-C822-CF2F-339D-FD79E91432AF}"/>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F7E78A9-C73E-42FD-BB47-640AACB0C9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667609AE-B1B3-A459-29CB-D759FF49B7B2}"/>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E2E68EC5-28C6-91D6-88EA-B6F760A3526F}"/>
              </a:ext>
            </a:extLst>
          </p:cNvPr>
          <p:cNvSpPr txBox="1"/>
          <p:nvPr/>
        </p:nvSpPr>
        <p:spPr>
          <a:xfrm>
            <a:off x="5014452" y="2218777"/>
            <a:ext cx="6364661" cy="4362605"/>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t>الإجراء الثاني - الشفافية الكاملة والقابلية للتفسير</a:t>
            </a:r>
            <a:r>
              <a:rPr lang="en-US" dirty="0"/>
              <a:t>:</a:t>
            </a:r>
            <a:endParaRPr lang="en-US" b="1" dirty="0"/>
          </a:p>
          <a:p>
            <a:r>
              <a:rPr lang="ar-SA" dirty="0"/>
              <a:t>الوصف</a:t>
            </a:r>
            <a:r>
              <a:rPr lang="en-US" dirty="0"/>
              <a:t>:</a:t>
            </a:r>
          </a:p>
          <a:p>
            <a:r>
              <a:rPr lang="ar-SA" dirty="0"/>
              <a:t>إعلام المرشّحين</a:t>
            </a:r>
            <a:r>
              <a:rPr lang="en-US" dirty="0"/>
              <a:t>: </a:t>
            </a:r>
            <a:r>
              <a:rPr lang="ar-SA" dirty="0"/>
              <a:t>قبل استخدام أيّ نظام ذكاء اصطناعيّ، يجب إعلام المرشّحين بوضوح</a:t>
            </a:r>
            <a:r>
              <a:rPr lang="en-US" dirty="0"/>
              <a:t>:</a:t>
            </a:r>
          </a:p>
          <a:p>
            <a:r>
              <a:rPr lang="ar-SA" dirty="0"/>
              <a:t>أنّ الذكاء الاصطناعيّ سيُستخدم في تقييم طلباتهم</a:t>
            </a:r>
            <a:r>
              <a:rPr lang="en-US" dirty="0"/>
              <a:t>.</a:t>
            </a:r>
          </a:p>
          <a:p>
            <a:r>
              <a:rPr lang="ar-SA" dirty="0"/>
              <a:t>ما نوع البيانات التي سيتمّ جمعها وتحليلها</a:t>
            </a:r>
            <a:r>
              <a:rPr lang="en-US" dirty="0"/>
              <a:t>.</a:t>
            </a:r>
          </a:p>
          <a:p>
            <a:r>
              <a:rPr lang="ar-SA" dirty="0"/>
              <a:t>كيف ستُستخدم هذه البيانات</a:t>
            </a:r>
            <a:r>
              <a:rPr lang="en-US" dirty="0"/>
              <a:t>. </a:t>
            </a:r>
          </a:p>
          <a:p>
            <a:r>
              <a:rPr lang="ar-SA" dirty="0"/>
              <a:t>حقوقهم (الموافقة، الاعتراض، طلب توضيح)</a:t>
            </a:r>
            <a:r>
              <a:rPr lang="en-US" dirty="0"/>
              <a:t>.</a:t>
            </a:r>
          </a:p>
        </p:txBody>
      </p:sp>
      <p:pic>
        <p:nvPicPr>
          <p:cNvPr id="3" name="Picture 2" descr="Search ">
            <a:extLst>
              <a:ext uri="{FF2B5EF4-FFF2-40B4-BE49-F238E27FC236}">
                <a16:creationId xmlns:a16="http://schemas.microsoft.com/office/drawing/2014/main" id="{1C1576D9-0912-7B21-74AB-70C4548A9F3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6446" y="2445827"/>
            <a:ext cx="3388620" cy="3388620"/>
          </a:xfrm>
          <a:prstGeom prst="rect">
            <a:avLst/>
          </a:prstGeom>
          <a:noFill/>
          <a:ln>
            <a:noFill/>
          </a:ln>
        </p:spPr>
      </p:pic>
    </p:spTree>
    <p:extLst>
      <p:ext uri="{BB962C8B-B14F-4D97-AF65-F5344CB8AC3E}">
        <p14:creationId xmlns:p14="http://schemas.microsoft.com/office/powerpoint/2010/main" val="12846226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EDE27-382C-FDEE-B9AD-F2798B865B1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783BA18-7B05-94E1-BA96-3889D4F250CC}"/>
              </a:ext>
            </a:extLst>
          </p:cNvPr>
          <p:cNvSpPr txBox="1"/>
          <p:nvPr/>
        </p:nvSpPr>
        <p:spPr>
          <a:xfrm>
            <a:off x="1930400" y="-138269"/>
            <a:ext cx="83312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أنظمة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AE0D7CE-8352-831E-9B26-4095489982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7" name="Group 36">
            <a:extLst>
              <a:ext uri="{FF2B5EF4-FFF2-40B4-BE49-F238E27FC236}">
                <a16:creationId xmlns:a16="http://schemas.microsoft.com/office/drawing/2014/main" id="{5064C09E-EB25-2BD2-1B49-07C3DE0B6982}"/>
              </a:ext>
            </a:extLst>
          </p:cNvPr>
          <p:cNvGrpSpPr/>
          <p:nvPr/>
        </p:nvGrpSpPr>
        <p:grpSpPr>
          <a:xfrm>
            <a:off x="8006851" y="2098227"/>
            <a:ext cx="3793263" cy="3706574"/>
            <a:chOff x="4477265" y="2098227"/>
            <a:chExt cx="3793263" cy="3706574"/>
          </a:xfrm>
        </p:grpSpPr>
        <p:grpSp>
          <p:nvGrpSpPr>
            <p:cNvPr id="14" name="Group 13">
              <a:extLst>
                <a:ext uri="{FF2B5EF4-FFF2-40B4-BE49-F238E27FC236}">
                  <a16:creationId xmlns:a16="http://schemas.microsoft.com/office/drawing/2014/main" id="{4B41BC31-B672-8FF1-1B81-F0A6832C1676}"/>
                </a:ext>
              </a:extLst>
            </p:cNvPr>
            <p:cNvGrpSpPr/>
            <p:nvPr/>
          </p:nvGrpSpPr>
          <p:grpSpPr>
            <a:xfrm>
              <a:off x="4533162" y="2098227"/>
              <a:ext cx="3706165" cy="3706574"/>
              <a:chOff x="2830830" y="0"/>
              <a:chExt cx="1473200" cy="1473200"/>
            </a:xfrm>
          </p:grpSpPr>
          <p:sp>
            <p:nvSpPr>
              <p:cNvPr id="26" name="Oval 25">
                <a:extLst>
                  <a:ext uri="{FF2B5EF4-FFF2-40B4-BE49-F238E27FC236}">
                    <a16:creationId xmlns:a16="http://schemas.microsoft.com/office/drawing/2014/main" id="{02321A60-B5A8-F926-E2F7-CC981755F521}"/>
                  </a:ext>
                </a:extLst>
              </p:cNvPr>
              <p:cNvSpPr/>
              <p:nvPr/>
            </p:nvSpPr>
            <p:spPr>
              <a:xfrm>
                <a:off x="2830830" y="0"/>
                <a:ext cx="1473200" cy="1473200"/>
              </a:xfrm>
              <a:prstGeom prst="ellipse">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Oval 26">
                <a:extLst>
                  <a:ext uri="{FF2B5EF4-FFF2-40B4-BE49-F238E27FC236}">
                    <a16:creationId xmlns:a16="http://schemas.microsoft.com/office/drawing/2014/main" id="{7CFC4F34-B204-A2CF-71DC-9FE8EF50C424}"/>
                  </a:ext>
                </a:extLst>
              </p:cNvPr>
              <p:cNvSpPr/>
              <p:nvPr/>
            </p:nvSpPr>
            <p:spPr>
              <a:xfrm>
                <a:off x="2932603" y="101773"/>
                <a:ext cx="1269654" cy="12696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7" name="مربع نص 166">
              <a:extLst>
                <a:ext uri="{FF2B5EF4-FFF2-40B4-BE49-F238E27FC236}">
                  <a16:creationId xmlns:a16="http://schemas.microsoft.com/office/drawing/2014/main" id="{77B59A30-6504-6C6F-9449-ABFB3F7F9E0C}"/>
                </a:ext>
              </a:extLst>
            </p:cNvPr>
            <p:cNvSpPr txBox="1"/>
            <p:nvPr/>
          </p:nvSpPr>
          <p:spPr>
            <a:xfrm>
              <a:off x="4477265" y="4103561"/>
              <a:ext cx="3793263" cy="1039182"/>
            </a:xfrm>
            <a:prstGeom prst="rect">
              <a:avLst/>
            </a:prstGeom>
          </p:spPr>
          <p:txBody>
            <a:bodyPr wrap="square" rtlCol="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التحدّيات التنظيمية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0" name="Picture 19" descr="Partners ">
              <a:extLst>
                <a:ext uri="{FF2B5EF4-FFF2-40B4-BE49-F238E27FC236}">
                  <a16:creationId xmlns:a16="http://schemas.microsoft.com/office/drawing/2014/main" id="{7D12D990-E2BE-0207-541D-D9F6B29FB9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5605" y="2514462"/>
              <a:ext cx="1338994" cy="133914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B4067635-E7C5-729C-84DF-EE5A5C215C82}"/>
              </a:ext>
            </a:extLst>
          </p:cNvPr>
          <p:cNvSpPr txBox="1"/>
          <p:nvPr/>
        </p:nvSpPr>
        <p:spPr>
          <a:xfrm>
            <a:off x="812887" y="797818"/>
            <a:ext cx="7009843"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تشمل التحدّيات التنظيمية ما يلي</a:t>
            </a:r>
            <a:r>
              <a:rPr lang="en-US"/>
              <a:t>:</a:t>
            </a:r>
          </a:p>
        </p:txBody>
      </p:sp>
      <p:sp>
        <p:nvSpPr>
          <p:cNvPr id="3" name="TextBox 2">
            <a:extLst>
              <a:ext uri="{FF2B5EF4-FFF2-40B4-BE49-F238E27FC236}">
                <a16:creationId xmlns:a16="http://schemas.microsoft.com/office/drawing/2014/main" id="{D9F9B1C4-6B05-9BD8-1B57-28EBABB3087F}"/>
              </a:ext>
            </a:extLst>
          </p:cNvPr>
          <p:cNvSpPr txBox="1"/>
          <p:nvPr/>
        </p:nvSpPr>
        <p:spPr>
          <a:xfrm>
            <a:off x="812887" y="1321018"/>
            <a:ext cx="7009843" cy="1441933"/>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مقاومة التغيير</a:t>
            </a:r>
            <a:r>
              <a:rPr lang="en-US" dirty="0">
                <a:solidFill>
                  <a:srgbClr val="168489"/>
                </a:solidFill>
              </a:rPr>
              <a:t>:</a:t>
            </a:r>
            <a:r>
              <a:rPr lang="en-US" dirty="0"/>
              <a:t> </a:t>
            </a:r>
            <a:r>
              <a:rPr lang="ar-SA" dirty="0"/>
              <a:t>قد يقاوم الموظّفون وحتى المديرون استخدام النظام الجديد. تشير الدراسات إلى أنّ 70% من مشاريع التغيير تفشل بسبب مقاومة الموظّفين</a:t>
            </a:r>
            <a:endParaRPr lang="en-US" dirty="0"/>
          </a:p>
        </p:txBody>
      </p:sp>
      <p:sp>
        <p:nvSpPr>
          <p:cNvPr id="4" name="TextBox 3">
            <a:extLst>
              <a:ext uri="{FF2B5EF4-FFF2-40B4-BE49-F238E27FC236}">
                <a16:creationId xmlns:a16="http://schemas.microsoft.com/office/drawing/2014/main" id="{F3C6C280-5D7E-BD90-2339-5D1A6D031186}"/>
              </a:ext>
            </a:extLst>
          </p:cNvPr>
          <p:cNvSpPr txBox="1"/>
          <p:nvPr/>
        </p:nvSpPr>
        <p:spPr>
          <a:xfrm>
            <a:off x="812887" y="2766265"/>
            <a:ext cx="70098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b="1" dirty="0">
                <a:solidFill>
                  <a:srgbClr val="168489"/>
                </a:solidFill>
              </a:rPr>
              <a:t>إعادة هندسة العمليات</a:t>
            </a:r>
            <a:r>
              <a:rPr lang="en-US" b="1" dirty="0">
                <a:solidFill>
                  <a:srgbClr val="168489"/>
                </a:solidFill>
              </a:rPr>
              <a:t>:</a:t>
            </a:r>
            <a:r>
              <a:rPr lang="en-US" dirty="0"/>
              <a:t> </a:t>
            </a:r>
            <a:r>
              <a:rPr lang="ar-SA" dirty="0"/>
              <a:t>قد تحتاج المؤسّسة إلى إعادة تصميم عملياتها لتتناسب مع النظام الجديد</a:t>
            </a:r>
            <a:endParaRPr lang="en-US" b="1" dirty="0"/>
          </a:p>
        </p:txBody>
      </p:sp>
      <p:sp>
        <p:nvSpPr>
          <p:cNvPr id="5" name="TextBox 4">
            <a:extLst>
              <a:ext uri="{FF2B5EF4-FFF2-40B4-BE49-F238E27FC236}">
                <a16:creationId xmlns:a16="http://schemas.microsoft.com/office/drawing/2014/main" id="{9268D766-37B7-B8F3-7326-F8DFAAD54069}"/>
              </a:ext>
            </a:extLst>
          </p:cNvPr>
          <p:cNvSpPr txBox="1"/>
          <p:nvPr/>
        </p:nvSpPr>
        <p:spPr>
          <a:xfrm>
            <a:off x="812887" y="3783959"/>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تحدّيات إدارة المشروع</a:t>
            </a:r>
            <a:r>
              <a:rPr lang="en-US" b="1" dirty="0">
                <a:solidFill>
                  <a:srgbClr val="168489"/>
                </a:solidFill>
              </a:rPr>
              <a:t>: </a:t>
            </a:r>
            <a:r>
              <a:rPr lang="ar-SA" dirty="0"/>
              <a:t>صعوبة تنسيق جهود التطبيق بين مختلف الأقسام والإدارات</a:t>
            </a:r>
            <a:endParaRPr lang="en-US" dirty="0"/>
          </a:p>
        </p:txBody>
      </p:sp>
      <p:sp>
        <p:nvSpPr>
          <p:cNvPr id="6" name="TextBox 5">
            <a:extLst>
              <a:ext uri="{FF2B5EF4-FFF2-40B4-BE49-F238E27FC236}">
                <a16:creationId xmlns:a16="http://schemas.microsoft.com/office/drawing/2014/main" id="{01A36031-9309-77BF-13EA-2FA8E3F8DE6D}"/>
              </a:ext>
            </a:extLst>
          </p:cNvPr>
          <p:cNvSpPr txBox="1"/>
          <p:nvPr/>
        </p:nvSpPr>
        <p:spPr>
          <a:xfrm>
            <a:off x="812887" y="4768183"/>
            <a:ext cx="70098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b="1" dirty="0">
                <a:solidFill>
                  <a:srgbClr val="168489"/>
                </a:solidFill>
              </a:rPr>
              <a:t>نقص الدعم من الإدارة العليا</a:t>
            </a:r>
            <a:r>
              <a:rPr lang="en-US" b="1" dirty="0">
                <a:solidFill>
                  <a:srgbClr val="168489"/>
                </a:solidFill>
              </a:rPr>
              <a:t>: </a:t>
            </a:r>
            <a:r>
              <a:rPr lang="ar-SA" dirty="0"/>
              <a:t>قد لا تتوفّر الرعاية الكافية من قبل الإدارة العليا للمشروع</a:t>
            </a:r>
            <a:endParaRPr lang="en-US" b="1" dirty="0"/>
          </a:p>
        </p:txBody>
      </p:sp>
      <p:sp>
        <p:nvSpPr>
          <p:cNvPr id="7" name="TextBox 6">
            <a:extLst>
              <a:ext uri="{FF2B5EF4-FFF2-40B4-BE49-F238E27FC236}">
                <a16:creationId xmlns:a16="http://schemas.microsoft.com/office/drawing/2014/main" id="{3CFE7FE8-D9AE-FF64-B35F-EC17627A0189}"/>
              </a:ext>
            </a:extLst>
          </p:cNvPr>
          <p:cNvSpPr txBox="1"/>
          <p:nvPr/>
        </p:nvSpPr>
        <p:spPr>
          <a:xfrm>
            <a:off x="812887" y="5785875"/>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عدم وضوح الأهداف والتوقّعات</a:t>
            </a:r>
            <a:r>
              <a:rPr lang="en-US" b="1" dirty="0">
                <a:solidFill>
                  <a:srgbClr val="168489"/>
                </a:solidFill>
              </a:rPr>
              <a:t>:</a:t>
            </a:r>
            <a:r>
              <a:rPr lang="en-US" dirty="0"/>
              <a:t> </a:t>
            </a:r>
            <a:r>
              <a:rPr lang="ar-SA" dirty="0"/>
              <a:t>قد تكون أهداف المشروع غير واضحة أو غير واقعية</a:t>
            </a:r>
            <a:endParaRPr lang="en-US" dirty="0"/>
          </a:p>
        </p:txBody>
      </p:sp>
    </p:spTree>
    <p:extLst>
      <p:ext uri="{BB962C8B-B14F-4D97-AF65-F5344CB8AC3E}">
        <p14:creationId xmlns:p14="http://schemas.microsoft.com/office/powerpoint/2010/main" val="3694047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8AA80B-E0F1-E6EC-0849-FAA45BB665A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4468FD7-6B3E-865D-CAAD-E793B387FF13}"/>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424CE64-FCFD-B5EE-665E-F5BE926D8A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010A5331-BD35-7B0E-BEA7-263B56FD898C}"/>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FE229B60-A278-5E5C-F75E-2ADC6CBD4ACF}"/>
              </a:ext>
            </a:extLst>
          </p:cNvPr>
          <p:cNvSpPr txBox="1"/>
          <p:nvPr/>
        </p:nvSpPr>
        <p:spPr>
          <a:xfrm>
            <a:off x="5014452" y="2016498"/>
            <a:ext cx="6364661" cy="2825004"/>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استخدام نماذج قابلة للتفسير</a:t>
            </a:r>
            <a:r>
              <a:rPr lang="en-US" dirty="0"/>
              <a:t>: </a:t>
            </a:r>
            <a:r>
              <a:rPr lang="ar-SA" dirty="0"/>
              <a:t>حيثما أمكن، استخدام خوارزميات شفّافة وقابلة للتفسير (مثل أشجار القرار) بدلاً من "الصناديق السوداء" (الشبكات العصبية العميقة). إذا كان لا بدّ من استخدام نماذج معقّدة، يجب استخدام أدوات "التفسير</a:t>
            </a:r>
            <a:r>
              <a:rPr lang="en-US" dirty="0"/>
              <a:t>" (Explainability Tools) </a:t>
            </a:r>
            <a:r>
              <a:rPr lang="ar-SA" dirty="0"/>
              <a:t>مثل</a:t>
            </a:r>
            <a:r>
              <a:rPr lang="en-US" dirty="0"/>
              <a:t> LIME </a:t>
            </a:r>
            <a:r>
              <a:rPr lang="ar-SA" dirty="0"/>
              <a:t>أو</a:t>
            </a:r>
            <a:r>
              <a:rPr lang="en-US" dirty="0"/>
              <a:t> SHAP </a:t>
            </a:r>
            <a:r>
              <a:rPr lang="ar-SA" dirty="0"/>
              <a:t>التي تُوضّح العوامل الرئيسية وراء كلّ قرار</a:t>
            </a:r>
            <a:r>
              <a:rPr lang="en-US" dirty="0"/>
              <a:t>. </a:t>
            </a:r>
          </a:p>
        </p:txBody>
      </p:sp>
      <p:pic>
        <p:nvPicPr>
          <p:cNvPr id="3" name="Picture 2" descr="Search ">
            <a:extLst>
              <a:ext uri="{FF2B5EF4-FFF2-40B4-BE49-F238E27FC236}">
                <a16:creationId xmlns:a16="http://schemas.microsoft.com/office/drawing/2014/main" id="{B48F8E9D-6635-9B01-64AB-121EC59F150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6446" y="2445827"/>
            <a:ext cx="3388620" cy="3388620"/>
          </a:xfrm>
          <a:prstGeom prst="rect">
            <a:avLst/>
          </a:prstGeom>
          <a:noFill/>
          <a:ln>
            <a:noFill/>
          </a:ln>
        </p:spPr>
      </p:pic>
      <p:sp>
        <p:nvSpPr>
          <p:cNvPr id="2" name="TextBox 1">
            <a:extLst>
              <a:ext uri="{FF2B5EF4-FFF2-40B4-BE49-F238E27FC236}">
                <a16:creationId xmlns:a16="http://schemas.microsoft.com/office/drawing/2014/main" id="{6A5B8D82-5927-EDB6-7F23-8E1861DD7432}"/>
              </a:ext>
            </a:extLst>
          </p:cNvPr>
          <p:cNvSpPr txBox="1"/>
          <p:nvPr/>
        </p:nvSpPr>
        <p:spPr>
          <a:xfrm>
            <a:off x="5014452" y="4841502"/>
            <a:ext cx="6364661" cy="144193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تقديم تبرير للقرارات</a:t>
            </a:r>
            <a:r>
              <a:rPr lang="en-US"/>
              <a:t>: </a:t>
            </a:r>
            <a:r>
              <a:rPr lang="ar-SA"/>
              <a:t>عند رفض مرشّح، تقديم تفسير واضح ومحدّد (مثلاً: "تمّ رفض طلبك لأنّ الخبرة المطلوبة 5 سنوات ولديك 2 سنة فقط" بدلاً من "لم تُختَر للمرحلة التالية")</a:t>
            </a:r>
            <a:r>
              <a:rPr lang="en-US"/>
              <a:t>.</a:t>
            </a:r>
          </a:p>
        </p:txBody>
      </p:sp>
    </p:spTree>
    <p:extLst>
      <p:ext uri="{BB962C8B-B14F-4D97-AF65-F5344CB8AC3E}">
        <p14:creationId xmlns:p14="http://schemas.microsoft.com/office/powerpoint/2010/main" val="38596700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2" grpId="0"/>
    </p:bld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F6B28-261E-D3F4-1520-39C1AB1744F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6EE83EC-EB83-F440-D1DC-5FA5AB263A2E}"/>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2438523-7207-FAB5-4127-071F74C634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E20B3328-1028-E08D-B758-0183FC720976}"/>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2645293B-9FD8-23EF-5366-7392D1BF0885}"/>
              </a:ext>
            </a:extLst>
          </p:cNvPr>
          <p:cNvSpPr txBox="1"/>
          <p:nvPr/>
        </p:nvSpPr>
        <p:spPr>
          <a:xfrm>
            <a:off x="5014452" y="3385164"/>
            <a:ext cx="6364661" cy="1441933"/>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حقّ المراجعة البشرية</a:t>
            </a:r>
            <a:r>
              <a:rPr lang="en-US"/>
              <a:t>: </a:t>
            </a:r>
            <a:r>
              <a:rPr lang="ar-SA"/>
              <a:t>منح جميع المرشّحين الحقّ في طلب مراجعة بشرية لأيّ قرار اتّخذه الذكاء الاصطناعيّ. مسؤول بشريّ يُراجع الحالة ويُمكنه تغيير القرار إذا رأى أنّ الذكاء الاصطناعيّ أخطأ</a:t>
            </a:r>
            <a:r>
              <a:rPr lang="en-US"/>
              <a:t>.</a:t>
            </a:r>
          </a:p>
        </p:txBody>
      </p:sp>
      <p:pic>
        <p:nvPicPr>
          <p:cNvPr id="5" name="Picture 4" descr="Transparency ">
            <a:extLst>
              <a:ext uri="{FF2B5EF4-FFF2-40B4-BE49-F238E27FC236}">
                <a16:creationId xmlns:a16="http://schemas.microsoft.com/office/drawing/2014/main" id="{8537D82E-6DC9-F342-0F8A-AC2D18D8003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41627" y="2642295"/>
            <a:ext cx="3240087" cy="3240087"/>
          </a:xfrm>
          <a:prstGeom prst="rect">
            <a:avLst/>
          </a:prstGeom>
          <a:noFill/>
          <a:ln>
            <a:noFill/>
          </a:ln>
        </p:spPr>
      </p:pic>
    </p:spTree>
    <p:extLst>
      <p:ext uri="{BB962C8B-B14F-4D97-AF65-F5344CB8AC3E}">
        <p14:creationId xmlns:p14="http://schemas.microsoft.com/office/powerpoint/2010/main" val="27022029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4FE1A5-48FF-1AF0-5FDE-E41CB1D437E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263B182-BBC0-1B8C-0D50-758395D0FDD0}"/>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A9587B9-BE53-DA1A-858E-A43BBF5678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69BB5533-7E0E-7DAC-7D08-7BF992B81461}"/>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298FB013-BE26-5AD9-8977-2A49D629513B}"/>
              </a:ext>
            </a:extLst>
          </p:cNvPr>
          <p:cNvSpPr txBox="1"/>
          <p:nvPr/>
        </p:nvSpPr>
        <p:spPr>
          <a:xfrm>
            <a:off x="5014452" y="2749304"/>
            <a:ext cx="6364661" cy="2927596"/>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مثال تطبيقيّ</a:t>
            </a:r>
            <a:r>
              <a:rPr lang="en-US"/>
              <a:t>:</a:t>
            </a:r>
            <a:endParaRPr lang="en-US" b="1"/>
          </a:p>
          <a:p>
            <a:r>
              <a:rPr lang="ar-SA"/>
              <a:t>بنك يستخدم ذكاء اصطناعيّ لتقييم المرشّحين. في صفحة التقديم، نصّ واضح: "سنستخدم ذكاء اصطناعيّ لمراجعة طلبك بناءً على مؤهّلاتك وخبراتك مقارنة بمتطلّبات الوظيفة. لن نستخدم معلومات مثل الجنس، العمر، أو العرق في التقييم. إذا رُفض طلبك، يُمكنك طلب توضيح وإعادة مراجعة بشرية</a:t>
            </a:r>
            <a:r>
              <a:rPr lang="en-US"/>
              <a:t>." </a:t>
            </a:r>
          </a:p>
        </p:txBody>
      </p:sp>
      <p:pic>
        <p:nvPicPr>
          <p:cNvPr id="7" name="Picture 6" descr="Transparency ">
            <a:extLst>
              <a:ext uri="{FF2B5EF4-FFF2-40B4-BE49-F238E27FC236}">
                <a16:creationId xmlns:a16="http://schemas.microsoft.com/office/drawing/2014/main" id="{F0E4A1A5-6067-9ED3-C393-5060128ABFE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4240" y="2230127"/>
            <a:ext cx="3446773" cy="3446773"/>
          </a:xfrm>
          <a:prstGeom prst="rect">
            <a:avLst/>
          </a:prstGeom>
          <a:noFill/>
          <a:ln>
            <a:noFill/>
          </a:ln>
        </p:spPr>
      </p:pic>
    </p:spTree>
    <p:extLst>
      <p:ext uri="{BB962C8B-B14F-4D97-AF65-F5344CB8AC3E}">
        <p14:creationId xmlns:p14="http://schemas.microsoft.com/office/powerpoint/2010/main" val="6261291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05E8C4-E41B-35E9-27BC-C69A9C286C6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7EA8067-B8E1-9F31-8969-711769E55AFB}"/>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FF69405-E0BD-E298-3536-741DF46EA7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F6A07853-B1FF-589E-D209-4687D86F9D93}"/>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80D39F32-6BD2-58F7-0E96-74EDFA10995A}"/>
              </a:ext>
            </a:extLst>
          </p:cNvPr>
          <p:cNvSpPr txBox="1"/>
          <p:nvPr/>
        </p:nvSpPr>
        <p:spPr>
          <a:xfrm>
            <a:off x="5014452" y="2749304"/>
            <a:ext cx="6364661" cy="2363980"/>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مرشّح رُفض يطلب توضيحاً. يتلقّى رسالة: "شكراً على اهتمامك. تمّ رفض طلبك لأنّ الوظيفة تتطلّب شهادة محاسبة مهنية</a:t>
            </a:r>
            <a:r>
              <a:rPr lang="en-US"/>
              <a:t> (CPA </a:t>
            </a:r>
            <a:r>
              <a:rPr lang="ar-SA"/>
              <a:t>أو</a:t>
            </a:r>
            <a:r>
              <a:rPr lang="en-US"/>
              <a:t> SOCPA) </a:t>
            </a:r>
            <a:r>
              <a:rPr lang="ar-SA"/>
              <a:t>وهي غير موجودة في ملفّك. إذا كنت تملكها، يُرجى تحديث طلبك. إذا كنت تعتقد أنّ هذا خطأ، يُمكنك طلب مراجعة بشرية</a:t>
            </a:r>
            <a:r>
              <a:rPr lang="en-US"/>
              <a:t>."</a:t>
            </a:r>
          </a:p>
        </p:txBody>
      </p:sp>
      <p:pic>
        <p:nvPicPr>
          <p:cNvPr id="7" name="Picture 6" descr="Transparency ">
            <a:extLst>
              <a:ext uri="{FF2B5EF4-FFF2-40B4-BE49-F238E27FC236}">
                <a16:creationId xmlns:a16="http://schemas.microsoft.com/office/drawing/2014/main" id="{AF208AC0-388B-2F3D-47A1-3835172094B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4240" y="2230127"/>
            <a:ext cx="3446773" cy="3446773"/>
          </a:xfrm>
          <a:prstGeom prst="rect">
            <a:avLst/>
          </a:prstGeom>
          <a:noFill/>
          <a:ln>
            <a:noFill/>
          </a:ln>
        </p:spPr>
      </p:pic>
    </p:spTree>
    <p:extLst>
      <p:ext uri="{BB962C8B-B14F-4D97-AF65-F5344CB8AC3E}">
        <p14:creationId xmlns:p14="http://schemas.microsoft.com/office/powerpoint/2010/main" val="7912027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DDDE9-68F2-7BB9-2D1C-9131A0A61E3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11650BF-B75C-B516-B146-4B19A8FF2F42}"/>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155CE66-66FE-17A9-46A2-4FAD1C35D7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5A8F34BC-59DC-FCD0-D5EC-B68F96C7D831}"/>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E6D05453-9F4E-17A4-D4BB-53EF8034C73B}"/>
              </a:ext>
            </a:extLst>
          </p:cNvPr>
          <p:cNvSpPr txBox="1"/>
          <p:nvPr/>
        </p:nvSpPr>
        <p:spPr>
          <a:xfrm>
            <a:off x="5014452" y="2168375"/>
            <a:ext cx="6364661" cy="4515852"/>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الإجراء الثالث - الاستخدام المُعزّز وليس المُستبدِل للحكم البشريّ</a:t>
            </a:r>
            <a:r>
              <a:rPr lang="en-US"/>
              <a:t>:</a:t>
            </a:r>
            <a:endParaRPr lang="en-US" b="1"/>
          </a:p>
          <a:p>
            <a:r>
              <a:rPr lang="ar-SA" b="1"/>
              <a:t>الوصف</a:t>
            </a:r>
            <a:r>
              <a:rPr lang="en-US" b="1"/>
              <a:t>:</a:t>
            </a:r>
            <a:r>
              <a:rPr lang="en-US"/>
              <a:t> </a:t>
            </a:r>
          </a:p>
          <a:p>
            <a:r>
              <a:rPr lang="ar-SA"/>
              <a:t>الذكاء الاصطناعيّ كمساعد وليس متّخذ القرار النهائيّ</a:t>
            </a:r>
            <a:r>
              <a:rPr lang="en-US"/>
              <a:t>: </a:t>
            </a:r>
            <a:r>
              <a:rPr lang="ar-SA"/>
              <a:t>يجب استخدام الذكاء الاصطناعيّ لتعزيز قدرات المسؤولين البشريين عن التوظيف وليس لاستبدالهم بالكامل. الذكاء الاصطناعيّ يُمكن أن يُرشّح المرشّحين الأفضل، لكنّ القرار النهائيّ يجب أن يكون بشرياً</a:t>
            </a:r>
            <a:r>
              <a:rPr lang="en-US"/>
              <a:t>.</a:t>
            </a:r>
          </a:p>
          <a:p>
            <a:r>
              <a:rPr lang="ar-SA"/>
              <a:t>المراجعة البشرية الإلزامية للقرارات الحرجة</a:t>
            </a:r>
            <a:r>
              <a:rPr lang="en-US"/>
              <a:t>: </a:t>
            </a:r>
            <a:r>
              <a:rPr lang="ar-SA"/>
              <a:t>القرارات المؤثّرة بشكل كبير على حياة الأفراد (مثل رفض نهائيّ، قبول نهائيّ) يجب أن تُراجَع وتُعتمد من قِبَل بشر</a:t>
            </a:r>
            <a:r>
              <a:rPr lang="en-US"/>
              <a:t>.</a:t>
            </a:r>
          </a:p>
        </p:txBody>
      </p:sp>
      <p:pic>
        <p:nvPicPr>
          <p:cNvPr id="2" name="Picture 1" descr="Disrespect ">
            <a:extLst>
              <a:ext uri="{FF2B5EF4-FFF2-40B4-BE49-F238E27FC236}">
                <a16:creationId xmlns:a16="http://schemas.microsoft.com/office/drawing/2014/main" id="{B7F76D7F-C39D-4193-D1C4-780D42E42D5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2244575"/>
            <a:ext cx="3373437" cy="3373437"/>
          </a:xfrm>
          <a:prstGeom prst="rect">
            <a:avLst/>
          </a:prstGeom>
          <a:noFill/>
          <a:ln>
            <a:noFill/>
          </a:ln>
        </p:spPr>
      </p:pic>
    </p:spTree>
    <p:extLst>
      <p:ext uri="{BB962C8B-B14F-4D97-AF65-F5344CB8AC3E}">
        <p14:creationId xmlns:p14="http://schemas.microsoft.com/office/powerpoint/2010/main" val="1902536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CC3EE2-5975-F035-9860-34228527D73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34451DB-DAFA-F68B-4D60-DCDD6E44D002}"/>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323A5CA-5435-0F2C-D57E-8659CB4D5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38456433-8AB1-9026-8448-5BFDA600D510}"/>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CCF32017-D6FF-954B-A508-AC2907B52958}"/>
              </a:ext>
            </a:extLst>
          </p:cNvPr>
          <p:cNvSpPr txBox="1"/>
          <p:nvPr/>
        </p:nvSpPr>
        <p:spPr>
          <a:xfrm>
            <a:off x="5014452" y="2096954"/>
            <a:ext cx="6364661" cy="4721036"/>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التدريب على الاستخدام الأخلاقيّ</a:t>
            </a:r>
            <a:r>
              <a:rPr lang="en-US"/>
              <a:t>: </a:t>
            </a:r>
            <a:r>
              <a:rPr lang="ar-SA"/>
              <a:t>تدريب جميع موظفي التوظيف على</a:t>
            </a:r>
            <a:r>
              <a:rPr lang="en-US"/>
              <a:t>:</a:t>
            </a:r>
          </a:p>
          <a:p>
            <a:r>
              <a:rPr lang="ar-SA"/>
              <a:t>كيفية استخدام أدوات الذكاء الاصطناعيّ بشكل صحيح</a:t>
            </a:r>
            <a:r>
              <a:rPr lang="en-US"/>
              <a:t>.</a:t>
            </a:r>
          </a:p>
          <a:p>
            <a:r>
              <a:rPr lang="ar-SA"/>
              <a:t>فهم حدودها ونقاط ضعفها</a:t>
            </a:r>
            <a:r>
              <a:rPr lang="en-US"/>
              <a:t>.</a:t>
            </a:r>
          </a:p>
          <a:p>
            <a:r>
              <a:rPr lang="ar-SA"/>
              <a:t>التعرّف على علامات التحيّز</a:t>
            </a:r>
            <a:r>
              <a:rPr lang="en-US"/>
              <a:t>. </a:t>
            </a:r>
          </a:p>
          <a:p>
            <a:r>
              <a:rPr lang="ar-SA"/>
              <a:t>متى يجب الاعتماد على الحكم البشريّ بدلاً من الخوارزمية</a:t>
            </a:r>
            <a:r>
              <a:rPr lang="en-US"/>
              <a:t>.</a:t>
            </a:r>
          </a:p>
          <a:p>
            <a:r>
              <a:rPr lang="ar-SA"/>
              <a:t>الحفاظ على التواصل البشريّ</a:t>
            </a:r>
            <a:r>
              <a:rPr lang="en-US"/>
              <a:t>: </a:t>
            </a:r>
            <a:r>
              <a:rPr lang="ar-SA"/>
              <a:t>ضمان أنّ المرشّحين يتفاعلون مع بشر في مراحل مهمّة (مثل المقابلات النهائية، شرح عروض العمل). التوظيف ليس فقط عملية تقنية، بل علاقة بين المرشّح والمنظّمة</a:t>
            </a:r>
            <a:r>
              <a:rPr lang="en-US"/>
              <a:t>.</a:t>
            </a:r>
          </a:p>
        </p:txBody>
      </p:sp>
      <p:pic>
        <p:nvPicPr>
          <p:cNvPr id="3" name="Picture 2" descr="Reasonable ">
            <a:extLst>
              <a:ext uri="{FF2B5EF4-FFF2-40B4-BE49-F238E27FC236}">
                <a16:creationId xmlns:a16="http://schemas.microsoft.com/office/drawing/2014/main" id="{A8BD7776-32E9-14E4-1754-1209FC41233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27327" y="2487994"/>
            <a:ext cx="3354387" cy="3354387"/>
          </a:xfrm>
          <a:prstGeom prst="rect">
            <a:avLst/>
          </a:prstGeom>
          <a:noFill/>
          <a:ln>
            <a:noFill/>
          </a:ln>
        </p:spPr>
      </p:pic>
    </p:spTree>
    <p:extLst>
      <p:ext uri="{BB962C8B-B14F-4D97-AF65-F5344CB8AC3E}">
        <p14:creationId xmlns:p14="http://schemas.microsoft.com/office/powerpoint/2010/main" val="13184477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D9B9A8-2082-B6AE-BBA4-C1856EB5D2B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C845D3F-5382-C5D8-8BA6-52C5103F51C1}"/>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B6F8612-A1FB-FBAD-81E4-EF35AC6EC2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EE8C49E0-99C2-1FFF-1EE0-FC0C1AC35DA5}"/>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59329D13-D6B8-6CCE-077D-5248B69CF736}"/>
              </a:ext>
            </a:extLst>
          </p:cNvPr>
          <p:cNvSpPr txBox="1"/>
          <p:nvPr/>
        </p:nvSpPr>
        <p:spPr>
          <a:xfrm>
            <a:off x="5014452" y="1929725"/>
            <a:ext cx="6364661" cy="4996240"/>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a:lnSpc>
                <a:spcPct val="100000"/>
              </a:lnSpc>
            </a:pPr>
            <a:r>
              <a:rPr lang="ar-SA" sz="2400" b="1"/>
              <a:t>مثال تطبيقيّ</a:t>
            </a:r>
            <a:r>
              <a:rPr lang="en-US" sz="2400"/>
              <a:t>:</a:t>
            </a:r>
            <a:endParaRPr lang="en-US" sz="2400" b="1"/>
          </a:p>
          <a:p>
            <a:pPr>
              <a:lnSpc>
                <a:spcPct val="100000"/>
              </a:lnSpc>
            </a:pPr>
            <a:r>
              <a:rPr lang="ar-SA" sz="2400" b="1"/>
              <a:t>شركة استشارات تستخدم ذكاء اصطناعيّ لتقييم 5,000 متقدّم لبرنامج الخرّيجين السنويّ. النظام</a:t>
            </a:r>
            <a:r>
              <a:rPr lang="en-US" sz="2400" b="1"/>
              <a:t>:</a:t>
            </a:r>
            <a:endParaRPr lang="en-US" sz="2400"/>
          </a:p>
          <a:p>
            <a:pPr>
              <a:lnSpc>
                <a:spcPct val="100000"/>
              </a:lnSpc>
            </a:pPr>
            <a:r>
              <a:rPr lang="ar-SA" sz="2400"/>
              <a:t>يفرز تلقائياً ويُرتّب المتقدّمين بناءً على المؤهّلات</a:t>
            </a:r>
            <a:r>
              <a:rPr lang="en-US" sz="2400"/>
              <a:t>. </a:t>
            </a:r>
          </a:p>
          <a:p>
            <a:pPr>
              <a:lnSpc>
                <a:spcPct val="100000"/>
              </a:lnSpc>
            </a:pPr>
            <a:r>
              <a:rPr lang="ar-SA" sz="2400"/>
              <a:t>يُرشّح أفضل 500</a:t>
            </a:r>
            <a:r>
              <a:rPr lang="en-US" sz="2400"/>
              <a:t> (10%).</a:t>
            </a:r>
          </a:p>
          <a:p>
            <a:pPr>
              <a:lnSpc>
                <a:spcPct val="100000"/>
              </a:lnSpc>
            </a:pPr>
            <a:r>
              <a:rPr lang="ar-SA" sz="2400"/>
              <a:t>فريق التوظيف البشريّ يُراجع يدوياً الـ500، ويختار 100 للمقابلات</a:t>
            </a:r>
            <a:r>
              <a:rPr lang="en-US" sz="2400"/>
              <a:t>.</a:t>
            </a:r>
          </a:p>
          <a:p>
            <a:pPr>
              <a:lnSpc>
                <a:spcPct val="100000"/>
              </a:lnSpc>
            </a:pPr>
            <a:r>
              <a:rPr lang="ar-SA" sz="2400"/>
              <a:t>المقابلات تُجرى بشكل بشريّ بالكامل</a:t>
            </a:r>
            <a:r>
              <a:rPr lang="en-US" sz="2400"/>
              <a:t>.</a:t>
            </a:r>
          </a:p>
          <a:p>
            <a:pPr>
              <a:lnSpc>
                <a:spcPct val="100000"/>
              </a:lnSpc>
            </a:pPr>
            <a:r>
              <a:rPr lang="ar-SA" sz="2400"/>
              <a:t>القرار النهائيّ (قبول 50 متدرّباً) يتّخذه مدير الموارد البشرية بناءً على المقابلات والتقييمات البشرية، وليس بناءً على الخوارزمية فقط</a:t>
            </a:r>
            <a:r>
              <a:rPr lang="en-US" sz="2400"/>
              <a:t>.</a:t>
            </a:r>
          </a:p>
          <a:p>
            <a:pPr>
              <a:lnSpc>
                <a:spcPct val="100000"/>
              </a:lnSpc>
            </a:pPr>
            <a:r>
              <a:rPr lang="ar-SA" sz="2400"/>
              <a:t>هذا النهج يجمع بين كفاءة الذكاء الاصطناعيّ (فرز سريع لآلاف) وحكمة البشر (تقييم الجوانب النوعية)</a:t>
            </a:r>
            <a:r>
              <a:rPr lang="en-US" sz="2400"/>
              <a:t>.</a:t>
            </a:r>
          </a:p>
        </p:txBody>
      </p:sp>
      <p:pic>
        <p:nvPicPr>
          <p:cNvPr id="2" name="Picture 1" descr="People ">
            <a:extLst>
              <a:ext uri="{FF2B5EF4-FFF2-40B4-BE49-F238E27FC236}">
                <a16:creationId xmlns:a16="http://schemas.microsoft.com/office/drawing/2014/main" id="{3E9378AD-DA06-332C-4C30-71125C77B1E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46377" y="2547045"/>
            <a:ext cx="3335337" cy="3335337"/>
          </a:xfrm>
          <a:prstGeom prst="rect">
            <a:avLst/>
          </a:prstGeom>
          <a:noFill/>
          <a:ln>
            <a:noFill/>
          </a:ln>
        </p:spPr>
      </p:pic>
    </p:spTree>
    <p:extLst>
      <p:ext uri="{BB962C8B-B14F-4D97-AF65-F5344CB8AC3E}">
        <p14:creationId xmlns:p14="http://schemas.microsoft.com/office/powerpoint/2010/main" val="35318088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01FAAB-E44F-0D0B-FFCF-65C10F3829C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83CE11F-4917-2FD3-E7AD-0FB4C9C2AE25}"/>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بعض الاستفسارات والحالات التطبيقية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E9B4D43-1DED-49F0-68AB-DE7E71B192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309F2EA4-FEBE-FC35-1DB4-6E1A54ADAECC}"/>
              </a:ext>
            </a:extLst>
          </p:cNvPr>
          <p:cNvSpPr txBox="1"/>
          <p:nvPr/>
        </p:nvSpPr>
        <p:spPr>
          <a:xfrm>
            <a:off x="4281714" y="975618"/>
            <a:ext cx="7097399" cy="954107"/>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ADLaM Display" panose="02010000000000000000" pitchFamily="2" charset="0"/>
                <a:cs typeface="Adobe Arabic" panose="02040503050201020203" pitchFamily="18" charset="-78"/>
              </a:defRPr>
            </a:lvl1pPr>
          </a:lstStyle>
          <a:p>
            <a:r>
              <a:rPr lang="ar-SA"/>
              <a:t>الحالة الخامسة: </a:t>
            </a:r>
            <a:r>
              <a:rPr lang="ar-SA" b="0"/>
              <a:t> </a:t>
            </a:r>
            <a:r>
              <a:rPr lang="ar-SA"/>
              <a:t>ناقش القضايا الأخلاقية المرتبطة باستخدام الذكاء الاصطناعيّ في عمليات التوظيف، واقترح ثلاثة إجراءات لضمان العدالة والشفافية</a:t>
            </a:r>
            <a:r>
              <a:rPr lang="en-US" b="0"/>
              <a:t>.</a:t>
            </a:r>
            <a:endParaRPr lang="en-US"/>
          </a:p>
        </p:txBody>
      </p:sp>
      <p:sp>
        <p:nvSpPr>
          <p:cNvPr id="4" name="TextBox 3">
            <a:extLst>
              <a:ext uri="{FF2B5EF4-FFF2-40B4-BE49-F238E27FC236}">
                <a16:creationId xmlns:a16="http://schemas.microsoft.com/office/drawing/2014/main" id="{CFC48434-D30E-51B8-76E0-841413DD8C4D}"/>
              </a:ext>
            </a:extLst>
          </p:cNvPr>
          <p:cNvSpPr txBox="1"/>
          <p:nvPr/>
        </p:nvSpPr>
        <p:spPr>
          <a:xfrm>
            <a:off x="5014452" y="2132055"/>
            <a:ext cx="6364661" cy="3849644"/>
          </a:xfrm>
          <a:prstGeom prst="rect">
            <a:avLst/>
          </a:prstGeom>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t>الخلاصة</a:t>
            </a:r>
            <a:r>
              <a:rPr lang="en-US" dirty="0"/>
              <a:t>:</a:t>
            </a:r>
            <a:endParaRPr lang="en-US" b="1" dirty="0"/>
          </a:p>
          <a:p>
            <a:r>
              <a:rPr lang="ar-SA" dirty="0"/>
              <a:t>الذكاء الاصطناعيّ في التوظيف أداة قوية، لكن يجب استخدامها بمسؤولية وأخلاقية. العدالة والشفافية ليستا خيارَين، بل واجبات أخلاقية وقانونية. المنظّمات التي تتجاهل هذه الاعتبارات تُعرّض نفسها لمخاطر قانونية (دعاوى تمييز)، سُمعية (فقدان ثقة المجتمع)، واستراتيجية (فقدان المواهب المتنوّعة). الاستثمار في الأنظمة العادلة والشفّافة ليس فقط "الشيء الصحيح أخلاقياً"، بل أيضاً الأذكى استراتيجياً</a:t>
            </a:r>
            <a:endParaRPr lang="en-US" sz="2400" dirty="0"/>
          </a:p>
        </p:txBody>
      </p:sp>
      <p:pic>
        <p:nvPicPr>
          <p:cNvPr id="3" name="Picture 2" descr="Artificial intelligence ">
            <a:extLst>
              <a:ext uri="{FF2B5EF4-FFF2-40B4-BE49-F238E27FC236}">
                <a16:creationId xmlns:a16="http://schemas.microsoft.com/office/drawing/2014/main" id="{DE60484F-E0A2-9769-48E0-E36CE19E54C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4350" y="2436812"/>
            <a:ext cx="3544887" cy="3544887"/>
          </a:xfrm>
          <a:prstGeom prst="rect">
            <a:avLst/>
          </a:prstGeom>
          <a:noFill/>
          <a:ln>
            <a:noFill/>
          </a:ln>
        </p:spPr>
      </p:pic>
    </p:spTree>
    <p:extLst>
      <p:ext uri="{BB962C8B-B14F-4D97-AF65-F5344CB8AC3E}">
        <p14:creationId xmlns:p14="http://schemas.microsoft.com/office/powerpoint/2010/main" val="910991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78.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4B4F3961-1D40-A942-A672-75C07AD9D88A}"/>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C083B3AE-F604-DD83-A2C2-D31B9C990289}"/>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C097542F-4C40-BC63-CECD-C14886514FBE}"/>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193B95B3-1BBA-D520-7369-1F6151A7FBA9}"/>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A058A399-B1FF-E400-8C35-606043E0F55E}"/>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EF1DFA2A-7F1C-B0A7-42E5-C121102D40F2}"/>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2F95268B-5648-30CB-2DA2-88DA43F9A22D}"/>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A0C06D1F-9B55-299D-C49A-83E0735299CA}"/>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2368E3C4-07C8-B064-6142-2F28740C31D7}"/>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DE41016A-DF0C-1976-97B6-08E2079A6B8D}"/>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BE0D9668-A091-19A5-E223-EE47124DE350}"/>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F2A90C09-DE06-CE0B-E625-6673795CD0A9}"/>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567D57BE-76D2-8FDC-A685-7F5B2E0A7695}"/>
              </a:ext>
            </a:extLst>
          </p:cNvPr>
          <p:cNvSpPr txBox="1"/>
          <p:nvPr/>
        </p:nvSpPr>
        <p:spPr>
          <a:xfrm>
            <a:off x="8776490" y="886577"/>
            <a:ext cx="3167751" cy="646331"/>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العمل على المنصة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64FAFA7C-89E6-11E5-02C1-25671E8A9F01}"/>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56188B7A-A6C1-DFFD-4ABA-BD8CE86218AD}"/>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B1FBED7C-F7E9-9926-D627-948297D02202}"/>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940F663A-70FE-EDFA-1AF4-821FA484D96B}"/>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922FC3BD-890F-7139-A69F-7E00C68DA65C}"/>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الوحدة الرابعة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4C5565FA-CCD6-761C-90DD-B3D378242549}"/>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6C9AE6C1-14CD-E7D2-A0B3-E79A4F11A47F}"/>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812156A1-04FC-8D90-BD3D-ABB8C8A921E5}"/>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CFD1F694-01DF-2CA9-22CD-56994A7BA8E1}"/>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66428516-36E4-BCB2-5331-04B1944DFFD8}"/>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E7541444-8666-A8A3-08E1-0D24E27D4E44}"/>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9AE59C43-B06B-0CD9-2EBF-8F133C7AFCA6}"/>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A91FB4C5-70A8-640D-1EC9-7C8D9F3D7F29}"/>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BD91F558-39F3-56AB-FC50-EC77B7F02AB6}"/>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72420367-EB7E-63E2-5169-B5CAB90D0F5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5EEE94BA-4045-606F-5C1F-C4CB2C1D90C9}"/>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45171266-9777-E202-3221-B1707EADC618}"/>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29E1AF1F-EC14-0C59-11C4-430B1D228EE5}"/>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94BAA4C2-56F5-3A27-6B88-BC1FE5851DFF}"/>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62B7A361-5928-0CC3-BE8F-CBEE487ED4A1}"/>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31" name="Group 30">
            <a:extLst>
              <a:ext uri="{FF2B5EF4-FFF2-40B4-BE49-F238E27FC236}">
                <a16:creationId xmlns:a16="http://schemas.microsoft.com/office/drawing/2014/main" id="{0290970E-402C-5588-D318-FD1628CF3496}"/>
              </a:ext>
            </a:extLst>
          </p:cNvPr>
          <p:cNvGrpSpPr/>
          <p:nvPr/>
        </p:nvGrpSpPr>
        <p:grpSpPr>
          <a:xfrm>
            <a:off x="6282078" y="3797084"/>
            <a:ext cx="2966488" cy="1672015"/>
            <a:chOff x="5099804" y="4684840"/>
            <a:chExt cx="2738477" cy="1543500"/>
          </a:xfrm>
        </p:grpSpPr>
        <p:sp>
          <p:nvSpPr>
            <p:cNvPr id="33" name="Rectangle: Rounded Corners 32">
              <a:extLst>
                <a:ext uri="{FF2B5EF4-FFF2-40B4-BE49-F238E27FC236}">
                  <a16:creationId xmlns:a16="http://schemas.microsoft.com/office/drawing/2014/main" id="{A264BF86-3D04-06C3-356E-FB8BF5073E1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B163F498-5755-0374-971D-F76354EA1989}"/>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9" name="Group 18">
            <a:extLst>
              <a:ext uri="{FF2B5EF4-FFF2-40B4-BE49-F238E27FC236}">
                <a16:creationId xmlns:a16="http://schemas.microsoft.com/office/drawing/2014/main" id="{3D6AF183-8311-C940-039C-F18F517BDEFB}"/>
              </a:ext>
            </a:extLst>
          </p:cNvPr>
          <p:cNvGrpSpPr/>
          <p:nvPr/>
        </p:nvGrpSpPr>
        <p:grpSpPr>
          <a:xfrm>
            <a:off x="717622" y="434626"/>
            <a:ext cx="4102964" cy="523220"/>
            <a:chOff x="862835" y="1442058"/>
            <a:chExt cx="4719172" cy="601801"/>
          </a:xfrm>
        </p:grpSpPr>
        <p:sp>
          <p:nvSpPr>
            <p:cNvPr id="20" name="TextBox 19">
              <a:extLst>
                <a:ext uri="{FF2B5EF4-FFF2-40B4-BE49-F238E27FC236}">
                  <a16:creationId xmlns:a16="http://schemas.microsoft.com/office/drawing/2014/main" id="{8F97B78C-DC5F-EE34-B98E-2798518CC28C}"/>
                </a:ext>
              </a:extLst>
            </p:cNvPr>
            <p:cNvSpPr txBox="1"/>
            <p:nvPr/>
          </p:nvSpPr>
          <p:spPr>
            <a:xfrm>
              <a:off x="862835" y="1442058"/>
              <a:ext cx="3985898" cy="601801"/>
            </a:xfrm>
            <a:prstGeom prst="rect">
              <a:avLst/>
            </a:prstGeom>
            <a:noFill/>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إنشاء حساب وإدخال بيانات الشركة</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1A57B5AF-9677-8BF0-2594-40FF033B764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485925"/>
              <a:ext cx="514068" cy="514068"/>
            </a:xfrm>
            <a:prstGeom prst="rect">
              <a:avLst/>
            </a:prstGeom>
          </p:spPr>
        </p:pic>
      </p:grpSp>
      <p:grpSp>
        <p:nvGrpSpPr>
          <p:cNvPr id="22" name="Group 21">
            <a:extLst>
              <a:ext uri="{FF2B5EF4-FFF2-40B4-BE49-F238E27FC236}">
                <a16:creationId xmlns:a16="http://schemas.microsoft.com/office/drawing/2014/main" id="{8788869C-B657-7B6E-D6E6-13EA652DC36A}"/>
              </a:ext>
            </a:extLst>
          </p:cNvPr>
          <p:cNvGrpSpPr/>
          <p:nvPr/>
        </p:nvGrpSpPr>
        <p:grpSpPr>
          <a:xfrm>
            <a:off x="717622" y="1379181"/>
            <a:ext cx="4102964" cy="523220"/>
            <a:chOff x="862835" y="1142228"/>
            <a:chExt cx="4719172" cy="601802"/>
          </a:xfrm>
        </p:grpSpPr>
        <p:sp>
          <p:nvSpPr>
            <p:cNvPr id="23" name="TextBox 22">
              <a:extLst>
                <a:ext uri="{FF2B5EF4-FFF2-40B4-BE49-F238E27FC236}">
                  <a16:creationId xmlns:a16="http://schemas.microsoft.com/office/drawing/2014/main" id="{A9A6530E-B859-771F-F056-9C0200A479AE}"/>
                </a:ext>
              </a:extLst>
            </p:cNvPr>
            <p:cNvSpPr txBox="1"/>
            <p:nvPr/>
          </p:nvSpPr>
          <p:spPr>
            <a:xfrm>
              <a:off x="862835" y="1142228"/>
              <a:ext cx="3985898" cy="601802"/>
            </a:xfrm>
            <a:prstGeom prst="rect">
              <a:avLst/>
            </a:prstGeom>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إضافة فروع الشركة</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24" name="Picture 23">
              <a:extLst>
                <a:ext uri="{FF2B5EF4-FFF2-40B4-BE49-F238E27FC236}">
                  <a16:creationId xmlns:a16="http://schemas.microsoft.com/office/drawing/2014/main" id="{6608E89F-06F8-26B6-C0A8-3DCEB7D1F57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186096"/>
              <a:ext cx="514068" cy="514067"/>
            </a:xfrm>
            <a:prstGeom prst="rect">
              <a:avLst/>
            </a:prstGeom>
          </p:spPr>
        </p:pic>
      </p:grpSp>
      <p:grpSp>
        <p:nvGrpSpPr>
          <p:cNvPr id="25" name="Group 24">
            <a:extLst>
              <a:ext uri="{FF2B5EF4-FFF2-40B4-BE49-F238E27FC236}">
                <a16:creationId xmlns:a16="http://schemas.microsoft.com/office/drawing/2014/main" id="{482CA497-36CC-DC07-879D-2CD27810397B}"/>
              </a:ext>
            </a:extLst>
          </p:cNvPr>
          <p:cNvGrpSpPr/>
          <p:nvPr/>
        </p:nvGrpSpPr>
        <p:grpSpPr>
          <a:xfrm>
            <a:off x="309112" y="2323736"/>
            <a:ext cx="4511474" cy="523220"/>
            <a:chOff x="392972" y="1435989"/>
            <a:chExt cx="5189035" cy="601801"/>
          </a:xfrm>
        </p:grpSpPr>
        <p:sp>
          <p:nvSpPr>
            <p:cNvPr id="26" name="TextBox 25">
              <a:extLst>
                <a:ext uri="{FF2B5EF4-FFF2-40B4-BE49-F238E27FC236}">
                  <a16:creationId xmlns:a16="http://schemas.microsoft.com/office/drawing/2014/main" id="{826D226E-96A9-A8CF-D341-FF06BC568139}"/>
                </a:ext>
              </a:extLst>
            </p:cNvPr>
            <p:cNvSpPr txBox="1"/>
            <p:nvPr/>
          </p:nvSpPr>
          <p:spPr>
            <a:xfrm>
              <a:off x="392972" y="1435989"/>
              <a:ext cx="4455761" cy="601801"/>
            </a:xfrm>
            <a:prstGeom prst="rect">
              <a:avLst/>
            </a:prstGeom>
            <a:noFill/>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انشاء الأقسام والمجموعات الإدارية</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36" name="Picture 35">
              <a:extLst>
                <a:ext uri="{FF2B5EF4-FFF2-40B4-BE49-F238E27FC236}">
                  <a16:creationId xmlns:a16="http://schemas.microsoft.com/office/drawing/2014/main" id="{87EDC840-5C37-99E7-3A4B-5DD92D155E7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479856"/>
              <a:ext cx="514068" cy="514068"/>
            </a:xfrm>
            <a:prstGeom prst="rect">
              <a:avLst/>
            </a:prstGeom>
          </p:spPr>
        </p:pic>
      </p:grpSp>
      <p:grpSp>
        <p:nvGrpSpPr>
          <p:cNvPr id="37" name="Group 36">
            <a:extLst>
              <a:ext uri="{FF2B5EF4-FFF2-40B4-BE49-F238E27FC236}">
                <a16:creationId xmlns:a16="http://schemas.microsoft.com/office/drawing/2014/main" id="{70DA9C4A-C5D3-3E79-8AC8-DD1873056488}"/>
              </a:ext>
            </a:extLst>
          </p:cNvPr>
          <p:cNvGrpSpPr/>
          <p:nvPr/>
        </p:nvGrpSpPr>
        <p:grpSpPr>
          <a:xfrm>
            <a:off x="585848" y="3268291"/>
            <a:ext cx="4234738" cy="523220"/>
            <a:chOff x="711270" y="1380003"/>
            <a:chExt cx="4870737" cy="601802"/>
          </a:xfrm>
        </p:grpSpPr>
        <p:sp>
          <p:nvSpPr>
            <p:cNvPr id="38" name="TextBox 37">
              <a:extLst>
                <a:ext uri="{FF2B5EF4-FFF2-40B4-BE49-F238E27FC236}">
                  <a16:creationId xmlns:a16="http://schemas.microsoft.com/office/drawing/2014/main" id="{04CED92A-E0C2-5907-414E-D890118F7AC7}"/>
                </a:ext>
              </a:extLst>
            </p:cNvPr>
            <p:cNvSpPr txBox="1"/>
            <p:nvPr/>
          </p:nvSpPr>
          <p:spPr>
            <a:xfrm>
              <a:off x="711270" y="1380003"/>
              <a:ext cx="4137463" cy="601802"/>
            </a:xfrm>
            <a:prstGeom prst="rect">
              <a:avLst/>
            </a:prstGeom>
            <a:noFill/>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إضافة الموظفين</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41" name="Picture 40">
              <a:extLst>
                <a:ext uri="{FF2B5EF4-FFF2-40B4-BE49-F238E27FC236}">
                  <a16:creationId xmlns:a16="http://schemas.microsoft.com/office/drawing/2014/main" id="{32BD8D62-FE00-BA61-8107-2A38AAE9287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423870"/>
              <a:ext cx="514068" cy="514068"/>
            </a:xfrm>
            <a:prstGeom prst="rect">
              <a:avLst/>
            </a:prstGeom>
          </p:spPr>
        </p:pic>
      </p:grpSp>
    </p:spTree>
    <p:extLst>
      <p:ext uri="{BB962C8B-B14F-4D97-AF65-F5344CB8AC3E}">
        <p14:creationId xmlns:p14="http://schemas.microsoft.com/office/powerpoint/2010/main" val="6350992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1.11111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ED19-D9FF-A14F-9206-F475152B1A2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C2DDA6B-7618-E8B8-D7EA-CA25F127F4A8}"/>
              </a:ext>
            </a:extLst>
          </p:cNvPr>
          <p:cNvSpPr txBox="1"/>
          <p:nvPr/>
        </p:nvSpPr>
        <p:spPr>
          <a:xfrm>
            <a:off x="-72570" y="-54733"/>
            <a:ext cx="11582400" cy="658642"/>
          </a:xfrm>
          <a:prstGeom prst="rect">
            <a:avLst/>
          </a:prstGeom>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كيفية العمل على المنصة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FB9CD87-38C5-B53D-5E17-9471CE2E93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id="{BACE5E7E-1B86-F9A8-7E74-6754D3889ED4}"/>
              </a:ext>
            </a:extLst>
          </p:cNvPr>
          <p:cNvGrpSpPr/>
          <p:nvPr/>
        </p:nvGrpSpPr>
        <p:grpSpPr>
          <a:xfrm>
            <a:off x="413066" y="2642234"/>
            <a:ext cx="5122460" cy="2787015"/>
            <a:chOff x="-6247" y="0"/>
            <a:chExt cx="9838944" cy="5528761"/>
          </a:xfrm>
        </p:grpSpPr>
        <p:pic>
          <p:nvPicPr>
            <p:cNvPr id="5" name="Picture 4">
              <a:extLst>
                <a:ext uri="{FF2B5EF4-FFF2-40B4-BE49-F238E27FC236}">
                  <a16:creationId xmlns:a16="http://schemas.microsoft.com/office/drawing/2014/main" id="{FC0F80EC-4386-EF74-ACDF-794E322E0900}"/>
                </a:ext>
              </a:extLst>
            </p:cNvPr>
            <p:cNvPicPr/>
            <p:nvPr/>
          </p:nvPicPr>
          <p:blipFill>
            <a:blip r:embed="rId4"/>
            <a:stretch>
              <a:fillRect/>
            </a:stretch>
          </p:blipFill>
          <p:spPr>
            <a:xfrm>
              <a:off x="88240" y="5409889"/>
              <a:ext cx="9653017" cy="118872"/>
            </a:xfrm>
            <a:prstGeom prst="rect">
              <a:avLst/>
            </a:prstGeom>
          </p:spPr>
        </p:pic>
        <p:sp>
          <p:nvSpPr>
            <p:cNvPr id="7" name="Shape 185">
              <a:extLst>
                <a:ext uri="{FF2B5EF4-FFF2-40B4-BE49-F238E27FC236}">
                  <a16:creationId xmlns:a16="http://schemas.microsoft.com/office/drawing/2014/main" id="{BE2D75D2-A1BD-22B6-E577-3787FADD75A3}"/>
                </a:ext>
              </a:extLst>
            </p:cNvPr>
            <p:cNvSpPr/>
            <p:nvPr/>
          </p:nvSpPr>
          <p:spPr>
            <a:xfrm>
              <a:off x="93644" y="5413395"/>
              <a:ext cx="9645769" cy="115083"/>
            </a:xfrm>
            <a:custGeom>
              <a:avLst/>
              <a:gdLst/>
              <a:ahLst/>
              <a:cxnLst/>
              <a:rect l="0" t="0" r="0" b="0"/>
              <a:pathLst>
                <a:path w="9645769" h="115083">
                  <a:moveTo>
                    <a:pt x="0" y="0"/>
                  </a:moveTo>
                  <a:lnTo>
                    <a:pt x="9645769" y="0"/>
                  </a:lnTo>
                  <a:lnTo>
                    <a:pt x="9645769" y="64"/>
                  </a:lnTo>
                  <a:lnTo>
                    <a:pt x="9643438" y="23190"/>
                  </a:lnTo>
                  <a:cubicBezTo>
                    <a:pt x="9632704" y="75635"/>
                    <a:pt x="9586296" y="115083"/>
                    <a:pt x="9530689" y="115083"/>
                  </a:cubicBezTo>
                  <a:lnTo>
                    <a:pt x="115074" y="115083"/>
                  </a:lnTo>
                  <a:cubicBezTo>
                    <a:pt x="59456" y="115083"/>
                    <a:pt x="13066" y="75635"/>
                    <a:pt x="2337" y="23190"/>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0" name="Shape 186">
              <a:extLst>
                <a:ext uri="{FF2B5EF4-FFF2-40B4-BE49-F238E27FC236}">
                  <a16:creationId xmlns:a16="http://schemas.microsoft.com/office/drawing/2014/main" id="{795A5154-5B3A-378B-7589-96E8527A75C7}"/>
                </a:ext>
              </a:extLst>
            </p:cNvPr>
            <p:cNvSpPr/>
            <p:nvPr/>
          </p:nvSpPr>
          <p:spPr>
            <a:xfrm>
              <a:off x="960504"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1" name="Shape 125959">
              <a:extLst>
                <a:ext uri="{FF2B5EF4-FFF2-40B4-BE49-F238E27FC236}">
                  <a16:creationId xmlns:a16="http://schemas.microsoft.com/office/drawing/2014/main" id="{6E4939C3-8ECD-F830-DC5E-F8E159C22536}"/>
                </a:ext>
              </a:extLst>
            </p:cNvPr>
            <p:cNvSpPr/>
            <p:nvPr/>
          </p:nvSpPr>
          <p:spPr>
            <a:xfrm>
              <a:off x="1207935" y="271164"/>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2" name="Picture 11">
              <a:extLst>
                <a:ext uri="{FF2B5EF4-FFF2-40B4-BE49-F238E27FC236}">
                  <a16:creationId xmlns:a16="http://schemas.microsoft.com/office/drawing/2014/main" id="{AAA37441-380A-EB78-5469-404C40881AAC}"/>
                </a:ext>
              </a:extLst>
            </p:cNvPr>
            <p:cNvPicPr/>
            <p:nvPr/>
          </p:nvPicPr>
          <p:blipFill>
            <a:blip r:embed="rId5"/>
            <a:stretch>
              <a:fillRect/>
            </a:stretch>
          </p:blipFill>
          <p:spPr>
            <a:xfrm>
              <a:off x="1205840" y="266897"/>
              <a:ext cx="7418833" cy="4748784"/>
            </a:xfrm>
            <a:prstGeom prst="rect">
              <a:avLst/>
            </a:prstGeom>
          </p:spPr>
        </p:pic>
        <p:pic>
          <p:nvPicPr>
            <p:cNvPr id="13" name="Picture 12">
              <a:extLst>
                <a:ext uri="{FF2B5EF4-FFF2-40B4-BE49-F238E27FC236}">
                  <a16:creationId xmlns:a16="http://schemas.microsoft.com/office/drawing/2014/main" id="{D65612BD-123A-FA04-FF20-65FBB6DBDD5C}"/>
                </a:ext>
              </a:extLst>
            </p:cNvPr>
            <p:cNvPicPr/>
            <p:nvPr/>
          </p:nvPicPr>
          <p:blipFill>
            <a:blip r:embed="rId6"/>
            <a:stretch>
              <a:fillRect/>
            </a:stretch>
          </p:blipFill>
          <p:spPr>
            <a:xfrm>
              <a:off x="-6247" y="5282889"/>
              <a:ext cx="9838944" cy="155448"/>
            </a:xfrm>
            <a:prstGeom prst="rect">
              <a:avLst/>
            </a:prstGeom>
          </p:spPr>
        </p:pic>
        <p:sp>
          <p:nvSpPr>
            <p:cNvPr id="14" name="Shape 191">
              <a:extLst>
                <a:ext uri="{FF2B5EF4-FFF2-40B4-BE49-F238E27FC236}">
                  <a16:creationId xmlns:a16="http://schemas.microsoft.com/office/drawing/2014/main" id="{41B75D9B-A6DE-4389-C214-E8C2A2ED9FF2}"/>
                </a:ext>
              </a:extLst>
            </p:cNvPr>
            <p:cNvSpPr/>
            <p:nvPr/>
          </p:nvSpPr>
          <p:spPr>
            <a:xfrm>
              <a:off x="4039104" y="5287699"/>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grpSp>
      <p:sp>
        <p:nvSpPr>
          <p:cNvPr id="15" name="TextBox 14">
            <a:extLst>
              <a:ext uri="{FF2B5EF4-FFF2-40B4-BE49-F238E27FC236}">
                <a16:creationId xmlns:a16="http://schemas.microsoft.com/office/drawing/2014/main" id="{DADF7E1D-D2DF-E86D-D1CA-652239CF0A5C}"/>
              </a:ext>
            </a:extLst>
          </p:cNvPr>
          <p:cNvSpPr txBox="1"/>
          <p:nvPr/>
        </p:nvSpPr>
        <p:spPr>
          <a:xfrm>
            <a:off x="5535526" y="2886819"/>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بخطوات بســـيطة وسهلة تســـتطيع تســـجيل الإشـــتراك وإدارة جميع مهام مؤسستك ،والتحكـــم بالحضور والانصراف وإدارة الرواتب والاجـــازات وغيرها، كل ما عليك هو الدخول الى موقع المنصة </a:t>
            </a:r>
            <a:r>
              <a:rPr lang="en-US"/>
              <a:t>basmtak.com</a:t>
            </a:r>
            <a:r>
              <a:rPr lang="ar-SA"/>
              <a:t> ثم النقر على زر انشاء حساب، والقيام بالخطوات التالية</a:t>
            </a:r>
            <a:endParaRPr lang="en-US"/>
          </a:p>
        </p:txBody>
      </p:sp>
    </p:spTree>
    <p:extLst>
      <p:ext uri="{BB962C8B-B14F-4D97-AF65-F5344CB8AC3E}">
        <p14:creationId xmlns:p14="http://schemas.microsoft.com/office/powerpoint/2010/main" val="19635931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F3D40D-94FA-D491-8544-3360E887E66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60ACDA7-3FBB-2551-EDFB-4FDAB4F47D5F}"/>
              </a:ext>
            </a:extLst>
          </p:cNvPr>
          <p:cNvSpPr txBox="1"/>
          <p:nvPr/>
        </p:nvSpPr>
        <p:spPr>
          <a:xfrm>
            <a:off x="1930400" y="-138269"/>
            <a:ext cx="83312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أنظمة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9630DE9-0F5D-4C39-4687-0CDB90BE5E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11" name="Picture 10" descr="Organization chart ">
            <a:extLst>
              <a:ext uri="{FF2B5EF4-FFF2-40B4-BE49-F238E27FC236}">
                <a16:creationId xmlns:a16="http://schemas.microsoft.com/office/drawing/2014/main" id="{2BAE9CC4-7C20-2956-A88C-F4789A3BB39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32115" y="2397855"/>
            <a:ext cx="3412444" cy="3412444"/>
          </a:xfrm>
          <a:prstGeom prst="rect">
            <a:avLst/>
          </a:prstGeom>
          <a:noFill/>
          <a:ln>
            <a:noFill/>
          </a:ln>
        </p:spPr>
      </p:pic>
      <p:sp>
        <p:nvSpPr>
          <p:cNvPr id="12" name="TextBox 11">
            <a:extLst>
              <a:ext uri="{FF2B5EF4-FFF2-40B4-BE49-F238E27FC236}">
                <a16:creationId xmlns:a16="http://schemas.microsoft.com/office/drawing/2014/main" id="{EC806447-27A4-C4CF-9F49-F038CA28DF67}"/>
              </a:ext>
            </a:extLst>
          </p:cNvPr>
          <p:cNvSpPr txBox="1"/>
          <p:nvPr/>
        </p:nvSpPr>
        <p:spPr>
          <a:xfrm>
            <a:off x="5535526" y="1057806"/>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استراتيجيات التغلّب على التحدّيات التنظيمية</a:t>
            </a:r>
            <a:r>
              <a:rPr lang="en-US" b="0"/>
              <a:t>:</a:t>
            </a:r>
            <a:endParaRPr lang="en-US"/>
          </a:p>
        </p:txBody>
      </p:sp>
      <p:sp>
        <p:nvSpPr>
          <p:cNvPr id="13" name="TextBox 12">
            <a:extLst>
              <a:ext uri="{FF2B5EF4-FFF2-40B4-BE49-F238E27FC236}">
                <a16:creationId xmlns:a16="http://schemas.microsoft.com/office/drawing/2014/main" id="{37038112-9842-2FB9-0FDC-7531588BF99D}"/>
              </a:ext>
            </a:extLst>
          </p:cNvPr>
          <p:cNvSpPr txBox="1"/>
          <p:nvPr/>
        </p:nvSpPr>
        <p:spPr>
          <a:xfrm>
            <a:off x="5014452" y="183462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تطوير خطّة شاملة لإدارة التغيير تتضمّن التوعية والتدريب</a:t>
            </a:r>
            <a:endParaRPr lang="en-US" dirty="0"/>
          </a:p>
        </p:txBody>
      </p:sp>
      <p:sp>
        <p:nvSpPr>
          <p:cNvPr id="14" name="TextBox 13">
            <a:extLst>
              <a:ext uri="{FF2B5EF4-FFF2-40B4-BE49-F238E27FC236}">
                <a16:creationId xmlns:a16="http://schemas.microsoft.com/office/drawing/2014/main" id="{DF23D076-FA10-95D5-F506-872834B5035B}"/>
              </a:ext>
            </a:extLst>
          </p:cNvPr>
          <p:cNvSpPr txBox="1"/>
          <p:nvPr/>
        </p:nvSpPr>
        <p:spPr>
          <a:xfrm>
            <a:off x="5014452" y="260810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توثيق وتحليل العمليات الحالية قبل إعادة هندستها</a:t>
            </a:r>
            <a:endParaRPr lang="en-US" b="1" dirty="0"/>
          </a:p>
        </p:txBody>
      </p:sp>
      <p:sp>
        <p:nvSpPr>
          <p:cNvPr id="15" name="TextBox 14">
            <a:extLst>
              <a:ext uri="{FF2B5EF4-FFF2-40B4-BE49-F238E27FC236}">
                <a16:creationId xmlns:a16="http://schemas.microsoft.com/office/drawing/2014/main" id="{E4F151BC-3F3A-4F56-7707-7E044C066E05}"/>
              </a:ext>
            </a:extLst>
          </p:cNvPr>
          <p:cNvSpPr txBox="1"/>
          <p:nvPr/>
        </p:nvSpPr>
        <p:spPr>
          <a:xfrm>
            <a:off x="5014452" y="3415057"/>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تعيين مدير مشروع متمرّس وفريق عمل متكامل</a:t>
            </a:r>
            <a:endParaRPr lang="en-US" dirty="0"/>
          </a:p>
        </p:txBody>
      </p:sp>
      <p:sp>
        <p:nvSpPr>
          <p:cNvPr id="16" name="TextBox 15">
            <a:extLst>
              <a:ext uri="{FF2B5EF4-FFF2-40B4-BE49-F238E27FC236}">
                <a16:creationId xmlns:a16="http://schemas.microsoft.com/office/drawing/2014/main" id="{775D888B-D68A-9F01-068E-25C549B92941}"/>
              </a:ext>
            </a:extLst>
          </p:cNvPr>
          <p:cNvSpPr txBox="1"/>
          <p:nvPr/>
        </p:nvSpPr>
        <p:spPr>
          <a:xfrm>
            <a:off x="5014452" y="418853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ضمان دعم والتزام الإدارة العليا من خلال توضيح العائد على الاستثمار</a:t>
            </a:r>
            <a:endParaRPr lang="en-US" b="1" dirty="0"/>
          </a:p>
        </p:txBody>
      </p:sp>
      <p:sp>
        <p:nvSpPr>
          <p:cNvPr id="17" name="TextBox 16">
            <a:extLst>
              <a:ext uri="{FF2B5EF4-FFF2-40B4-BE49-F238E27FC236}">
                <a16:creationId xmlns:a16="http://schemas.microsoft.com/office/drawing/2014/main" id="{281FBA18-27BD-38AD-02DD-995E2CD82AC9}"/>
              </a:ext>
            </a:extLst>
          </p:cNvPr>
          <p:cNvSpPr txBox="1"/>
          <p:nvPr/>
        </p:nvSpPr>
        <p:spPr>
          <a:xfrm>
            <a:off x="5014452" y="5456516"/>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أهداف ذكية</a:t>
            </a:r>
            <a:r>
              <a:rPr lang="en-US"/>
              <a:t> (SMART) </a:t>
            </a:r>
            <a:r>
              <a:rPr lang="ar-SA"/>
              <a:t>للمشروع ومؤشّرات نجاح واضحة</a:t>
            </a:r>
            <a:endParaRPr lang="en-US" dirty="0"/>
          </a:p>
        </p:txBody>
      </p:sp>
    </p:spTree>
    <p:extLst>
      <p:ext uri="{BB962C8B-B14F-4D97-AF65-F5344CB8AC3E}">
        <p14:creationId xmlns:p14="http://schemas.microsoft.com/office/powerpoint/2010/main" val="26786385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97B3A5-02A7-BE3D-A2FB-C6A73830FC9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F61D159-36BA-79D5-FDA3-747869207436}"/>
              </a:ext>
            </a:extLst>
          </p:cNvPr>
          <p:cNvSpPr txBox="1"/>
          <p:nvPr/>
        </p:nvSpPr>
        <p:spPr>
          <a:xfrm>
            <a:off x="-72570" y="-54733"/>
            <a:ext cx="11582400" cy="658642"/>
          </a:xfrm>
          <a:prstGeom prst="rect">
            <a:avLst/>
          </a:prstGeom>
        </p:spPr>
        <p:txBody>
          <a:bodyPr wrap="square">
            <a:spAutoFit/>
          </a:bodyPr>
          <a:lstStyle/>
          <a:p>
            <a:pPr algn="ctr" rtl="1">
              <a:lnSpc>
                <a:spcPct val="115000"/>
              </a:lnSpc>
            </a:pPr>
            <a:r>
              <a:rPr lang="ar-EG" sz="3200" b="1" dirty="0">
                <a:solidFill>
                  <a:schemeClr val="bg1"/>
                </a:solidFill>
                <a:latin typeface="Adobe Arabic" panose="02040503050201020203" pitchFamily="18" charset="-78"/>
                <a:cs typeface="Adobe Arabic" panose="02040503050201020203" pitchFamily="18" charset="-78"/>
              </a:rPr>
              <a:t>كيفية العمل على المنصة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133C587-785E-2DBF-EE83-7C8CAF08FE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 name="Group 3">
            <a:extLst>
              <a:ext uri="{FF2B5EF4-FFF2-40B4-BE49-F238E27FC236}">
                <a16:creationId xmlns:a16="http://schemas.microsoft.com/office/drawing/2014/main" id="{2F4BE398-D1E8-2BD2-3F5A-017F3F40CEF3}"/>
              </a:ext>
            </a:extLst>
          </p:cNvPr>
          <p:cNvGrpSpPr/>
          <p:nvPr/>
        </p:nvGrpSpPr>
        <p:grpSpPr>
          <a:xfrm>
            <a:off x="574400" y="2095500"/>
            <a:ext cx="2592255" cy="3235936"/>
            <a:chOff x="0" y="0"/>
            <a:chExt cx="1357308" cy="1694329"/>
          </a:xfrm>
        </p:grpSpPr>
        <p:sp>
          <p:nvSpPr>
            <p:cNvPr id="29" name="Freeform: Shape 28">
              <a:extLst>
                <a:ext uri="{FF2B5EF4-FFF2-40B4-BE49-F238E27FC236}">
                  <a16:creationId xmlns:a16="http://schemas.microsoft.com/office/drawing/2014/main" id="{A6A16AA4-ABEB-15A0-F57A-A65D1F9ED8BC}"/>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0" name="TextBox 6">
              <a:extLst>
                <a:ext uri="{FF2B5EF4-FFF2-40B4-BE49-F238E27FC236}">
                  <a16:creationId xmlns:a16="http://schemas.microsoft.com/office/drawing/2014/main" id="{59A47EF6-D2E0-8B31-4DC8-71BEC2D8FAAE}"/>
                </a:ext>
              </a:extLst>
            </p:cNvPr>
            <p:cNvSpPr txBox="1"/>
            <p:nvPr/>
          </p:nvSpPr>
          <p:spPr>
            <a:xfrm>
              <a:off x="405343" y="0"/>
              <a:ext cx="640580" cy="742705"/>
            </a:xfrm>
            <a:prstGeom prst="rect">
              <a:avLst/>
            </a:prstGeom>
            <a:noFill/>
          </p:spPr>
          <p:txBody>
            <a:bodyPr wrap="none" rtlCol="0">
              <a:spAutoFit/>
            </a:bodyPr>
            <a:lstStyle/>
            <a:p>
              <a:pPr algn="just" rtl="1">
                <a:lnSpc>
                  <a:spcPct val="115000"/>
                </a:lnSpc>
              </a:pPr>
              <a:r>
                <a:rPr lang="en-US" sz="8000" b="1" kern="1200">
                  <a:solidFill>
                    <a:srgbClr val="2E74B5"/>
                  </a:solidFill>
                  <a:effectLst/>
                  <a:latin typeface="Calibri" panose="020F0502020204030204" pitchFamily="34" charset="0"/>
                  <a:ea typeface="Calibri" panose="020F0502020204030204" pitchFamily="34" charset="0"/>
                  <a:cs typeface="Activist Light"/>
                </a:rPr>
                <a:t>04</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مربع نص 18">
              <a:extLst>
                <a:ext uri="{FF2B5EF4-FFF2-40B4-BE49-F238E27FC236}">
                  <a16:creationId xmlns:a16="http://schemas.microsoft.com/office/drawing/2014/main" id="{194F1C47-9893-BAFD-6692-6BBA6B45A334}"/>
                </a:ext>
              </a:extLst>
            </p:cNvPr>
            <p:cNvSpPr txBox="1"/>
            <p:nvPr/>
          </p:nvSpPr>
          <p:spPr>
            <a:xfrm>
              <a:off x="0" y="1321850"/>
              <a:ext cx="1357308" cy="372479"/>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إضافة الموظفين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EF607453-4B84-F46B-726C-F26AE2CC1CDB}"/>
              </a:ext>
            </a:extLst>
          </p:cNvPr>
          <p:cNvGrpSpPr/>
          <p:nvPr/>
        </p:nvGrpSpPr>
        <p:grpSpPr>
          <a:xfrm>
            <a:off x="6024763" y="2095500"/>
            <a:ext cx="2562381" cy="3362237"/>
            <a:chOff x="2853817" y="0"/>
            <a:chExt cx="1341666" cy="1760460"/>
          </a:xfrm>
        </p:grpSpPr>
        <p:sp>
          <p:nvSpPr>
            <p:cNvPr id="26" name="Freeform: Shape 25">
              <a:extLst>
                <a:ext uri="{FF2B5EF4-FFF2-40B4-BE49-F238E27FC236}">
                  <a16:creationId xmlns:a16="http://schemas.microsoft.com/office/drawing/2014/main" id="{51CD370A-A46F-9743-13DC-12E35918EBB2}"/>
                </a:ext>
              </a:extLst>
            </p:cNvPr>
            <p:cNvSpPr/>
            <p:nvPr/>
          </p:nvSpPr>
          <p:spPr>
            <a:xfrm>
              <a:off x="296233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7" name="TextBox 6">
              <a:extLst>
                <a:ext uri="{FF2B5EF4-FFF2-40B4-BE49-F238E27FC236}">
                  <a16:creationId xmlns:a16="http://schemas.microsoft.com/office/drawing/2014/main" id="{91FE6123-BAF9-1E4A-5457-EC1614F24609}"/>
                </a:ext>
              </a:extLst>
            </p:cNvPr>
            <p:cNvSpPr txBox="1"/>
            <p:nvPr/>
          </p:nvSpPr>
          <p:spPr>
            <a:xfrm>
              <a:off x="3251583" y="0"/>
              <a:ext cx="640580" cy="742705"/>
            </a:xfrm>
            <a:prstGeom prst="rect">
              <a:avLst/>
            </a:prstGeom>
            <a:noFill/>
          </p:spPr>
          <p:txBody>
            <a:bodyPr wrap="none" rtlCol="0">
              <a:spAutoFit/>
            </a:bodyPr>
            <a:lstStyle/>
            <a:p>
              <a:pPr algn="just" rtl="0">
                <a:lnSpc>
                  <a:spcPct val="115000"/>
                </a:lnSpc>
              </a:pPr>
              <a:r>
                <a:rPr lang="en-GB" sz="8000" b="1" kern="1200">
                  <a:solidFill>
                    <a:srgbClr val="808080"/>
                  </a:solidFill>
                  <a:effectLst/>
                  <a:latin typeface="Calibri" panose="020F0502020204030204" pitchFamily="34" charset="0"/>
                  <a:ea typeface="Calibri" panose="020F0502020204030204" pitchFamily="34" charset="0"/>
                  <a:cs typeface="Activist Light"/>
                </a:rPr>
                <a:t>02</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مربع نص 18">
              <a:extLst>
                <a:ext uri="{FF2B5EF4-FFF2-40B4-BE49-F238E27FC236}">
                  <a16:creationId xmlns:a16="http://schemas.microsoft.com/office/drawing/2014/main" id="{8E53F889-F944-ED6E-8C2A-45EAD633DA42}"/>
                </a:ext>
              </a:extLst>
            </p:cNvPr>
            <p:cNvSpPr txBox="1"/>
            <p:nvPr/>
          </p:nvSpPr>
          <p:spPr>
            <a:xfrm>
              <a:off x="2853817" y="1321920"/>
              <a:ext cx="1341666" cy="438540"/>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إضافة فروع الشركة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8" name="Group 17">
            <a:extLst>
              <a:ext uri="{FF2B5EF4-FFF2-40B4-BE49-F238E27FC236}">
                <a16:creationId xmlns:a16="http://schemas.microsoft.com/office/drawing/2014/main" id="{BBB1EF4D-2021-64D3-867D-89375CEFBFCB}"/>
              </a:ext>
            </a:extLst>
          </p:cNvPr>
          <p:cNvGrpSpPr/>
          <p:nvPr/>
        </p:nvGrpSpPr>
        <p:grpSpPr>
          <a:xfrm>
            <a:off x="8493920" y="2095500"/>
            <a:ext cx="3123682" cy="3504621"/>
            <a:chOff x="4146671" y="0"/>
            <a:chExt cx="1635564" cy="1835012"/>
          </a:xfrm>
        </p:grpSpPr>
        <p:sp>
          <p:nvSpPr>
            <p:cNvPr id="23" name="Freeform: Shape 22">
              <a:extLst>
                <a:ext uri="{FF2B5EF4-FFF2-40B4-BE49-F238E27FC236}">
                  <a16:creationId xmlns:a16="http://schemas.microsoft.com/office/drawing/2014/main" id="{E686AC47-68D9-AEE4-BF8C-D2983566E8A1}"/>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4" name="TextBox 6">
              <a:extLst>
                <a:ext uri="{FF2B5EF4-FFF2-40B4-BE49-F238E27FC236}">
                  <a16:creationId xmlns:a16="http://schemas.microsoft.com/office/drawing/2014/main" id="{3A1E2ABE-D26B-07EE-1DC1-C2E7EF8C08C8}"/>
                </a:ext>
              </a:extLst>
            </p:cNvPr>
            <p:cNvSpPr txBox="1"/>
            <p:nvPr/>
          </p:nvSpPr>
          <p:spPr>
            <a:xfrm>
              <a:off x="4622187" y="0"/>
              <a:ext cx="785495" cy="742705"/>
            </a:xfrm>
            <a:prstGeom prst="rect">
              <a:avLst/>
            </a:prstGeom>
            <a:noFill/>
          </p:spPr>
          <p:txBody>
            <a:bodyPr wrap="square" rtlCol="0">
              <a:spAutoFit/>
            </a:bodyPr>
            <a:lstStyle/>
            <a:p>
              <a:pPr algn="ctr" rtl="0">
                <a:lnSpc>
                  <a:spcPct val="115000"/>
                </a:lnSpc>
              </a:pPr>
              <a:r>
                <a:rPr lang="en-GB" sz="8000" b="1" kern="1200">
                  <a:solidFill>
                    <a:srgbClr val="168489"/>
                  </a:solidFill>
                  <a:effectLst/>
                  <a:latin typeface="Calibri" panose="020F0502020204030204" pitchFamily="34" charset="0"/>
                  <a:ea typeface="Calibri" panose="020F0502020204030204" pitchFamily="34" charset="0"/>
                  <a:cs typeface="Activist Light"/>
                </a:rPr>
                <a:t>01</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مربع نص 18">
              <a:extLst>
                <a:ext uri="{FF2B5EF4-FFF2-40B4-BE49-F238E27FC236}">
                  <a16:creationId xmlns:a16="http://schemas.microsoft.com/office/drawing/2014/main" id="{DB831429-DD56-99BB-7294-9C1AEEB3CFB3}"/>
                </a:ext>
              </a:extLst>
            </p:cNvPr>
            <p:cNvSpPr txBox="1"/>
            <p:nvPr/>
          </p:nvSpPr>
          <p:spPr>
            <a:xfrm>
              <a:off x="4146671" y="1187077"/>
              <a:ext cx="1635564" cy="647935"/>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إنشاء حساب وإدخال بيانات الشركة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9" name="Group 18">
            <a:extLst>
              <a:ext uri="{FF2B5EF4-FFF2-40B4-BE49-F238E27FC236}">
                <a16:creationId xmlns:a16="http://schemas.microsoft.com/office/drawing/2014/main" id="{94DCE788-BB2D-FCC2-7B6A-3A51529DC87A}"/>
              </a:ext>
            </a:extLst>
          </p:cNvPr>
          <p:cNvGrpSpPr/>
          <p:nvPr/>
        </p:nvGrpSpPr>
        <p:grpSpPr>
          <a:xfrm>
            <a:off x="3028590" y="2095500"/>
            <a:ext cx="3075974" cy="3505200"/>
            <a:chOff x="1285017" y="0"/>
            <a:chExt cx="1610584" cy="1835315"/>
          </a:xfrm>
        </p:grpSpPr>
        <p:sp>
          <p:nvSpPr>
            <p:cNvPr id="20" name="Freeform: Shape 19">
              <a:extLst>
                <a:ext uri="{FF2B5EF4-FFF2-40B4-BE49-F238E27FC236}">
                  <a16:creationId xmlns:a16="http://schemas.microsoft.com/office/drawing/2014/main" id="{F445651B-AF71-0B4E-65BC-198D59386C45}"/>
                </a:ext>
              </a:extLst>
            </p:cNvPr>
            <p:cNvSpPr/>
            <p:nvPr/>
          </p:nvSpPr>
          <p:spPr>
            <a:xfrm>
              <a:off x="152785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1" name="TextBox 6">
              <a:extLst>
                <a:ext uri="{FF2B5EF4-FFF2-40B4-BE49-F238E27FC236}">
                  <a16:creationId xmlns:a16="http://schemas.microsoft.com/office/drawing/2014/main" id="{BF0AFF08-3975-B3F7-8396-196F0E47AC69}"/>
                </a:ext>
              </a:extLst>
            </p:cNvPr>
            <p:cNvSpPr txBox="1"/>
            <p:nvPr/>
          </p:nvSpPr>
          <p:spPr>
            <a:xfrm>
              <a:off x="1817154" y="0"/>
              <a:ext cx="640580" cy="742705"/>
            </a:xfrm>
            <a:prstGeom prst="rect">
              <a:avLst/>
            </a:prstGeom>
            <a:noFill/>
          </p:spPr>
          <p:txBody>
            <a:bodyPr wrap="none" rtlCol="0">
              <a:spAutoFit/>
            </a:bodyPr>
            <a:lstStyle/>
            <a:p>
              <a:pPr algn="just" rtl="0">
                <a:lnSpc>
                  <a:spcPct val="115000"/>
                </a:lnSpc>
              </a:pPr>
              <a:r>
                <a:rPr lang="en-GB" sz="8000" b="1" kern="1200">
                  <a:solidFill>
                    <a:srgbClr val="FFD366"/>
                  </a:solidFill>
                  <a:effectLst/>
                  <a:latin typeface="Calibri" panose="020F0502020204030204" pitchFamily="34" charset="0"/>
                  <a:ea typeface="Calibri" panose="020F0502020204030204" pitchFamily="34" charset="0"/>
                  <a:cs typeface="Activist Light"/>
                </a:rPr>
                <a:t>03</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مربع نص 18">
              <a:extLst>
                <a:ext uri="{FF2B5EF4-FFF2-40B4-BE49-F238E27FC236}">
                  <a16:creationId xmlns:a16="http://schemas.microsoft.com/office/drawing/2014/main" id="{0C1ABF29-B75B-0E81-44B4-FC2A6008BC52}"/>
                </a:ext>
              </a:extLst>
            </p:cNvPr>
            <p:cNvSpPr txBox="1"/>
            <p:nvPr/>
          </p:nvSpPr>
          <p:spPr>
            <a:xfrm>
              <a:off x="1285017" y="1187380"/>
              <a:ext cx="1610584" cy="647935"/>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انشاء الأقسام والمجموعات الإدارية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7293734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8E067-9167-4FCF-6013-B8E33295DA5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4591C42-1C35-6F76-24DF-9A1DFB7E5A98}"/>
              </a:ext>
            </a:extLst>
          </p:cNvPr>
          <p:cNvSpPr txBox="1"/>
          <p:nvPr/>
        </p:nvSpPr>
        <p:spPr>
          <a:xfrm>
            <a:off x="-72570" y="-547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الواجهة الرئيسية(1)</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BD32305-927A-F26E-66A3-F5F4BC6A9C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9" name="Group 38">
            <a:extLst>
              <a:ext uri="{FF2B5EF4-FFF2-40B4-BE49-F238E27FC236}">
                <a16:creationId xmlns:a16="http://schemas.microsoft.com/office/drawing/2014/main" id="{0DB3704A-9894-2A6C-67E2-02641D91F126}"/>
              </a:ext>
            </a:extLst>
          </p:cNvPr>
          <p:cNvGrpSpPr/>
          <p:nvPr/>
        </p:nvGrpSpPr>
        <p:grpSpPr>
          <a:xfrm>
            <a:off x="244351" y="2395254"/>
            <a:ext cx="4813004" cy="2961136"/>
            <a:chOff x="-6247" y="0"/>
            <a:chExt cx="9838944" cy="5529070"/>
          </a:xfrm>
        </p:grpSpPr>
        <p:pic>
          <p:nvPicPr>
            <p:cNvPr id="40" name="Picture 39">
              <a:extLst>
                <a:ext uri="{FF2B5EF4-FFF2-40B4-BE49-F238E27FC236}">
                  <a16:creationId xmlns:a16="http://schemas.microsoft.com/office/drawing/2014/main" id="{E927C818-7656-A2D8-14A8-BD152027AE4C}"/>
                </a:ext>
              </a:extLst>
            </p:cNvPr>
            <p:cNvPicPr/>
            <p:nvPr/>
          </p:nvPicPr>
          <p:blipFill>
            <a:blip r:embed="rId4"/>
            <a:stretch>
              <a:fillRect/>
            </a:stretch>
          </p:blipFill>
          <p:spPr>
            <a:xfrm>
              <a:off x="88240" y="5410198"/>
              <a:ext cx="9653017" cy="118872"/>
            </a:xfrm>
            <a:prstGeom prst="rect">
              <a:avLst/>
            </a:prstGeom>
          </p:spPr>
        </p:pic>
        <p:sp>
          <p:nvSpPr>
            <p:cNvPr id="41" name="Shape 489">
              <a:extLst>
                <a:ext uri="{FF2B5EF4-FFF2-40B4-BE49-F238E27FC236}">
                  <a16:creationId xmlns:a16="http://schemas.microsoft.com/office/drawing/2014/main" id="{1F89C6A2-7DFE-BDAC-46B0-720F0B09F6D2}"/>
                </a:ext>
              </a:extLst>
            </p:cNvPr>
            <p:cNvSpPr/>
            <p:nvPr/>
          </p:nvSpPr>
          <p:spPr>
            <a:xfrm>
              <a:off x="93644" y="5413398"/>
              <a:ext cx="9645770" cy="115084"/>
            </a:xfrm>
            <a:custGeom>
              <a:avLst/>
              <a:gdLst/>
              <a:ahLst/>
              <a:cxnLst/>
              <a:rect l="0" t="0" r="0" b="0"/>
              <a:pathLst>
                <a:path w="9645770" h="115084">
                  <a:moveTo>
                    <a:pt x="0" y="0"/>
                  </a:moveTo>
                  <a:lnTo>
                    <a:pt x="9645770" y="0"/>
                  </a:lnTo>
                  <a:lnTo>
                    <a:pt x="9645770" y="66"/>
                  </a:lnTo>
                  <a:lnTo>
                    <a:pt x="9643439" y="23192"/>
                  </a:lnTo>
                  <a:cubicBezTo>
                    <a:pt x="9632705" y="75636"/>
                    <a:pt x="9586297" y="115084"/>
                    <a:pt x="9530690" y="115084"/>
                  </a:cubicBezTo>
                  <a:lnTo>
                    <a:pt x="115074" y="115084"/>
                  </a:lnTo>
                  <a:cubicBezTo>
                    <a:pt x="59456" y="115084"/>
                    <a:pt x="13066" y="75636"/>
                    <a:pt x="2337" y="23192"/>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42" name="Shape 490">
              <a:extLst>
                <a:ext uri="{FF2B5EF4-FFF2-40B4-BE49-F238E27FC236}">
                  <a16:creationId xmlns:a16="http://schemas.microsoft.com/office/drawing/2014/main" id="{3DB6D115-DBCA-5778-D417-5CBBF06CDC7B}"/>
                </a:ext>
              </a:extLst>
            </p:cNvPr>
            <p:cNvSpPr/>
            <p:nvPr/>
          </p:nvSpPr>
          <p:spPr>
            <a:xfrm>
              <a:off x="960504"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43" name="Shape 126424">
              <a:extLst>
                <a:ext uri="{FF2B5EF4-FFF2-40B4-BE49-F238E27FC236}">
                  <a16:creationId xmlns:a16="http://schemas.microsoft.com/office/drawing/2014/main" id="{CFC9F279-3FEF-3838-48B9-263D099D95EE}"/>
                </a:ext>
              </a:extLst>
            </p:cNvPr>
            <p:cNvSpPr/>
            <p:nvPr/>
          </p:nvSpPr>
          <p:spPr>
            <a:xfrm>
              <a:off x="1207935" y="271168"/>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44" name="Picture 43">
              <a:extLst>
                <a:ext uri="{FF2B5EF4-FFF2-40B4-BE49-F238E27FC236}">
                  <a16:creationId xmlns:a16="http://schemas.microsoft.com/office/drawing/2014/main" id="{97A35C9F-7586-49AC-5F19-A30AAF8BEEF1}"/>
                </a:ext>
              </a:extLst>
            </p:cNvPr>
            <p:cNvPicPr/>
            <p:nvPr/>
          </p:nvPicPr>
          <p:blipFill>
            <a:blip r:embed="rId5"/>
            <a:stretch>
              <a:fillRect/>
            </a:stretch>
          </p:blipFill>
          <p:spPr>
            <a:xfrm>
              <a:off x="1207924" y="271168"/>
              <a:ext cx="7417204" cy="4752034"/>
            </a:xfrm>
            <a:prstGeom prst="rect">
              <a:avLst/>
            </a:prstGeom>
          </p:spPr>
        </p:pic>
        <p:pic>
          <p:nvPicPr>
            <p:cNvPr id="45" name="Picture 44">
              <a:extLst>
                <a:ext uri="{FF2B5EF4-FFF2-40B4-BE49-F238E27FC236}">
                  <a16:creationId xmlns:a16="http://schemas.microsoft.com/office/drawing/2014/main" id="{B057FE77-9A5F-6C7F-9DC6-C6D643FB33F9}"/>
                </a:ext>
              </a:extLst>
            </p:cNvPr>
            <p:cNvPicPr/>
            <p:nvPr/>
          </p:nvPicPr>
          <p:blipFill>
            <a:blip r:embed="rId6"/>
            <a:stretch>
              <a:fillRect/>
            </a:stretch>
          </p:blipFill>
          <p:spPr>
            <a:xfrm>
              <a:off x="-6247" y="5283199"/>
              <a:ext cx="9838944" cy="155447"/>
            </a:xfrm>
            <a:prstGeom prst="rect">
              <a:avLst/>
            </a:prstGeom>
          </p:spPr>
        </p:pic>
        <p:sp>
          <p:nvSpPr>
            <p:cNvPr id="46" name="Shape 495">
              <a:extLst>
                <a:ext uri="{FF2B5EF4-FFF2-40B4-BE49-F238E27FC236}">
                  <a16:creationId xmlns:a16="http://schemas.microsoft.com/office/drawing/2014/main" id="{E79D66BB-8220-8650-D9FA-925AAD8DFCC7}"/>
                </a:ext>
              </a:extLst>
            </p:cNvPr>
            <p:cNvSpPr/>
            <p:nvPr/>
          </p:nvSpPr>
          <p:spPr>
            <a:xfrm>
              <a:off x="4039104" y="5287693"/>
              <a:ext cx="1754848" cy="76048"/>
            </a:xfrm>
            <a:custGeom>
              <a:avLst/>
              <a:gdLst/>
              <a:ahLst/>
              <a:cxnLst/>
              <a:rect l="0" t="0" r="0" b="0"/>
              <a:pathLst>
                <a:path w="1754848" h="76048">
                  <a:moveTo>
                    <a:pt x="0" y="0"/>
                  </a:moveTo>
                  <a:lnTo>
                    <a:pt x="1754848" y="0"/>
                  </a:lnTo>
                  <a:cubicBezTo>
                    <a:pt x="1754848" y="41999"/>
                    <a:pt x="1720812" y="76048"/>
                    <a:pt x="1678813" y="76048"/>
                  </a:cubicBezTo>
                  <a:lnTo>
                    <a:pt x="76035" y="76048"/>
                  </a:lnTo>
                  <a:cubicBezTo>
                    <a:pt x="34036" y="76048"/>
                    <a:pt x="0" y="41999"/>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grpSp>
      <p:sp>
        <p:nvSpPr>
          <p:cNvPr id="47" name="TextBox 46">
            <a:extLst>
              <a:ext uri="{FF2B5EF4-FFF2-40B4-BE49-F238E27FC236}">
                <a16:creationId xmlns:a16="http://schemas.microsoft.com/office/drawing/2014/main" id="{3694818B-9F0F-8337-1481-BE68E3A37CCB}"/>
              </a:ext>
            </a:extLst>
          </p:cNvPr>
          <p:cNvSpPr txBox="1"/>
          <p:nvPr/>
        </p:nvSpPr>
        <p:spPr>
          <a:xfrm>
            <a:off x="5535526" y="1133973"/>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بعد انشاء حسابك ســـيتم توجيهك الى هذه الواجهة تلقائيا، تم ترتيبها وتقسيم عناصرها بدقة لضمان حصولك على افضل تجربة عند اســـتخدام النظام، فمن خلال القســـم الموجود على يسار الشاشة تستطيع: </a:t>
            </a:r>
            <a:endParaRPr lang="en-US"/>
          </a:p>
        </p:txBody>
      </p:sp>
      <p:sp>
        <p:nvSpPr>
          <p:cNvPr id="48" name="TextBox 47">
            <a:extLst>
              <a:ext uri="{FF2B5EF4-FFF2-40B4-BE49-F238E27FC236}">
                <a16:creationId xmlns:a16="http://schemas.microsoft.com/office/drawing/2014/main" id="{7A60DCCC-707A-CAD7-B1EC-7F17493D8CF2}"/>
              </a:ext>
            </a:extLst>
          </p:cNvPr>
          <p:cNvSpPr txBox="1"/>
          <p:nvPr/>
        </p:nvSpPr>
        <p:spPr>
          <a:xfrm>
            <a:off x="5484638" y="3287395"/>
            <a:ext cx="5937378"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استعراض احصائيات وتقارير مختصرة حول عدد الموظفين والمتأخرين والمنتظمين ومن هم في إجازة و.....الخ </a:t>
            </a:r>
            <a:endParaRPr lang="en-US" b="1" dirty="0"/>
          </a:p>
        </p:txBody>
      </p:sp>
      <p:sp>
        <p:nvSpPr>
          <p:cNvPr id="49" name="TextBox 48">
            <a:extLst>
              <a:ext uri="{FF2B5EF4-FFF2-40B4-BE49-F238E27FC236}">
                <a16:creationId xmlns:a16="http://schemas.microsoft.com/office/drawing/2014/main" id="{124FDEE4-CA4B-029E-1BF2-B5956EC7D6AC}"/>
              </a:ext>
            </a:extLst>
          </p:cNvPr>
          <p:cNvSpPr txBox="1"/>
          <p:nvPr/>
        </p:nvSpPr>
        <p:spPr>
          <a:xfrm>
            <a:off x="5484638" y="4639314"/>
            <a:ext cx="5937378" cy="19029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اســـتعراض آخر التحديثات والمنشورات التي تم نشرها من بقية الموظفين واستعراض آخر تحديثات الطلبات(موافقة، رفض، تعليقات)، كما يمكنك انشاء منشور جديد ليظهر عند بقية </a:t>
            </a:r>
            <a:r>
              <a:rPr lang="ar-SA" dirty="0" err="1"/>
              <a:t>اللموظفين</a:t>
            </a:r>
            <a:r>
              <a:rPr lang="ar-SA" dirty="0"/>
              <a:t> في آخر التحديثات</a:t>
            </a:r>
            <a:endParaRPr lang="en-US" dirty="0"/>
          </a:p>
        </p:txBody>
      </p:sp>
    </p:spTree>
    <p:extLst>
      <p:ext uri="{BB962C8B-B14F-4D97-AF65-F5344CB8AC3E}">
        <p14:creationId xmlns:p14="http://schemas.microsoft.com/office/powerpoint/2010/main" val="26141201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1000"/>
                                        <p:tgtEl>
                                          <p:spTgt spid="48"/>
                                        </p:tgtEl>
                                      </p:cBhvr>
                                    </p:animEffect>
                                    <p:anim calcmode="lin" valueType="num">
                                      <p:cBhvr>
                                        <p:cTn id="16" dur="1000" fill="hold"/>
                                        <p:tgtEl>
                                          <p:spTgt spid="48"/>
                                        </p:tgtEl>
                                        <p:attrNameLst>
                                          <p:attrName>ppt_x</p:attrName>
                                        </p:attrNameLst>
                                      </p:cBhvr>
                                      <p:tavLst>
                                        <p:tav tm="0">
                                          <p:val>
                                            <p:strVal val="#ppt_x"/>
                                          </p:val>
                                        </p:tav>
                                        <p:tav tm="100000">
                                          <p:val>
                                            <p:strVal val="#ppt_x"/>
                                          </p:val>
                                        </p:tav>
                                      </p:tavLst>
                                    </p:anim>
                                    <p:anim calcmode="lin" valueType="num">
                                      <p:cBhvr>
                                        <p:cTn id="17"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1000"/>
                                        <p:tgtEl>
                                          <p:spTgt spid="49"/>
                                        </p:tgtEl>
                                      </p:cBhvr>
                                    </p:animEffect>
                                    <p:anim calcmode="lin" valueType="num">
                                      <p:cBhvr>
                                        <p:cTn id="23" dur="1000" fill="hold"/>
                                        <p:tgtEl>
                                          <p:spTgt spid="49"/>
                                        </p:tgtEl>
                                        <p:attrNameLst>
                                          <p:attrName>ppt_x</p:attrName>
                                        </p:attrNameLst>
                                      </p:cBhvr>
                                      <p:tavLst>
                                        <p:tav tm="0">
                                          <p:val>
                                            <p:strVal val="#ppt_x"/>
                                          </p:val>
                                        </p:tav>
                                        <p:tav tm="100000">
                                          <p:val>
                                            <p:strVal val="#ppt_x"/>
                                          </p:val>
                                        </p:tav>
                                      </p:tavLst>
                                    </p:anim>
                                    <p:anim calcmode="lin" valueType="num">
                                      <p:cBhvr>
                                        <p:cTn id="24"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94B20-1C34-D149-8804-6E4B3EE7C04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431D784-AE2F-38CA-345A-AF4D03686CD6}"/>
              </a:ext>
            </a:extLst>
          </p:cNvPr>
          <p:cNvSpPr txBox="1"/>
          <p:nvPr/>
        </p:nvSpPr>
        <p:spPr>
          <a:xfrm>
            <a:off x="-72570" y="-2452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الواجهة الرئيسية(2)</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19D9F86-8AB8-E45D-7160-90665775D1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7" name="TextBox 46">
            <a:extLst>
              <a:ext uri="{FF2B5EF4-FFF2-40B4-BE49-F238E27FC236}">
                <a16:creationId xmlns:a16="http://schemas.microsoft.com/office/drawing/2014/main" id="{F7C91F3A-1B40-5526-1675-1D771FD84520}"/>
              </a:ext>
            </a:extLst>
          </p:cNvPr>
          <p:cNvSpPr txBox="1"/>
          <p:nvPr/>
        </p:nvSpPr>
        <p:spPr>
          <a:xfrm>
            <a:off x="5535526" y="1252068"/>
            <a:ext cx="5843587" cy="483209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من خلال التقســـيمات (المربعات) الظاهرة في منتصف يمين الشاشـــة تستطيع الوصول الى (تقارير الحضور والإنصراف وتقارير المســـتندات، أرصدة الإجـــازات، التنبيهات والإنذارات، الطلبات ،تسلسل الموافقات، المهام، قائمة الموظفين، استيراد وتصدير وإضافة موظف جديد، أوقات العمل، المواقع والفروع، الأقسام، الحسابات الإدارية، مسير الرواتب، الفواتير الضريبية، الإعدادت العامة، الإشـــتراكات، الأجهزة)  كم يمكن الضغط على زر اضافة لإضافة اي عناصر او اختصارات الى الواجهة اللرئيسية، ويمكن النقر على زر تعديل لتعديلها او تغيير ترتيبها أو حذفها</a:t>
            </a:r>
            <a:endParaRPr lang="en-US" dirty="0"/>
          </a:p>
        </p:txBody>
      </p:sp>
      <p:grpSp>
        <p:nvGrpSpPr>
          <p:cNvPr id="2" name="Group 1">
            <a:extLst>
              <a:ext uri="{FF2B5EF4-FFF2-40B4-BE49-F238E27FC236}">
                <a16:creationId xmlns:a16="http://schemas.microsoft.com/office/drawing/2014/main" id="{D36891FA-DC5F-5215-E98E-8427B8A303C4}"/>
              </a:ext>
            </a:extLst>
          </p:cNvPr>
          <p:cNvGrpSpPr/>
          <p:nvPr/>
        </p:nvGrpSpPr>
        <p:grpSpPr>
          <a:xfrm>
            <a:off x="381001" y="2399793"/>
            <a:ext cx="4724400" cy="2652153"/>
            <a:chOff x="-6247" y="0"/>
            <a:chExt cx="9838944" cy="5528476"/>
          </a:xfrm>
        </p:grpSpPr>
        <p:pic>
          <p:nvPicPr>
            <p:cNvPr id="3" name="Picture 2">
              <a:extLst>
                <a:ext uri="{FF2B5EF4-FFF2-40B4-BE49-F238E27FC236}">
                  <a16:creationId xmlns:a16="http://schemas.microsoft.com/office/drawing/2014/main" id="{6ED6F0B3-8D9F-980E-02EA-E9FCE008B1B8}"/>
                </a:ext>
              </a:extLst>
            </p:cNvPr>
            <p:cNvPicPr/>
            <p:nvPr/>
          </p:nvPicPr>
          <p:blipFill>
            <a:blip r:embed="rId4"/>
            <a:stretch>
              <a:fillRect/>
            </a:stretch>
          </p:blipFill>
          <p:spPr>
            <a:xfrm>
              <a:off x="88240" y="5408871"/>
              <a:ext cx="9653017" cy="118872"/>
            </a:xfrm>
            <a:prstGeom prst="rect">
              <a:avLst/>
            </a:prstGeom>
          </p:spPr>
        </p:pic>
        <p:sp>
          <p:nvSpPr>
            <p:cNvPr id="4" name="Shape 671">
              <a:extLst>
                <a:ext uri="{FF2B5EF4-FFF2-40B4-BE49-F238E27FC236}">
                  <a16:creationId xmlns:a16="http://schemas.microsoft.com/office/drawing/2014/main" id="{B11528F3-C99D-4EF9-E669-F29EBDF4C727}"/>
                </a:ext>
              </a:extLst>
            </p:cNvPr>
            <p:cNvSpPr/>
            <p:nvPr/>
          </p:nvSpPr>
          <p:spPr>
            <a:xfrm>
              <a:off x="93644" y="5413392"/>
              <a:ext cx="9645769" cy="115084"/>
            </a:xfrm>
            <a:custGeom>
              <a:avLst/>
              <a:gdLst/>
              <a:ahLst/>
              <a:cxnLst/>
              <a:rect l="0" t="0" r="0" b="0"/>
              <a:pathLst>
                <a:path w="9645769" h="115084">
                  <a:moveTo>
                    <a:pt x="0" y="0"/>
                  </a:moveTo>
                  <a:lnTo>
                    <a:pt x="9645769" y="0"/>
                  </a:lnTo>
                  <a:lnTo>
                    <a:pt x="9645769" y="65"/>
                  </a:lnTo>
                  <a:lnTo>
                    <a:pt x="9643438" y="23191"/>
                  </a:lnTo>
                  <a:cubicBezTo>
                    <a:pt x="9632705" y="75636"/>
                    <a:pt x="9586297" y="115084"/>
                    <a:pt x="9530690" y="115084"/>
                  </a:cubicBezTo>
                  <a:lnTo>
                    <a:pt x="115074" y="115084"/>
                  </a:lnTo>
                  <a:cubicBezTo>
                    <a:pt x="59456" y="115084"/>
                    <a:pt x="13066" y="75636"/>
                    <a:pt x="2337" y="23191"/>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5" name="Shape 672">
              <a:extLst>
                <a:ext uri="{FF2B5EF4-FFF2-40B4-BE49-F238E27FC236}">
                  <a16:creationId xmlns:a16="http://schemas.microsoft.com/office/drawing/2014/main" id="{A6CEEE0E-80AF-DC17-344C-0685749FDF6A}"/>
                </a:ext>
              </a:extLst>
            </p:cNvPr>
            <p:cNvSpPr/>
            <p:nvPr/>
          </p:nvSpPr>
          <p:spPr>
            <a:xfrm>
              <a:off x="960504"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6" name="Shape 126748">
              <a:extLst>
                <a:ext uri="{FF2B5EF4-FFF2-40B4-BE49-F238E27FC236}">
                  <a16:creationId xmlns:a16="http://schemas.microsoft.com/office/drawing/2014/main" id="{8B856D12-DC50-3D2C-0FD8-397BBEBC1018}"/>
                </a:ext>
              </a:extLst>
            </p:cNvPr>
            <p:cNvSpPr/>
            <p:nvPr/>
          </p:nvSpPr>
          <p:spPr>
            <a:xfrm>
              <a:off x="1207935" y="271162"/>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7" name="Picture 6">
              <a:extLst>
                <a:ext uri="{FF2B5EF4-FFF2-40B4-BE49-F238E27FC236}">
                  <a16:creationId xmlns:a16="http://schemas.microsoft.com/office/drawing/2014/main" id="{081E8A36-8D11-213F-4C1E-5A5EA8FA86BB}"/>
                </a:ext>
              </a:extLst>
            </p:cNvPr>
            <p:cNvPicPr/>
            <p:nvPr/>
          </p:nvPicPr>
          <p:blipFill>
            <a:blip r:embed="rId5"/>
            <a:stretch>
              <a:fillRect/>
            </a:stretch>
          </p:blipFill>
          <p:spPr>
            <a:xfrm>
              <a:off x="1207924" y="271164"/>
              <a:ext cx="7417204" cy="4752034"/>
            </a:xfrm>
            <a:prstGeom prst="rect">
              <a:avLst/>
            </a:prstGeom>
          </p:spPr>
        </p:pic>
        <p:pic>
          <p:nvPicPr>
            <p:cNvPr id="10" name="Picture 9">
              <a:extLst>
                <a:ext uri="{FF2B5EF4-FFF2-40B4-BE49-F238E27FC236}">
                  <a16:creationId xmlns:a16="http://schemas.microsoft.com/office/drawing/2014/main" id="{D65A8078-4DD3-CB75-BAB8-6FBABF99253D}"/>
                </a:ext>
              </a:extLst>
            </p:cNvPr>
            <p:cNvPicPr/>
            <p:nvPr/>
          </p:nvPicPr>
          <p:blipFill>
            <a:blip r:embed="rId6"/>
            <a:stretch>
              <a:fillRect/>
            </a:stretch>
          </p:blipFill>
          <p:spPr>
            <a:xfrm>
              <a:off x="-6247" y="5281871"/>
              <a:ext cx="9838944" cy="155448"/>
            </a:xfrm>
            <a:prstGeom prst="rect">
              <a:avLst/>
            </a:prstGeom>
          </p:spPr>
        </p:pic>
        <p:sp>
          <p:nvSpPr>
            <p:cNvPr id="11" name="Shape 677">
              <a:extLst>
                <a:ext uri="{FF2B5EF4-FFF2-40B4-BE49-F238E27FC236}">
                  <a16:creationId xmlns:a16="http://schemas.microsoft.com/office/drawing/2014/main" id="{7D842E58-DB7D-B940-3FA9-A164310EE0A1}"/>
                </a:ext>
              </a:extLst>
            </p:cNvPr>
            <p:cNvSpPr/>
            <p:nvPr/>
          </p:nvSpPr>
          <p:spPr>
            <a:xfrm>
              <a:off x="4039104" y="5287700"/>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519900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par>
                                <p:cTn id="8" presetID="2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B78B0-C262-7BDC-6479-3E6A780F09A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90AC8A7-CF8F-870D-DAC4-E2C8D6AF9FD7}"/>
              </a:ext>
            </a:extLst>
          </p:cNvPr>
          <p:cNvSpPr txBox="1"/>
          <p:nvPr/>
        </p:nvSpPr>
        <p:spPr>
          <a:xfrm>
            <a:off x="-72570" y="-928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تهيئة الحساب</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63DFE4C-EC37-B94B-6DC2-1E026488A9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7" name="TextBox 46">
            <a:extLst>
              <a:ext uri="{FF2B5EF4-FFF2-40B4-BE49-F238E27FC236}">
                <a16:creationId xmlns:a16="http://schemas.microsoft.com/office/drawing/2014/main" id="{73A2A8CE-1257-D0CA-1D6E-D6C9E7E4CC66}"/>
              </a:ext>
            </a:extLst>
          </p:cNvPr>
          <p:cNvSpPr txBox="1"/>
          <p:nvPr/>
        </p:nvSpPr>
        <p:spPr>
          <a:xfrm>
            <a:off x="5535526" y="1597690"/>
            <a:ext cx="5843587"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خطوة واحدة تفصلك عن البدء بإستخدام نظام بصمتك السحابي</a:t>
            </a:r>
            <a:endParaRPr lang="en-US" dirty="0"/>
          </a:p>
        </p:txBody>
      </p:sp>
      <p:grpSp>
        <p:nvGrpSpPr>
          <p:cNvPr id="12" name="Group 11">
            <a:extLst>
              <a:ext uri="{FF2B5EF4-FFF2-40B4-BE49-F238E27FC236}">
                <a16:creationId xmlns:a16="http://schemas.microsoft.com/office/drawing/2014/main" id="{90C64ED5-8C07-CED7-568D-7B24AA9E18C1}"/>
              </a:ext>
            </a:extLst>
          </p:cNvPr>
          <p:cNvGrpSpPr/>
          <p:nvPr/>
        </p:nvGrpSpPr>
        <p:grpSpPr>
          <a:xfrm>
            <a:off x="202385" y="2414904"/>
            <a:ext cx="4967150" cy="2790978"/>
            <a:chOff x="-7263" y="0"/>
            <a:chExt cx="9841992" cy="5528476"/>
          </a:xfrm>
        </p:grpSpPr>
        <p:pic>
          <p:nvPicPr>
            <p:cNvPr id="13" name="Picture 12">
              <a:extLst>
                <a:ext uri="{FF2B5EF4-FFF2-40B4-BE49-F238E27FC236}">
                  <a16:creationId xmlns:a16="http://schemas.microsoft.com/office/drawing/2014/main" id="{D367056C-1AD9-4AA4-24BB-F44A18E3AA3E}"/>
                </a:ext>
              </a:extLst>
            </p:cNvPr>
            <p:cNvPicPr/>
            <p:nvPr/>
          </p:nvPicPr>
          <p:blipFill>
            <a:blip r:embed="rId4"/>
            <a:stretch>
              <a:fillRect/>
            </a:stretch>
          </p:blipFill>
          <p:spPr>
            <a:xfrm>
              <a:off x="88240" y="5408444"/>
              <a:ext cx="9653017" cy="118872"/>
            </a:xfrm>
            <a:prstGeom prst="rect">
              <a:avLst/>
            </a:prstGeom>
          </p:spPr>
        </p:pic>
        <p:sp>
          <p:nvSpPr>
            <p:cNvPr id="14" name="Shape 745">
              <a:extLst>
                <a:ext uri="{FF2B5EF4-FFF2-40B4-BE49-F238E27FC236}">
                  <a16:creationId xmlns:a16="http://schemas.microsoft.com/office/drawing/2014/main" id="{036FC3D8-52B3-B944-1E8D-98DFF9ECA0D5}"/>
                </a:ext>
              </a:extLst>
            </p:cNvPr>
            <p:cNvSpPr/>
            <p:nvPr/>
          </p:nvSpPr>
          <p:spPr>
            <a:xfrm>
              <a:off x="93644" y="5413397"/>
              <a:ext cx="9645769" cy="115079"/>
            </a:xfrm>
            <a:custGeom>
              <a:avLst/>
              <a:gdLst/>
              <a:ahLst/>
              <a:cxnLst/>
              <a:rect l="0" t="0" r="0" b="0"/>
              <a:pathLst>
                <a:path w="9645769" h="115079">
                  <a:moveTo>
                    <a:pt x="0" y="0"/>
                  </a:moveTo>
                  <a:lnTo>
                    <a:pt x="9645769" y="0"/>
                  </a:lnTo>
                  <a:lnTo>
                    <a:pt x="9645769" y="60"/>
                  </a:lnTo>
                  <a:lnTo>
                    <a:pt x="9643438" y="23186"/>
                  </a:lnTo>
                  <a:cubicBezTo>
                    <a:pt x="9632704" y="75631"/>
                    <a:pt x="9586296" y="115079"/>
                    <a:pt x="9530689" y="115079"/>
                  </a:cubicBezTo>
                  <a:lnTo>
                    <a:pt x="115074" y="115079"/>
                  </a:lnTo>
                  <a:cubicBezTo>
                    <a:pt x="59455" y="115079"/>
                    <a:pt x="13065" y="75631"/>
                    <a:pt x="2337" y="23186"/>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5" name="Shape 746">
              <a:extLst>
                <a:ext uri="{FF2B5EF4-FFF2-40B4-BE49-F238E27FC236}">
                  <a16:creationId xmlns:a16="http://schemas.microsoft.com/office/drawing/2014/main" id="{50B52E02-2994-806E-7378-33A274DF6F00}"/>
                </a:ext>
              </a:extLst>
            </p:cNvPr>
            <p:cNvSpPr/>
            <p:nvPr/>
          </p:nvSpPr>
          <p:spPr>
            <a:xfrm>
              <a:off x="960504"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6" name="Shape 127079">
              <a:extLst>
                <a:ext uri="{FF2B5EF4-FFF2-40B4-BE49-F238E27FC236}">
                  <a16:creationId xmlns:a16="http://schemas.microsoft.com/office/drawing/2014/main" id="{24233094-EE66-EAF0-6948-770DC4555063}"/>
                </a:ext>
              </a:extLst>
            </p:cNvPr>
            <p:cNvSpPr/>
            <p:nvPr/>
          </p:nvSpPr>
          <p:spPr>
            <a:xfrm>
              <a:off x="1207935" y="271166"/>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7" name="Picture 16">
              <a:extLst>
                <a:ext uri="{FF2B5EF4-FFF2-40B4-BE49-F238E27FC236}">
                  <a16:creationId xmlns:a16="http://schemas.microsoft.com/office/drawing/2014/main" id="{B17F6308-7467-2051-18C2-5C4088080560}"/>
                </a:ext>
              </a:extLst>
            </p:cNvPr>
            <p:cNvPicPr/>
            <p:nvPr/>
          </p:nvPicPr>
          <p:blipFill>
            <a:blip r:embed="rId5"/>
            <a:stretch>
              <a:fillRect/>
            </a:stretch>
          </p:blipFill>
          <p:spPr>
            <a:xfrm>
              <a:off x="1207924" y="271163"/>
              <a:ext cx="7417204" cy="4752034"/>
            </a:xfrm>
            <a:prstGeom prst="rect">
              <a:avLst/>
            </a:prstGeom>
          </p:spPr>
        </p:pic>
        <p:pic>
          <p:nvPicPr>
            <p:cNvPr id="18" name="Picture 17">
              <a:extLst>
                <a:ext uri="{FF2B5EF4-FFF2-40B4-BE49-F238E27FC236}">
                  <a16:creationId xmlns:a16="http://schemas.microsoft.com/office/drawing/2014/main" id="{9DF15B1E-4445-0F70-530C-4EBA8A9F5273}"/>
                </a:ext>
              </a:extLst>
            </p:cNvPr>
            <p:cNvPicPr/>
            <p:nvPr/>
          </p:nvPicPr>
          <p:blipFill>
            <a:blip r:embed="rId6"/>
            <a:stretch>
              <a:fillRect/>
            </a:stretch>
          </p:blipFill>
          <p:spPr>
            <a:xfrm>
              <a:off x="-7263" y="5281444"/>
              <a:ext cx="9841992" cy="158496"/>
            </a:xfrm>
            <a:prstGeom prst="rect">
              <a:avLst/>
            </a:prstGeom>
          </p:spPr>
        </p:pic>
        <p:sp>
          <p:nvSpPr>
            <p:cNvPr id="19" name="Shape 751">
              <a:extLst>
                <a:ext uri="{FF2B5EF4-FFF2-40B4-BE49-F238E27FC236}">
                  <a16:creationId xmlns:a16="http://schemas.microsoft.com/office/drawing/2014/main" id="{7E6F582C-8B1F-9DF3-F5B9-44C45B8665D2}"/>
                </a:ext>
              </a:extLst>
            </p:cNvPr>
            <p:cNvSpPr/>
            <p:nvPr/>
          </p:nvSpPr>
          <p:spPr>
            <a:xfrm>
              <a:off x="4039104" y="5287700"/>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grpSp>
      <p:sp>
        <p:nvSpPr>
          <p:cNvPr id="20" name="TextBox 19">
            <a:extLst>
              <a:ext uri="{FF2B5EF4-FFF2-40B4-BE49-F238E27FC236}">
                <a16:creationId xmlns:a16="http://schemas.microsoft.com/office/drawing/2014/main" id="{7E67D7A9-34C8-96FB-EBA9-4054260422FC}"/>
              </a:ext>
            </a:extLst>
          </p:cNvPr>
          <p:cNvSpPr txBox="1"/>
          <p:nvPr/>
        </p:nvSpPr>
        <p:spPr>
          <a:xfrm>
            <a:off x="5535526" y="4043341"/>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لتهيئة الحساب والبدئ بإســـتخدام جميع المميزات قم بالضغط على زر إنشاء حساب موظف الموجود منتصف أعلى الشاشة </a:t>
            </a:r>
            <a:endParaRPr lang="en-US"/>
          </a:p>
        </p:txBody>
      </p:sp>
    </p:spTree>
    <p:extLst>
      <p:ext uri="{BB962C8B-B14F-4D97-AF65-F5344CB8AC3E}">
        <p14:creationId xmlns:p14="http://schemas.microsoft.com/office/powerpoint/2010/main" val="39894092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20" grpId="0"/>
    </p:bld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BFFFE-3BFC-58B5-5F38-4444B2369D8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32DCD83-B213-A58B-C657-034D7930B3FC}"/>
              </a:ext>
            </a:extLst>
          </p:cNvPr>
          <p:cNvSpPr txBox="1"/>
          <p:nvPr/>
        </p:nvSpPr>
        <p:spPr>
          <a:xfrm>
            <a:off x="-72570" y="-928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إنشاء حساب موظف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AA35EE4-2C08-835F-0BF4-6B90FC8136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7" name="TextBox 46">
            <a:extLst>
              <a:ext uri="{FF2B5EF4-FFF2-40B4-BE49-F238E27FC236}">
                <a16:creationId xmlns:a16="http://schemas.microsoft.com/office/drawing/2014/main" id="{53CA5350-5686-5C1F-382B-85DB0F2FC3D8}"/>
              </a:ext>
            </a:extLst>
          </p:cNvPr>
          <p:cNvSpPr txBox="1"/>
          <p:nvPr/>
        </p:nvSpPr>
        <p:spPr>
          <a:xfrm>
            <a:off x="5535526" y="1260259"/>
            <a:ext cx="5843587" cy="52322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b="1">
                <a:solidFill>
                  <a:srgbClr val="168489"/>
                </a:solidFill>
                <a:latin typeface="Adobe Arabic" panose="020B0604020202020204" pitchFamily="18" charset="-78"/>
                <a:ea typeface="ADLaM Display" panose="02010000000000000000" pitchFamily="2" charset="0"/>
                <a:cs typeface="Adobe Arabic" panose="020B0604020202020204" pitchFamily="18" charset="-78"/>
              </a:rPr>
              <a:t>إدخال البيانات الشخصية والوظيفية</a:t>
            </a:r>
            <a:endParaRPr lang="en-US" b="1">
              <a:solidFill>
                <a:srgbClr val="168489"/>
              </a:solidFill>
              <a:latin typeface="Adobe Arabic" panose="020B0604020202020204" pitchFamily="18" charset="-78"/>
              <a:ea typeface="ADLaM Display" panose="02010000000000000000" pitchFamily="2" charset="0"/>
              <a:cs typeface="Adobe Arabic" panose="020B0604020202020204" pitchFamily="18" charset="-78"/>
            </a:endParaRPr>
          </a:p>
        </p:txBody>
      </p:sp>
      <p:sp>
        <p:nvSpPr>
          <p:cNvPr id="20" name="TextBox 19">
            <a:extLst>
              <a:ext uri="{FF2B5EF4-FFF2-40B4-BE49-F238E27FC236}">
                <a16:creationId xmlns:a16="http://schemas.microsoft.com/office/drawing/2014/main" id="{21C38276-A2BD-3265-1D47-8BF188FFB32D}"/>
              </a:ext>
            </a:extLst>
          </p:cNvPr>
          <p:cNvSpPr txBox="1"/>
          <p:nvPr/>
        </p:nvSpPr>
        <p:spPr>
          <a:xfrm>
            <a:off x="5535526" y="2044005"/>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بعد النقر على زر انشاء موظف ستظهر لك هذه الواجهة ولإنشاء حساب للموظف تم تقسيم العملية الى اربعة أقسام وعليك ان تقوم بإدخال كالتالي: </a:t>
            </a:r>
            <a:endParaRPr lang="en-US"/>
          </a:p>
        </p:txBody>
      </p:sp>
      <p:grpSp>
        <p:nvGrpSpPr>
          <p:cNvPr id="2" name="Group 1">
            <a:extLst>
              <a:ext uri="{FF2B5EF4-FFF2-40B4-BE49-F238E27FC236}">
                <a16:creationId xmlns:a16="http://schemas.microsoft.com/office/drawing/2014/main" id="{8887CADD-74E7-07A1-3F71-44AB25C35E30}"/>
              </a:ext>
            </a:extLst>
          </p:cNvPr>
          <p:cNvGrpSpPr/>
          <p:nvPr/>
        </p:nvGrpSpPr>
        <p:grpSpPr>
          <a:xfrm>
            <a:off x="285750" y="2551797"/>
            <a:ext cx="4892967" cy="2747289"/>
            <a:chOff x="-7263" y="0"/>
            <a:chExt cx="9841992" cy="5528474"/>
          </a:xfrm>
        </p:grpSpPr>
        <p:pic>
          <p:nvPicPr>
            <p:cNvPr id="3" name="Picture 2">
              <a:extLst>
                <a:ext uri="{FF2B5EF4-FFF2-40B4-BE49-F238E27FC236}">
                  <a16:creationId xmlns:a16="http://schemas.microsoft.com/office/drawing/2014/main" id="{5D410B70-B9F6-089C-8369-D21A37D07A37}"/>
                </a:ext>
              </a:extLst>
            </p:cNvPr>
            <p:cNvPicPr/>
            <p:nvPr/>
          </p:nvPicPr>
          <p:blipFill>
            <a:blip r:embed="rId4"/>
            <a:stretch>
              <a:fillRect/>
            </a:stretch>
          </p:blipFill>
          <p:spPr>
            <a:xfrm>
              <a:off x="88240" y="5407925"/>
              <a:ext cx="9653017" cy="118872"/>
            </a:xfrm>
            <a:prstGeom prst="rect">
              <a:avLst/>
            </a:prstGeom>
          </p:spPr>
        </p:pic>
        <p:sp>
          <p:nvSpPr>
            <p:cNvPr id="4" name="Shape 923">
              <a:extLst>
                <a:ext uri="{FF2B5EF4-FFF2-40B4-BE49-F238E27FC236}">
                  <a16:creationId xmlns:a16="http://schemas.microsoft.com/office/drawing/2014/main" id="{2D76D153-78B2-3981-FA2B-CFED0F1EA0DF}"/>
                </a:ext>
              </a:extLst>
            </p:cNvPr>
            <p:cNvSpPr/>
            <p:nvPr/>
          </p:nvSpPr>
          <p:spPr>
            <a:xfrm>
              <a:off x="93645" y="5413398"/>
              <a:ext cx="9645769" cy="115076"/>
            </a:xfrm>
            <a:custGeom>
              <a:avLst/>
              <a:gdLst/>
              <a:ahLst/>
              <a:cxnLst/>
              <a:rect l="0" t="0" r="0" b="0"/>
              <a:pathLst>
                <a:path w="9645769" h="115076">
                  <a:moveTo>
                    <a:pt x="0" y="0"/>
                  </a:moveTo>
                  <a:lnTo>
                    <a:pt x="9645769" y="0"/>
                  </a:lnTo>
                  <a:lnTo>
                    <a:pt x="9645769" y="57"/>
                  </a:lnTo>
                  <a:lnTo>
                    <a:pt x="9643438" y="23183"/>
                  </a:lnTo>
                  <a:cubicBezTo>
                    <a:pt x="9632704" y="75628"/>
                    <a:pt x="9586295" y="115076"/>
                    <a:pt x="9530688" y="115076"/>
                  </a:cubicBezTo>
                  <a:lnTo>
                    <a:pt x="115073" y="115076"/>
                  </a:lnTo>
                  <a:cubicBezTo>
                    <a:pt x="59455" y="115076"/>
                    <a:pt x="13065" y="75628"/>
                    <a:pt x="2336" y="23183"/>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5" name="Shape 924">
              <a:extLst>
                <a:ext uri="{FF2B5EF4-FFF2-40B4-BE49-F238E27FC236}">
                  <a16:creationId xmlns:a16="http://schemas.microsoft.com/office/drawing/2014/main" id="{63780643-6B2A-01DF-9853-F87F0F67F466}"/>
                </a:ext>
              </a:extLst>
            </p:cNvPr>
            <p:cNvSpPr/>
            <p:nvPr/>
          </p:nvSpPr>
          <p:spPr>
            <a:xfrm>
              <a:off x="960504"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6" name="Shape 127319">
              <a:extLst>
                <a:ext uri="{FF2B5EF4-FFF2-40B4-BE49-F238E27FC236}">
                  <a16:creationId xmlns:a16="http://schemas.microsoft.com/office/drawing/2014/main" id="{36F7C226-5214-0D94-8895-23B3CCD1A15E}"/>
                </a:ext>
              </a:extLst>
            </p:cNvPr>
            <p:cNvSpPr/>
            <p:nvPr/>
          </p:nvSpPr>
          <p:spPr>
            <a:xfrm>
              <a:off x="1207935" y="271168"/>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7" name="Picture 6">
              <a:extLst>
                <a:ext uri="{FF2B5EF4-FFF2-40B4-BE49-F238E27FC236}">
                  <a16:creationId xmlns:a16="http://schemas.microsoft.com/office/drawing/2014/main" id="{495C7C05-F14D-9D42-62DF-7CCD8014E34F}"/>
                </a:ext>
              </a:extLst>
            </p:cNvPr>
            <p:cNvPicPr/>
            <p:nvPr/>
          </p:nvPicPr>
          <p:blipFill>
            <a:blip r:embed="rId5"/>
            <a:stretch>
              <a:fillRect/>
            </a:stretch>
          </p:blipFill>
          <p:spPr>
            <a:xfrm>
              <a:off x="1205840" y="255788"/>
              <a:ext cx="7418833" cy="4760977"/>
            </a:xfrm>
            <a:prstGeom prst="rect">
              <a:avLst/>
            </a:prstGeom>
          </p:spPr>
        </p:pic>
        <p:pic>
          <p:nvPicPr>
            <p:cNvPr id="10" name="Picture 9">
              <a:extLst>
                <a:ext uri="{FF2B5EF4-FFF2-40B4-BE49-F238E27FC236}">
                  <a16:creationId xmlns:a16="http://schemas.microsoft.com/office/drawing/2014/main" id="{8332127F-71E9-941E-5BA0-861C48D898BF}"/>
                </a:ext>
              </a:extLst>
            </p:cNvPr>
            <p:cNvPicPr/>
            <p:nvPr/>
          </p:nvPicPr>
          <p:blipFill>
            <a:blip r:embed="rId6"/>
            <a:stretch>
              <a:fillRect/>
            </a:stretch>
          </p:blipFill>
          <p:spPr>
            <a:xfrm>
              <a:off x="-7263" y="5280925"/>
              <a:ext cx="9841992" cy="158496"/>
            </a:xfrm>
            <a:prstGeom prst="rect">
              <a:avLst/>
            </a:prstGeom>
          </p:spPr>
        </p:pic>
        <p:sp>
          <p:nvSpPr>
            <p:cNvPr id="11" name="Shape 929">
              <a:extLst>
                <a:ext uri="{FF2B5EF4-FFF2-40B4-BE49-F238E27FC236}">
                  <a16:creationId xmlns:a16="http://schemas.microsoft.com/office/drawing/2014/main" id="{23151588-640A-DC21-E5DD-E62F48EB828C}"/>
                </a:ext>
              </a:extLst>
            </p:cNvPr>
            <p:cNvSpPr/>
            <p:nvPr/>
          </p:nvSpPr>
          <p:spPr>
            <a:xfrm>
              <a:off x="4039104" y="5287700"/>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grpSp>
      <p:sp>
        <p:nvSpPr>
          <p:cNvPr id="21" name="TextBox 20">
            <a:extLst>
              <a:ext uri="{FF2B5EF4-FFF2-40B4-BE49-F238E27FC236}">
                <a16:creationId xmlns:a16="http://schemas.microsoft.com/office/drawing/2014/main" id="{93F42A55-B582-A2C3-4ED9-2BAD727220DC}"/>
              </a:ext>
            </a:extLst>
          </p:cNvPr>
          <p:cNvSpPr txBox="1"/>
          <p:nvPr/>
        </p:nvSpPr>
        <p:spPr>
          <a:xfrm>
            <a:off x="5484638" y="3615449"/>
            <a:ext cx="5937378" cy="2858475"/>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lvl="0" indent="0">
              <a:buNone/>
            </a:pPr>
            <a:r>
              <a:rPr lang="ar-SA"/>
              <a:t> البيانات الشـــخصية وفيها يتم كتابة (الإســـم، الإســـم (بالإنجليزية)، رقم الجوال، البريد الإلكتروني، الجنســـية، الحالة الإجتماعية، تاريخ، الميلاد، الجنـــس، الديانة) البيانات الوظيفية وفيها يتم كتابة (الوظيفة، الرقم الوظيفي، رقـــم التأمينات الإجتماعية، تاريخ بداية العمل ،تاريخ نهاية العمل/التعاقد)، وبعد الإنتهاء من ذلك قم بالضغط على زر اكمل</a:t>
            </a:r>
            <a:endParaRPr lang="en-US" b="1" dirty="0"/>
          </a:p>
        </p:txBody>
      </p:sp>
    </p:spTree>
    <p:extLst>
      <p:ext uri="{BB962C8B-B14F-4D97-AF65-F5344CB8AC3E}">
        <p14:creationId xmlns:p14="http://schemas.microsoft.com/office/powerpoint/2010/main" val="8262660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par>
                                <p:cTn id="11" presetID="22" presetClass="entr" presetSubtype="4"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20" grpId="0"/>
      <p:bldP spid="21" grpId="0"/>
    </p:bld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208D17-4D61-5A52-62D4-F630FE250D5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71CA0A0-3273-C28C-EFB4-5DA88DB8EE81}"/>
              </a:ext>
            </a:extLst>
          </p:cNvPr>
          <p:cNvSpPr txBox="1"/>
          <p:nvPr/>
        </p:nvSpPr>
        <p:spPr>
          <a:xfrm>
            <a:off x="-72570" y="-928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إنشاء حساب موظف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E0C3DFB-C729-7DB0-A119-A390E7FD03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2" name="Group 11">
            <a:extLst>
              <a:ext uri="{FF2B5EF4-FFF2-40B4-BE49-F238E27FC236}">
                <a16:creationId xmlns:a16="http://schemas.microsoft.com/office/drawing/2014/main" id="{28B4D436-F39B-A4F5-13CD-D9A0DD1F5682}"/>
              </a:ext>
            </a:extLst>
          </p:cNvPr>
          <p:cNvGrpSpPr/>
          <p:nvPr/>
        </p:nvGrpSpPr>
        <p:grpSpPr>
          <a:xfrm>
            <a:off x="378822" y="2736502"/>
            <a:ext cx="4729435" cy="2858475"/>
            <a:chOff x="-7263" y="0"/>
            <a:chExt cx="9841992" cy="5528489"/>
          </a:xfrm>
        </p:grpSpPr>
        <p:pic>
          <p:nvPicPr>
            <p:cNvPr id="13" name="Picture 12">
              <a:extLst>
                <a:ext uri="{FF2B5EF4-FFF2-40B4-BE49-F238E27FC236}">
                  <a16:creationId xmlns:a16="http://schemas.microsoft.com/office/drawing/2014/main" id="{70C426EC-363E-7088-A98D-726D9D40A7AA}"/>
                </a:ext>
              </a:extLst>
            </p:cNvPr>
            <p:cNvPicPr/>
            <p:nvPr/>
          </p:nvPicPr>
          <p:blipFill>
            <a:blip r:embed="rId4"/>
            <a:stretch>
              <a:fillRect/>
            </a:stretch>
          </p:blipFill>
          <p:spPr>
            <a:xfrm>
              <a:off x="88240" y="5408526"/>
              <a:ext cx="9653017" cy="118872"/>
            </a:xfrm>
            <a:prstGeom prst="rect">
              <a:avLst/>
            </a:prstGeom>
          </p:spPr>
        </p:pic>
        <p:sp>
          <p:nvSpPr>
            <p:cNvPr id="14" name="Shape 1096">
              <a:extLst>
                <a:ext uri="{FF2B5EF4-FFF2-40B4-BE49-F238E27FC236}">
                  <a16:creationId xmlns:a16="http://schemas.microsoft.com/office/drawing/2014/main" id="{B84E9293-0514-2CD3-1345-33400B828F3D}"/>
                </a:ext>
              </a:extLst>
            </p:cNvPr>
            <p:cNvSpPr/>
            <p:nvPr/>
          </p:nvSpPr>
          <p:spPr>
            <a:xfrm>
              <a:off x="93644" y="5413402"/>
              <a:ext cx="9645770" cy="115087"/>
            </a:xfrm>
            <a:custGeom>
              <a:avLst/>
              <a:gdLst/>
              <a:ahLst/>
              <a:cxnLst/>
              <a:rect l="0" t="0" r="0" b="0"/>
              <a:pathLst>
                <a:path w="9645770" h="115087">
                  <a:moveTo>
                    <a:pt x="0" y="0"/>
                  </a:moveTo>
                  <a:lnTo>
                    <a:pt x="9645770" y="0"/>
                  </a:lnTo>
                  <a:lnTo>
                    <a:pt x="9645770" y="68"/>
                  </a:lnTo>
                  <a:lnTo>
                    <a:pt x="9643439" y="23194"/>
                  </a:lnTo>
                  <a:cubicBezTo>
                    <a:pt x="9632705" y="75639"/>
                    <a:pt x="9586297" y="115087"/>
                    <a:pt x="9530690" y="115087"/>
                  </a:cubicBezTo>
                  <a:lnTo>
                    <a:pt x="115074" y="115087"/>
                  </a:lnTo>
                  <a:cubicBezTo>
                    <a:pt x="59456" y="115087"/>
                    <a:pt x="13066" y="75639"/>
                    <a:pt x="2337" y="23194"/>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5" name="Shape 1097">
              <a:extLst>
                <a:ext uri="{FF2B5EF4-FFF2-40B4-BE49-F238E27FC236}">
                  <a16:creationId xmlns:a16="http://schemas.microsoft.com/office/drawing/2014/main" id="{ED3065E1-C11B-D994-52BB-9EA63B45ABA3}"/>
                </a:ext>
              </a:extLst>
            </p:cNvPr>
            <p:cNvSpPr/>
            <p:nvPr/>
          </p:nvSpPr>
          <p:spPr>
            <a:xfrm>
              <a:off x="960504" y="0"/>
              <a:ext cx="7912049" cy="5287709"/>
            </a:xfrm>
            <a:custGeom>
              <a:avLst/>
              <a:gdLst/>
              <a:ahLst/>
              <a:cxnLst/>
              <a:rect l="0" t="0" r="0" b="0"/>
              <a:pathLst>
                <a:path w="7912049" h="5287709">
                  <a:moveTo>
                    <a:pt x="337769" y="0"/>
                  </a:moveTo>
                  <a:lnTo>
                    <a:pt x="7574280" y="0"/>
                  </a:lnTo>
                  <a:cubicBezTo>
                    <a:pt x="7760830" y="0"/>
                    <a:pt x="7912049" y="151244"/>
                    <a:pt x="7912049" y="337782"/>
                  </a:cubicBezTo>
                  <a:lnTo>
                    <a:pt x="7912049" y="5287709"/>
                  </a:lnTo>
                  <a:lnTo>
                    <a:pt x="0" y="5287709"/>
                  </a:lnTo>
                  <a:lnTo>
                    <a:pt x="0" y="337782"/>
                  </a:lnTo>
                  <a:cubicBezTo>
                    <a:pt x="0" y="151244"/>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6" name="Shape 127528">
              <a:extLst>
                <a:ext uri="{FF2B5EF4-FFF2-40B4-BE49-F238E27FC236}">
                  <a16:creationId xmlns:a16="http://schemas.microsoft.com/office/drawing/2014/main" id="{56D8019E-AA27-4219-64B4-FB34A5BE0B0A}"/>
                </a:ext>
              </a:extLst>
            </p:cNvPr>
            <p:cNvSpPr/>
            <p:nvPr/>
          </p:nvSpPr>
          <p:spPr>
            <a:xfrm>
              <a:off x="1207935" y="271171"/>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7" name="Picture 16">
              <a:extLst>
                <a:ext uri="{FF2B5EF4-FFF2-40B4-BE49-F238E27FC236}">
                  <a16:creationId xmlns:a16="http://schemas.microsoft.com/office/drawing/2014/main" id="{B60A81A3-F759-09A9-0525-5E654295208C}"/>
                </a:ext>
              </a:extLst>
            </p:cNvPr>
            <p:cNvPicPr/>
            <p:nvPr/>
          </p:nvPicPr>
          <p:blipFill>
            <a:blip r:embed="rId5"/>
            <a:stretch>
              <a:fillRect/>
            </a:stretch>
          </p:blipFill>
          <p:spPr>
            <a:xfrm>
              <a:off x="1205840" y="256389"/>
              <a:ext cx="7418833" cy="4760977"/>
            </a:xfrm>
            <a:prstGeom prst="rect">
              <a:avLst/>
            </a:prstGeom>
          </p:spPr>
        </p:pic>
        <p:pic>
          <p:nvPicPr>
            <p:cNvPr id="18" name="Picture 17">
              <a:extLst>
                <a:ext uri="{FF2B5EF4-FFF2-40B4-BE49-F238E27FC236}">
                  <a16:creationId xmlns:a16="http://schemas.microsoft.com/office/drawing/2014/main" id="{834C632B-29C8-20C1-5494-ED2307CA0026}"/>
                </a:ext>
              </a:extLst>
            </p:cNvPr>
            <p:cNvPicPr/>
            <p:nvPr/>
          </p:nvPicPr>
          <p:blipFill>
            <a:blip r:embed="rId6"/>
            <a:stretch>
              <a:fillRect/>
            </a:stretch>
          </p:blipFill>
          <p:spPr>
            <a:xfrm>
              <a:off x="-7263" y="5281526"/>
              <a:ext cx="9841992" cy="158496"/>
            </a:xfrm>
            <a:prstGeom prst="rect">
              <a:avLst/>
            </a:prstGeom>
          </p:spPr>
        </p:pic>
        <p:sp>
          <p:nvSpPr>
            <p:cNvPr id="19" name="Shape 1102">
              <a:extLst>
                <a:ext uri="{FF2B5EF4-FFF2-40B4-BE49-F238E27FC236}">
                  <a16:creationId xmlns:a16="http://schemas.microsoft.com/office/drawing/2014/main" id="{8581CAF4-B702-445D-B2E5-1902ED2270D5}"/>
                </a:ext>
              </a:extLst>
            </p:cNvPr>
            <p:cNvSpPr/>
            <p:nvPr/>
          </p:nvSpPr>
          <p:spPr>
            <a:xfrm>
              <a:off x="4039104" y="5287713"/>
              <a:ext cx="1754848" cy="76033"/>
            </a:xfrm>
            <a:custGeom>
              <a:avLst/>
              <a:gdLst/>
              <a:ahLst/>
              <a:cxnLst/>
              <a:rect l="0" t="0" r="0" b="0"/>
              <a:pathLst>
                <a:path w="1754848" h="76033">
                  <a:moveTo>
                    <a:pt x="0" y="0"/>
                  </a:moveTo>
                  <a:lnTo>
                    <a:pt x="1754848" y="0"/>
                  </a:lnTo>
                  <a:cubicBezTo>
                    <a:pt x="1754848" y="31490"/>
                    <a:pt x="1735703" y="58514"/>
                    <a:pt x="1708412" y="70059"/>
                  </a:cubicBezTo>
                  <a:lnTo>
                    <a:pt x="1678825" y="76033"/>
                  </a:lnTo>
                  <a:lnTo>
                    <a:pt x="76023" y="76033"/>
                  </a:lnTo>
                  <a:lnTo>
                    <a:pt x="46436" y="70059"/>
                  </a:lnTo>
                  <a:cubicBezTo>
                    <a:pt x="19145" y="58514"/>
                    <a:pt x="0" y="31490"/>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grpSp>
      <p:sp>
        <p:nvSpPr>
          <p:cNvPr id="22" name="TextBox 21">
            <a:extLst>
              <a:ext uri="{FF2B5EF4-FFF2-40B4-BE49-F238E27FC236}">
                <a16:creationId xmlns:a16="http://schemas.microsoft.com/office/drawing/2014/main" id="{5E2C6E9C-33BD-E69E-AF85-A74D9B2D5D69}"/>
              </a:ext>
            </a:extLst>
          </p:cNvPr>
          <p:cNvSpPr txBox="1"/>
          <p:nvPr/>
        </p:nvSpPr>
        <p:spPr>
          <a:xfrm>
            <a:off x="5535526" y="1260259"/>
            <a:ext cx="5843587" cy="523220"/>
          </a:xfrm>
          <a:prstGeom prst="rect">
            <a:avLst/>
          </a:prstGeom>
          <a:noFill/>
        </p:spPr>
        <p:txBody>
          <a:bodyPr wrap="square">
            <a:spAutoFit/>
          </a:bodyPr>
          <a:lstStyle>
            <a:defPPr>
              <a:defRPr lang="en-US"/>
            </a:defPPr>
            <a:lvl1pPr lvl="0" algn="just" rtl="1">
              <a:defRPr sz="2800" b="1">
                <a:solidFill>
                  <a:srgbClr val="168489"/>
                </a:solidFill>
                <a:effectLst/>
                <a:latin typeface="Adobe Arabic" panose="020B0604020202020204" pitchFamily="18" charset="-78"/>
                <a:ea typeface="ADLaM Display" panose="02010000000000000000" pitchFamily="2" charset="0"/>
                <a:cs typeface="Adobe Arabic" panose="020B0604020202020204" pitchFamily="18" charset="-78"/>
              </a:defRPr>
            </a:lvl1pPr>
          </a:lstStyle>
          <a:p>
            <a:r>
              <a:rPr lang="ar-SA"/>
              <a:t>إضافة الفروع والأقسام</a:t>
            </a:r>
            <a:endParaRPr lang="en-US"/>
          </a:p>
        </p:txBody>
      </p:sp>
      <p:sp>
        <p:nvSpPr>
          <p:cNvPr id="23" name="TextBox 22">
            <a:extLst>
              <a:ext uri="{FF2B5EF4-FFF2-40B4-BE49-F238E27FC236}">
                <a16:creationId xmlns:a16="http://schemas.microsoft.com/office/drawing/2014/main" id="{67FB3AF1-F649-E008-7A83-9111042C8A90}"/>
              </a:ext>
            </a:extLst>
          </p:cNvPr>
          <p:cNvSpPr txBox="1"/>
          <p:nvPr/>
        </p:nvSpPr>
        <p:spPr>
          <a:xfrm>
            <a:off x="5535526" y="2044005"/>
            <a:ext cx="5843587"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بعد الإنتهاء من إدخال بيانات الموظف والضغط على زر إكمال ســـتظهر لك قائمة الإعدادت تلقائيـــا وفيها يتم إختيار الموقع/الفرع، قســـم/مجموعة الموظف، وإذا لم تقم بإضافة اي فروع/مًواقع، اقسام/مجموعات مسبقاً فستظهر لك فارغة كما في الإعلى، لتبين لك انه لا يوجد اي فروع او أقسام</a:t>
            </a:r>
            <a:endParaRPr lang="en-US"/>
          </a:p>
        </p:txBody>
      </p:sp>
      <p:sp>
        <p:nvSpPr>
          <p:cNvPr id="24" name="TextBox 23">
            <a:extLst>
              <a:ext uri="{FF2B5EF4-FFF2-40B4-BE49-F238E27FC236}">
                <a16:creationId xmlns:a16="http://schemas.microsoft.com/office/drawing/2014/main" id="{1BDC50C1-A0F4-70B2-BEEE-634EAEAA72A4}"/>
              </a:ext>
            </a:extLst>
          </p:cNvPr>
          <p:cNvSpPr txBox="1"/>
          <p:nvPr/>
        </p:nvSpPr>
        <p:spPr>
          <a:xfrm>
            <a:off x="5482006" y="4901915"/>
            <a:ext cx="5937378"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لإضافة فرع/موقع جديد قم بالضغط على إضافة موقع لإضافة قسم/مجموعة جديدة قم بالضغط على إضافة قسم</a:t>
            </a:r>
            <a:endParaRPr lang="en-US"/>
          </a:p>
        </p:txBody>
      </p:sp>
    </p:spTree>
    <p:extLst>
      <p:ext uri="{BB962C8B-B14F-4D97-AF65-F5344CB8AC3E}">
        <p14:creationId xmlns:p14="http://schemas.microsoft.com/office/powerpoint/2010/main" val="28383245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down)">
                                      <p:cBhvr>
                                        <p:cTn id="10" dur="500"/>
                                        <p:tgtEl>
                                          <p:spTgt spid="2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down)">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723933-54C8-D929-4895-6FF7755B486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53DB0D1-E58F-E471-E2C6-B12A033D6050}"/>
              </a:ext>
            </a:extLst>
          </p:cNvPr>
          <p:cNvSpPr txBox="1"/>
          <p:nvPr/>
        </p:nvSpPr>
        <p:spPr>
          <a:xfrm>
            <a:off x="-72570" y="-928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إنشاء حساب موظف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A93BE95-82C1-AAD2-9667-3F282AC227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2" name="TextBox 21">
            <a:extLst>
              <a:ext uri="{FF2B5EF4-FFF2-40B4-BE49-F238E27FC236}">
                <a16:creationId xmlns:a16="http://schemas.microsoft.com/office/drawing/2014/main" id="{83E682FE-A215-F390-9CC8-7E5AA573536E}"/>
              </a:ext>
            </a:extLst>
          </p:cNvPr>
          <p:cNvSpPr txBox="1"/>
          <p:nvPr/>
        </p:nvSpPr>
        <p:spPr>
          <a:xfrm>
            <a:off x="5535526" y="1260259"/>
            <a:ext cx="5843587" cy="523220"/>
          </a:xfrm>
          <a:prstGeom prst="rect">
            <a:avLst/>
          </a:prstGeom>
          <a:noFill/>
        </p:spPr>
        <p:txBody>
          <a:bodyPr wrap="square">
            <a:spAutoFit/>
          </a:bodyPr>
          <a:lstStyle>
            <a:defPPr>
              <a:defRPr lang="en-US"/>
            </a:defPPr>
            <a:lvl1pPr lvl="0" algn="just" rtl="1">
              <a:defRPr sz="2800" b="1">
                <a:solidFill>
                  <a:srgbClr val="168489"/>
                </a:solidFill>
                <a:effectLst/>
                <a:latin typeface="Adobe Arabic" panose="020B0604020202020204" pitchFamily="18" charset="-78"/>
                <a:ea typeface="ADLaM Display" panose="02010000000000000000" pitchFamily="2" charset="0"/>
                <a:cs typeface="Adobe Arabic" panose="020B0604020202020204" pitchFamily="18" charset="-78"/>
              </a:defRPr>
            </a:lvl1pPr>
          </a:lstStyle>
          <a:p>
            <a:pPr lvl="0"/>
            <a:r>
              <a:rPr lang="ar-SA"/>
              <a:t>اضافة موقع/فرع جديد</a:t>
            </a:r>
            <a:endParaRPr lang="en-US"/>
          </a:p>
        </p:txBody>
      </p:sp>
      <p:sp>
        <p:nvSpPr>
          <p:cNvPr id="23" name="TextBox 22">
            <a:extLst>
              <a:ext uri="{FF2B5EF4-FFF2-40B4-BE49-F238E27FC236}">
                <a16:creationId xmlns:a16="http://schemas.microsoft.com/office/drawing/2014/main" id="{4348E838-5421-C91B-0287-738FE0C7EC06}"/>
              </a:ext>
            </a:extLst>
          </p:cNvPr>
          <p:cNvSpPr txBox="1"/>
          <p:nvPr/>
        </p:nvSpPr>
        <p:spPr>
          <a:xfrm>
            <a:off x="5535526" y="2044005"/>
            <a:ext cx="5843587"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بعـــد الضغط على إضافة موقع ســـتظهر لك خريطة مع بعض الحقـــول النصية لتعبئتها ببيانات الفرع المراد اضافته</a:t>
            </a:r>
            <a:endParaRPr lang="en-US"/>
          </a:p>
        </p:txBody>
      </p:sp>
      <p:sp>
        <p:nvSpPr>
          <p:cNvPr id="24" name="TextBox 23">
            <a:extLst>
              <a:ext uri="{FF2B5EF4-FFF2-40B4-BE49-F238E27FC236}">
                <a16:creationId xmlns:a16="http://schemas.microsoft.com/office/drawing/2014/main" id="{68002E58-4AB3-7632-BBB9-4DD7E9707296}"/>
              </a:ext>
            </a:extLst>
          </p:cNvPr>
          <p:cNvSpPr txBox="1"/>
          <p:nvPr/>
        </p:nvSpPr>
        <p:spPr>
          <a:xfrm>
            <a:off x="5482006" y="3258638"/>
            <a:ext cx="5937378"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قم بكتابة اسم الفرع وتحديد موقعة على الخريطة وبالنقر على الخريطة سيظهر لك مربع تحديد النطاق بصمة الحضور والانصراف للموظفين، كما يمكنك البحث عن مكان الفرع من خـــلال خانة البحث او عن طريق إدخال إحداثيات الموقع من خـــلال النقر على ادخال الإحداثيات بعدها قم بالنقر على حفظ، وستظهر لك رسالة تفيد بإضافة الموقع بنجاح</a:t>
            </a:r>
            <a:endParaRPr lang="en-US"/>
          </a:p>
        </p:txBody>
      </p:sp>
      <p:grpSp>
        <p:nvGrpSpPr>
          <p:cNvPr id="2" name="Group 1">
            <a:extLst>
              <a:ext uri="{FF2B5EF4-FFF2-40B4-BE49-F238E27FC236}">
                <a16:creationId xmlns:a16="http://schemas.microsoft.com/office/drawing/2014/main" id="{88A72839-2163-799D-CF2F-28B50C259BEC}"/>
              </a:ext>
            </a:extLst>
          </p:cNvPr>
          <p:cNvGrpSpPr/>
          <p:nvPr/>
        </p:nvGrpSpPr>
        <p:grpSpPr>
          <a:xfrm>
            <a:off x="772616" y="2743516"/>
            <a:ext cx="4441514" cy="2495233"/>
            <a:chOff x="-6247" y="0"/>
            <a:chExt cx="9838944" cy="5529162"/>
          </a:xfrm>
        </p:grpSpPr>
        <p:pic>
          <p:nvPicPr>
            <p:cNvPr id="3" name="Picture 2">
              <a:extLst>
                <a:ext uri="{FF2B5EF4-FFF2-40B4-BE49-F238E27FC236}">
                  <a16:creationId xmlns:a16="http://schemas.microsoft.com/office/drawing/2014/main" id="{1EE28962-7022-1BF3-6FB7-78AC6ACB4C6C}"/>
                </a:ext>
              </a:extLst>
            </p:cNvPr>
            <p:cNvPicPr/>
            <p:nvPr/>
          </p:nvPicPr>
          <p:blipFill>
            <a:blip r:embed="rId4"/>
            <a:stretch>
              <a:fillRect/>
            </a:stretch>
          </p:blipFill>
          <p:spPr>
            <a:xfrm>
              <a:off x="88240" y="5410289"/>
              <a:ext cx="9653017" cy="118873"/>
            </a:xfrm>
            <a:prstGeom prst="rect">
              <a:avLst/>
            </a:prstGeom>
          </p:spPr>
        </p:pic>
        <p:sp>
          <p:nvSpPr>
            <p:cNvPr id="4" name="Shape 1274">
              <a:extLst>
                <a:ext uri="{FF2B5EF4-FFF2-40B4-BE49-F238E27FC236}">
                  <a16:creationId xmlns:a16="http://schemas.microsoft.com/office/drawing/2014/main" id="{04A66031-6DA0-77A9-6E2A-24341B14B894}"/>
                </a:ext>
              </a:extLst>
            </p:cNvPr>
            <p:cNvSpPr/>
            <p:nvPr/>
          </p:nvSpPr>
          <p:spPr>
            <a:xfrm>
              <a:off x="93645" y="5413400"/>
              <a:ext cx="9645769" cy="115088"/>
            </a:xfrm>
            <a:custGeom>
              <a:avLst/>
              <a:gdLst/>
              <a:ahLst/>
              <a:cxnLst/>
              <a:rect l="0" t="0" r="0" b="0"/>
              <a:pathLst>
                <a:path w="9645769" h="115088">
                  <a:moveTo>
                    <a:pt x="0" y="0"/>
                  </a:moveTo>
                  <a:lnTo>
                    <a:pt x="9645769" y="0"/>
                  </a:lnTo>
                  <a:lnTo>
                    <a:pt x="9645769" y="57"/>
                  </a:lnTo>
                  <a:lnTo>
                    <a:pt x="9643437" y="23183"/>
                  </a:lnTo>
                  <a:cubicBezTo>
                    <a:pt x="9632704" y="75630"/>
                    <a:pt x="9586295" y="115088"/>
                    <a:pt x="9530688" y="115088"/>
                  </a:cubicBezTo>
                  <a:lnTo>
                    <a:pt x="115073" y="115088"/>
                  </a:lnTo>
                  <a:cubicBezTo>
                    <a:pt x="59455" y="115088"/>
                    <a:pt x="13065" y="75630"/>
                    <a:pt x="2336" y="23183"/>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5" name="Shape 1275">
              <a:extLst>
                <a:ext uri="{FF2B5EF4-FFF2-40B4-BE49-F238E27FC236}">
                  <a16:creationId xmlns:a16="http://schemas.microsoft.com/office/drawing/2014/main" id="{E041D935-91B1-33C9-0263-518E4ABCC3C9}"/>
                </a:ext>
              </a:extLst>
            </p:cNvPr>
            <p:cNvSpPr/>
            <p:nvPr/>
          </p:nvSpPr>
          <p:spPr>
            <a:xfrm>
              <a:off x="960504" y="0"/>
              <a:ext cx="7912049" cy="5287696"/>
            </a:xfrm>
            <a:custGeom>
              <a:avLst/>
              <a:gdLst/>
              <a:ahLst/>
              <a:cxnLst/>
              <a:rect l="0" t="0" r="0" b="0"/>
              <a:pathLst>
                <a:path w="7912049" h="5287696">
                  <a:moveTo>
                    <a:pt x="337769" y="0"/>
                  </a:moveTo>
                  <a:lnTo>
                    <a:pt x="7574280" y="0"/>
                  </a:lnTo>
                  <a:cubicBezTo>
                    <a:pt x="7760830" y="0"/>
                    <a:pt x="7912049" y="151231"/>
                    <a:pt x="7912049" y="337769"/>
                  </a:cubicBezTo>
                  <a:lnTo>
                    <a:pt x="7912049" y="5287696"/>
                  </a:lnTo>
                  <a:lnTo>
                    <a:pt x="0" y="5287696"/>
                  </a:lnTo>
                  <a:lnTo>
                    <a:pt x="0" y="337769"/>
                  </a:lnTo>
                  <a:cubicBezTo>
                    <a:pt x="0" y="151231"/>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6" name="Shape 127824">
              <a:extLst>
                <a:ext uri="{FF2B5EF4-FFF2-40B4-BE49-F238E27FC236}">
                  <a16:creationId xmlns:a16="http://schemas.microsoft.com/office/drawing/2014/main" id="{0CE1BADD-DE20-B209-1B26-51EB1B0FACFC}"/>
                </a:ext>
              </a:extLst>
            </p:cNvPr>
            <p:cNvSpPr/>
            <p:nvPr/>
          </p:nvSpPr>
          <p:spPr>
            <a:xfrm>
              <a:off x="1207935" y="271171"/>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7" name="Picture 6">
              <a:extLst>
                <a:ext uri="{FF2B5EF4-FFF2-40B4-BE49-F238E27FC236}">
                  <a16:creationId xmlns:a16="http://schemas.microsoft.com/office/drawing/2014/main" id="{E3DA818E-A533-75EC-DB63-FF871638D5D5}"/>
                </a:ext>
              </a:extLst>
            </p:cNvPr>
            <p:cNvPicPr/>
            <p:nvPr/>
          </p:nvPicPr>
          <p:blipFill>
            <a:blip r:embed="rId5"/>
            <a:stretch>
              <a:fillRect/>
            </a:stretch>
          </p:blipFill>
          <p:spPr>
            <a:xfrm>
              <a:off x="1205840" y="255105"/>
              <a:ext cx="7418833" cy="4760977"/>
            </a:xfrm>
            <a:prstGeom prst="rect">
              <a:avLst/>
            </a:prstGeom>
          </p:spPr>
        </p:pic>
        <p:pic>
          <p:nvPicPr>
            <p:cNvPr id="10" name="Picture 9">
              <a:extLst>
                <a:ext uri="{FF2B5EF4-FFF2-40B4-BE49-F238E27FC236}">
                  <a16:creationId xmlns:a16="http://schemas.microsoft.com/office/drawing/2014/main" id="{FA2A20B0-6469-8787-D211-FAC9B73EFF27}"/>
                </a:ext>
              </a:extLst>
            </p:cNvPr>
            <p:cNvPicPr/>
            <p:nvPr/>
          </p:nvPicPr>
          <p:blipFill>
            <a:blip r:embed="rId6"/>
            <a:stretch>
              <a:fillRect/>
            </a:stretch>
          </p:blipFill>
          <p:spPr>
            <a:xfrm>
              <a:off x="-6247" y="5281257"/>
              <a:ext cx="9838944" cy="155448"/>
            </a:xfrm>
            <a:prstGeom prst="rect">
              <a:avLst/>
            </a:prstGeom>
          </p:spPr>
        </p:pic>
        <p:sp>
          <p:nvSpPr>
            <p:cNvPr id="11" name="Shape 1280">
              <a:extLst>
                <a:ext uri="{FF2B5EF4-FFF2-40B4-BE49-F238E27FC236}">
                  <a16:creationId xmlns:a16="http://schemas.microsoft.com/office/drawing/2014/main" id="{0BB650B5-7DA6-3BFC-212B-BA5BEA62C1B5}"/>
                </a:ext>
              </a:extLst>
            </p:cNvPr>
            <p:cNvSpPr/>
            <p:nvPr/>
          </p:nvSpPr>
          <p:spPr>
            <a:xfrm>
              <a:off x="4039104" y="5287700"/>
              <a:ext cx="1754848" cy="76044"/>
            </a:xfrm>
            <a:custGeom>
              <a:avLst/>
              <a:gdLst/>
              <a:ahLst/>
              <a:cxnLst/>
              <a:rect l="0" t="0" r="0" b="0"/>
              <a:pathLst>
                <a:path w="1754848" h="76044">
                  <a:moveTo>
                    <a:pt x="0" y="0"/>
                  </a:moveTo>
                  <a:lnTo>
                    <a:pt x="1754848" y="0"/>
                  </a:lnTo>
                  <a:cubicBezTo>
                    <a:pt x="1754848" y="31499"/>
                    <a:pt x="1735703" y="58526"/>
                    <a:pt x="1708412" y="70071"/>
                  </a:cubicBezTo>
                  <a:lnTo>
                    <a:pt x="1678832" y="76044"/>
                  </a:lnTo>
                  <a:lnTo>
                    <a:pt x="76016" y="76044"/>
                  </a:lnTo>
                  <a:lnTo>
                    <a:pt x="46436" y="70071"/>
                  </a:lnTo>
                  <a:cubicBezTo>
                    <a:pt x="19145" y="58526"/>
                    <a:pt x="0" y="31499"/>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2287636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AF8AAA-5503-F9EA-A831-D88955A132E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81EC1AC-CEA1-E638-7532-234AE786E88C}"/>
              </a:ext>
            </a:extLst>
          </p:cNvPr>
          <p:cNvSpPr txBox="1"/>
          <p:nvPr/>
        </p:nvSpPr>
        <p:spPr>
          <a:xfrm>
            <a:off x="-72570" y="-928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إنشاء حساب موظف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C1C20D8-6DA7-3C75-393B-3B0C2D87C7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2" name="TextBox 21">
            <a:extLst>
              <a:ext uri="{FF2B5EF4-FFF2-40B4-BE49-F238E27FC236}">
                <a16:creationId xmlns:a16="http://schemas.microsoft.com/office/drawing/2014/main" id="{741D3329-18FE-33C0-B4F1-B2B487DC414F}"/>
              </a:ext>
            </a:extLst>
          </p:cNvPr>
          <p:cNvSpPr txBox="1"/>
          <p:nvPr/>
        </p:nvSpPr>
        <p:spPr>
          <a:xfrm>
            <a:off x="5535526" y="1260259"/>
            <a:ext cx="5843587" cy="523220"/>
          </a:xfrm>
          <a:prstGeom prst="rect">
            <a:avLst/>
          </a:prstGeom>
          <a:noFill/>
        </p:spPr>
        <p:txBody>
          <a:bodyPr wrap="square">
            <a:spAutoFit/>
          </a:bodyPr>
          <a:lstStyle>
            <a:defPPr>
              <a:defRPr lang="en-US"/>
            </a:defPPr>
            <a:lvl1pPr lvl="0" algn="just" rtl="1">
              <a:defRPr sz="2800" b="1">
                <a:solidFill>
                  <a:srgbClr val="168489"/>
                </a:solidFill>
                <a:effectLst/>
                <a:latin typeface="Adobe Arabic" panose="020B0604020202020204" pitchFamily="18" charset="-78"/>
                <a:ea typeface="ADLaM Display" panose="02010000000000000000" pitchFamily="2" charset="0"/>
                <a:cs typeface="Adobe Arabic" panose="020B0604020202020204" pitchFamily="18" charset="-78"/>
              </a:defRPr>
            </a:lvl1pPr>
          </a:lstStyle>
          <a:p>
            <a:pPr lvl="0"/>
            <a:r>
              <a:rPr lang="ar-SA"/>
              <a:t>اضافة قسم/مجموعة جديدة</a:t>
            </a:r>
            <a:endParaRPr lang="en-US"/>
          </a:p>
        </p:txBody>
      </p:sp>
      <p:sp>
        <p:nvSpPr>
          <p:cNvPr id="23" name="TextBox 22">
            <a:extLst>
              <a:ext uri="{FF2B5EF4-FFF2-40B4-BE49-F238E27FC236}">
                <a16:creationId xmlns:a16="http://schemas.microsoft.com/office/drawing/2014/main" id="{2621D427-A024-2A7D-9706-28FED7F893DC}"/>
              </a:ext>
            </a:extLst>
          </p:cNvPr>
          <p:cNvSpPr txBox="1"/>
          <p:nvPr/>
        </p:nvSpPr>
        <p:spPr>
          <a:xfrm>
            <a:off x="5535526" y="2903953"/>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بعد الضغط على إضافة قسم سيظهر لك حقل نصي لتعبئته ببيانات القسم المراد اضافتهقم بكتابة اسم القسم وبعدها قم بالنقر على حفظ، وستظهر لك قوائم وإعدادت تستطيع من خلالها تحديد الموقع والقسم للموظف كما في الصفحة التالية</a:t>
            </a:r>
            <a:endParaRPr lang="en-US"/>
          </a:p>
        </p:txBody>
      </p:sp>
      <p:grpSp>
        <p:nvGrpSpPr>
          <p:cNvPr id="12" name="Group 11">
            <a:extLst>
              <a:ext uri="{FF2B5EF4-FFF2-40B4-BE49-F238E27FC236}">
                <a16:creationId xmlns:a16="http://schemas.microsoft.com/office/drawing/2014/main" id="{4AEB1AB4-FE63-0969-BB33-FFDDBBF6E35E}"/>
              </a:ext>
            </a:extLst>
          </p:cNvPr>
          <p:cNvGrpSpPr/>
          <p:nvPr/>
        </p:nvGrpSpPr>
        <p:grpSpPr>
          <a:xfrm>
            <a:off x="438150" y="2521058"/>
            <a:ext cx="4622165" cy="3488932"/>
            <a:chOff x="-6247" y="0"/>
            <a:chExt cx="9838944" cy="5529203"/>
          </a:xfrm>
        </p:grpSpPr>
        <p:pic>
          <p:nvPicPr>
            <p:cNvPr id="13" name="Picture 12">
              <a:extLst>
                <a:ext uri="{FF2B5EF4-FFF2-40B4-BE49-F238E27FC236}">
                  <a16:creationId xmlns:a16="http://schemas.microsoft.com/office/drawing/2014/main" id="{3EEB7D5F-CE5A-2FC8-FE88-9613591A6E78}"/>
                </a:ext>
              </a:extLst>
            </p:cNvPr>
            <p:cNvPicPr/>
            <p:nvPr/>
          </p:nvPicPr>
          <p:blipFill>
            <a:blip r:embed="rId4"/>
            <a:stretch>
              <a:fillRect/>
            </a:stretch>
          </p:blipFill>
          <p:spPr>
            <a:xfrm>
              <a:off x="88240" y="5410330"/>
              <a:ext cx="9653017" cy="118873"/>
            </a:xfrm>
            <a:prstGeom prst="rect">
              <a:avLst/>
            </a:prstGeom>
          </p:spPr>
        </p:pic>
        <p:sp>
          <p:nvSpPr>
            <p:cNvPr id="14" name="Shape 1382">
              <a:extLst>
                <a:ext uri="{FF2B5EF4-FFF2-40B4-BE49-F238E27FC236}">
                  <a16:creationId xmlns:a16="http://schemas.microsoft.com/office/drawing/2014/main" id="{E4597F11-E0CF-7848-BB6A-9DB5ABC149E5}"/>
                </a:ext>
              </a:extLst>
            </p:cNvPr>
            <p:cNvSpPr/>
            <p:nvPr/>
          </p:nvSpPr>
          <p:spPr>
            <a:xfrm>
              <a:off x="93644" y="5413378"/>
              <a:ext cx="9645770" cy="115085"/>
            </a:xfrm>
            <a:custGeom>
              <a:avLst/>
              <a:gdLst/>
              <a:ahLst/>
              <a:cxnLst/>
              <a:rect l="0" t="0" r="0" b="0"/>
              <a:pathLst>
                <a:path w="9645770" h="115085">
                  <a:moveTo>
                    <a:pt x="0" y="0"/>
                  </a:moveTo>
                  <a:lnTo>
                    <a:pt x="9645770" y="0"/>
                  </a:lnTo>
                  <a:lnTo>
                    <a:pt x="9645770" y="67"/>
                  </a:lnTo>
                  <a:lnTo>
                    <a:pt x="9643439" y="23192"/>
                  </a:lnTo>
                  <a:cubicBezTo>
                    <a:pt x="9632705" y="75637"/>
                    <a:pt x="9586297" y="115085"/>
                    <a:pt x="9530690" y="115085"/>
                  </a:cubicBezTo>
                  <a:lnTo>
                    <a:pt x="115074" y="115085"/>
                  </a:lnTo>
                  <a:cubicBezTo>
                    <a:pt x="59456" y="115085"/>
                    <a:pt x="13066" y="75637"/>
                    <a:pt x="2337" y="23192"/>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5" name="Shape 1383">
              <a:extLst>
                <a:ext uri="{FF2B5EF4-FFF2-40B4-BE49-F238E27FC236}">
                  <a16:creationId xmlns:a16="http://schemas.microsoft.com/office/drawing/2014/main" id="{39B3109D-FEEF-A3B6-F9B3-D623E3B20550}"/>
                </a:ext>
              </a:extLst>
            </p:cNvPr>
            <p:cNvSpPr/>
            <p:nvPr/>
          </p:nvSpPr>
          <p:spPr>
            <a:xfrm>
              <a:off x="960504" y="0"/>
              <a:ext cx="7912049" cy="5287683"/>
            </a:xfrm>
            <a:custGeom>
              <a:avLst/>
              <a:gdLst/>
              <a:ahLst/>
              <a:cxnLst/>
              <a:rect l="0" t="0" r="0" b="0"/>
              <a:pathLst>
                <a:path w="7912049" h="5287683">
                  <a:moveTo>
                    <a:pt x="337769" y="0"/>
                  </a:moveTo>
                  <a:lnTo>
                    <a:pt x="7574280" y="0"/>
                  </a:lnTo>
                  <a:cubicBezTo>
                    <a:pt x="7760830" y="0"/>
                    <a:pt x="7912049" y="151219"/>
                    <a:pt x="7912049" y="337757"/>
                  </a:cubicBezTo>
                  <a:lnTo>
                    <a:pt x="7912049" y="5287683"/>
                  </a:lnTo>
                  <a:lnTo>
                    <a:pt x="0" y="5287683"/>
                  </a:lnTo>
                  <a:lnTo>
                    <a:pt x="0" y="337757"/>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6" name="Shape 128144">
              <a:extLst>
                <a:ext uri="{FF2B5EF4-FFF2-40B4-BE49-F238E27FC236}">
                  <a16:creationId xmlns:a16="http://schemas.microsoft.com/office/drawing/2014/main" id="{F1D0B242-B627-5898-5D00-2631B2EEEB10}"/>
                </a:ext>
              </a:extLst>
            </p:cNvPr>
            <p:cNvSpPr/>
            <p:nvPr/>
          </p:nvSpPr>
          <p:spPr>
            <a:xfrm>
              <a:off x="1207935" y="271148"/>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7" name="Picture 16">
              <a:extLst>
                <a:ext uri="{FF2B5EF4-FFF2-40B4-BE49-F238E27FC236}">
                  <a16:creationId xmlns:a16="http://schemas.microsoft.com/office/drawing/2014/main" id="{75F2BCF2-611A-D0C8-CB96-FF1B37196150}"/>
                </a:ext>
              </a:extLst>
            </p:cNvPr>
            <p:cNvPicPr/>
            <p:nvPr/>
          </p:nvPicPr>
          <p:blipFill>
            <a:blip r:embed="rId5"/>
            <a:stretch>
              <a:fillRect/>
            </a:stretch>
          </p:blipFill>
          <p:spPr>
            <a:xfrm>
              <a:off x="1205840" y="255146"/>
              <a:ext cx="7418833" cy="4760977"/>
            </a:xfrm>
            <a:prstGeom prst="rect">
              <a:avLst/>
            </a:prstGeom>
          </p:spPr>
        </p:pic>
        <p:pic>
          <p:nvPicPr>
            <p:cNvPr id="18" name="Picture 17">
              <a:extLst>
                <a:ext uri="{FF2B5EF4-FFF2-40B4-BE49-F238E27FC236}">
                  <a16:creationId xmlns:a16="http://schemas.microsoft.com/office/drawing/2014/main" id="{3747462F-4652-E226-0305-FE69D1BE7630}"/>
                </a:ext>
              </a:extLst>
            </p:cNvPr>
            <p:cNvPicPr/>
            <p:nvPr/>
          </p:nvPicPr>
          <p:blipFill>
            <a:blip r:embed="rId6"/>
            <a:stretch>
              <a:fillRect/>
            </a:stretch>
          </p:blipFill>
          <p:spPr>
            <a:xfrm>
              <a:off x="-6247" y="5284346"/>
              <a:ext cx="9838944" cy="155448"/>
            </a:xfrm>
            <a:prstGeom prst="rect">
              <a:avLst/>
            </a:prstGeom>
          </p:spPr>
        </p:pic>
        <p:sp>
          <p:nvSpPr>
            <p:cNvPr id="19" name="Shape 1388">
              <a:extLst>
                <a:ext uri="{FF2B5EF4-FFF2-40B4-BE49-F238E27FC236}">
                  <a16:creationId xmlns:a16="http://schemas.microsoft.com/office/drawing/2014/main" id="{EAD20F98-2050-950B-3407-C65F8704C333}"/>
                </a:ext>
              </a:extLst>
            </p:cNvPr>
            <p:cNvSpPr/>
            <p:nvPr/>
          </p:nvSpPr>
          <p:spPr>
            <a:xfrm>
              <a:off x="4039104" y="5287688"/>
              <a:ext cx="1754848" cy="76033"/>
            </a:xfrm>
            <a:custGeom>
              <a:avLst/>
              <a:gdLst/>
              <a:ahLst/>
              <a:cxnLst/>
              <a:rect l="0" t="0" r="0" b="0"/>
              <a:pathLst>
                <a:path w="1754848" h="76033">
                  <a:moveTo>
                    <a:pt x="0" y="0"/>
                  </a:moveTo>
                  <a:lnTo>
                    <a:pt x="1754848" y="0"/>
                  </a:lnTo>
                  <a:cubicBezTo>
                    <a:pt x="1754848" y="31490"/>
                    <a:pt x="1735703" y="58514"/>
                    <a:pt x="1708412" y="70059"/>
                  </a:cubicBezTo>
                  <a:lnTo>
                    <a:pt x="1678825" y="76033"/>
                  </a:lnTo>
                  <a:lnTo>
                    <a:pt x="76023" y="76033"/>
                  </a:lnTo>
                  <a:lnTo>
                    <a:pt x="46436" y="70059"/>
                  </a:lnTo>
                  <a:cubicBezTo>
                    <a:pt x="19145" y="58514"/>
                    <a:pt x="0" y="31490"/>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29093065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DEB8C2-9CCE-9F25-ED3E-AEF03D3CF52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AFC70D2-C972-AF0F-CFF1-5661339DD0DF}"/>
              </a:ext>
            </a:extLst>
          </p:cNvPr>
          <p:cNvSpPr txBox="1"/>
          <p:nvPr/>
        </p:nvSpPr>
        <p:spPr>
          <a:xfrm>
            <a:off x="-72570" y="-928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إنشاء حساب موظف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CD2F02B-065F-4450-7AA8-09C4932C8D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2" name="TextBox 21">
            <a:extLst>
              <a:ext uri="{FF2B5EF4-FFF2-40B4-BE49-F238E27FC236}">
                <a16:creationId xmlns:a16="http://schemas.microsoft.com/office/drawing/2014/main" id="{D68AF487-B8AD-1A49-0B9D-B807B82AE5F7}"/>
              </a:ext>
            </a:extLst>
          </p:cNvPr>
          <p:cNvSpPr txBox="1"/>
          <p:nvPr/>
        </p:nvSpPr>
        <p:spPr>
          <a:xfrm>
            <a:off x="5535526" y="1260259"/>
            <a:ext cx="5843587" cy="523220"/>
          </a:xfrm>
          <a:prstGeom prst="rect">
            <a:avLst/>
          </a:prstGeom>
          <a:noFill/>
        </p:spPr>
        <p:txBody>
          <a:bodyPr wrap="square">
            <a:spAutoFit/>
          </a:bodyPr>
          <a:lstStyle>
            <a:defPPr>
              <a:defRPr lang="en-US"/>
            </a:defPPr>
            <a:lvl1pPr lvl="0" algn="just" rtl="1">
              <a:defRPr sz="2800" b="1">
                <a:solidFill>
                  <a:srgbClr val="168489"/>
                </a:solidFill>
                <a:effectLst/>
                <a:latin typeface="Adobe Arabic" panose="020B0604020202020204" pitchFamily="18" charset="-78"/>
                <a:ea typeface="ADLaM Display" panose="02010000000000000000" pitchFamily="2" charset="0"/>
                <a:cs typeface="Adobe Arabic" panose="020B0604020202020204" pitchFamily="18" charset="-78"/>
              </a:defRPr>
            </a:lvl1pPr>
          </a:lstStyle>
          <a:p>
            <a:pPr lvl="0"/>
            <a:r>
              <a:rPr lang="ar-SA"/>
              <a:t>اختيار الموقع والقسم للموظف</a:t>
            </a:r>
            <a:endParaRPr lang="en-US"/>
          </a:p>
        </p:txBody>
      </p:sp>
      <p:sp>
        <p:nvSpPr>
          <p:cNvPr id="23" name="TextBox 22">
            <a:extLst>
              <a:ext uri="{FF2B5EF4-FFF2-40B4-BE49-F238E27FC236}">
                <a16:creationId xmlns:a16="http://schemas.microsoft.com/office/drawing/2014/main" id="{3E0FA9E2-A81A-5B2E-FF26-72F67DCEF6AA}"/>
              </a:ext>
            </a:extLst>
          </p:cNvPr>
          <p:cNvSpPr txBox="1"/>
          <p:nvPr/>
        </p:nvSpPr>
        <p:spPr>
          <a:xfrm>
            <a:off x="5535526" y="2322731"/>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بعد الإنتهاء من اضافة موقع وقســـم جديدين ســـتظهر لك قوائم وإعدادت تستطيع من خلالها تحديد الموقع والقسم للموظف الضغط كما هو موضح بالاعلى</a:t>
            </a:r>
            <a:endParaRPr lang="en-US"/>
          </a:p>
        </p:txBody>
      </p:sp>
      <p:grpSp>
        <p:nvGrpSpPr>
          <p:cNvPr id="2" name="Group 1">
            <a:extLst>
              <a:ext uri="{FF2B5EF4-FFF2-40B4-BE49-F238E27FC236}">
                <a16:creationId xmlns:a16="http://schemas.microsoft.com/office/drawing/2014/main" id="{A38A71E9-F8E4-1531-B639-56B43FCC26BA}"/>
              </a:ext>
            </a:extLst>
          </p:cNvPr>
          <p:cNvGrpSpPr/>
          <p:nvPr/>
        </p:nvGrpSpPr>
        <p:grpSpPr>
          <a:xfrm>
            <a:off x="442734" y="2392065"/>
            <a:ext cx="4913173" cy="2758657"/>
            <a:chOff x="-4177" y="0"/>
            <a:chExt cx="9838944" cy="5528474"/>
          </a:xfrm>
        </p:grpSpPr>
        <p:pic>
          <p:nvPicPr>
            <p:cNvPr id="3" name="Picture 2">
              <a:extLst>
                <a:ext uri="{FF2B5EF4-FFF2-40B4-BE49-F238E27FC236}">
                  <a16:creationId xmlns:a16="http://schemas.microsoft.com/office/drawing/2014/main" id="{4CB5CF0A-29B3-4792-AD13-0D4BC7FD69C5}"/>
                </a:ext>
              </a:extLst>
            </p:cNvPr>
            <p:cNvPicPr/>
            <p:nvPr/>
          </p:nvPicPr>
          <p:blipFill>
            <a:blip r:embed="rId4"/>
            <a:stretch>
              <a:fillRect/>
            </a:stretch>
          </p:blipFill>
          <p:spPr>
            <a:xfrm>
              <a:off x="90310" y="5408293"/>
              <a:ext cx="9649968" cy="118872"/>
            </a:xfrm>
            <a:prstGeom prst="rect">
              <a:avLst/>
            </a:prstGeom>
          </p:spPr>
        </p:pic>
        <p:sp>
          <p:nvSpPr>
            <p:cNvPr id="4" name="Shape 1540">
              <a:extLst>
                <a:ext uri="{FF2B5EF4-FFF2-40B4-BE49-F238E27FC236}">
                  <a16:creationId xmlns:a16="http://schemas.microsoft.com/office/drawing/2014/main" id="{970A99E8-799D-02D1-FD87-27EDB0589DBE}"/>
                </a:ext>
              </a:extLst>
            </p:cNvPr>
            <p:cNvSpPr/>
            <p:nvPr/>
          </p:nvSpPr>
          <p:spPr>
            <a:xfrm>
              <a:off x="93637" y="5413386"/>
              <a:ext cx="9645777" cy="115088"/>
            </a:xfrm>
            <a:custGeom>
              <a:avLst/>
              <a:gdLst/>
              <a:ahLst/>
              <a:cxnLst/>
              <a:rect l="0" t="0" r="0" b="0"/>
              <a:pathLst>
                <a:path w="9645777" h="115088">
                  <a:moveTo>
                    <a:pt x="0" y="0"/>
                  </a:moveTo>
                  <a:lnTo>
                    <a:pt x="9645777" y="0"/>
                  </a:lnTo>
                  <a:lnTo>
                    <a:pt x="9645777" y="74"/>
                  </a:lnTo>
                  <a:lnTo>
                    <a:pt x="9643447" y="23185"/>
                  </a:lnTo>
                  <a:cubicBezTo>
                    <a:pt x="9634247" y="68139"/>
                    <a:pt x="9598836" y="103550"/>
                    <a:pt x="9553881" y="112750"/>
                  </a:cubicBezTo>
                  <a:lnTo>
                    <a:pt x="9530701" y="115088"/>
                  </a:lnTo>
                  <a:lnTo>
                    <a:pt x="115068" y="115088"/>
                  </a:lnTo>
                  <a:lnTo>
                    <a:pt x="91889" y="112750"/>
                  </a:lnTo>
                  <a:cubicBezTo>
                    <a:pt x="46936" y="103550"/>
                    <a:pt x="11532" y="68139"/>
                    <a:pt x="2334" y="23185"/>
                  </a:cubicBezTo>
                  <a:lnTo>
                    <a:pt x="0" y="29"/>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5" name="Shape 1541">
              <a:extLst>
                <a:ext uri="{FF2B5EF4-FFF2-40B4-BE49-F238E27FC236}">
                  <a16:creationId xmlns:a16="http://schemas.microsoft.com/office/drawing/2014/main" id="{BE4AE5B7-D639-653B-DFC4-71C0CE284E6A}"/>
                </a:ext>
              </a:extLst>
            </p:cNvPr>
            <p:cNvSpPr/>
            <p:nvPr/>
          </p:nvSpPr>
          <p:spPr>
            <a:xfrm>
              <a:off x="960492" y="0"/>
              <a:ext cx="7912062" cy="5287696"/>
            </a:xfrm>
            <a:custGeom>
              <a:avLst/>
              <a:gdLst/>
              <a:ahLst/>
              <a:cxnLst/>
              <a:rect l="0" t="0" r="0" b="0"/>
              <a:pathLst>
                <a:path w="7912062" h="5287696">
                  <a:moveTo>
                    <a:pt x="337769" y="0"/>
                  </a:moveTo>
                  <a:lnTo>
                    <a:pt x="7574293" y="0"/>
                  </a:lnTo>
                  <a:cubicBezTo>
                    <a:pt x="7760844" y="0"/>
                    <a:pt x="7912062" y="151219"/>
                    <a:pt x="7912062" y="337757"/>
                  </a:cubicBezTo>
                  <a:lnTo>
                    <a:pt x="7912062" y="5287696"/>
                  </a:lnTo>
                  <a:lnTo>
                    <a:pt x="0" y="5287696"/>
                  </a:lnTo>
                  <a:lnTo>
                    <a:pt x="0" y="337757"/>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6" name="Shape 128332">
              <a:extLst>
                <a:ext uri="{FF2B5EF4-FFF2-40B4-BE49-F238E27FC236}">
                  <a16:creationId xmlns:a16="http://schemas.microsoft.com/office/drawing/2014/main" id="{CB8E1E9B-A735-B17D-77AD-BC58AA63168A}"/>
                </a:ext>
              </a:extLst>
            </p:cNvPr>
            <p:cNvSpPr/>
            <p:nvPr/>
          </p:nvSpPr>
          <p:spPr>
            <a:xfrm>
              <a:off x="1207922" y="271168"/>
              <a:ext cx="7417206" cy="4745368"/>
            </a:xfrm>
            <a:custGeom>
              <a:avLst/>
              <a:gdLst/>
              <a:ahLst/>
              <a:cxnLst/>
              <a:rect l="0" t="0" r="0" b="0"/>
              <a:pathLst>
                <a:path w="7417206" h="4745368">
                  <a:moveTo>
                    <a:pt x="0" y="0"/>
                  </a:moveTo>
                  <a:lnTo>
                    <a:pt x="7417206" y="0"/>
                  </a:lnTo>
                  <a:lnTo>
                    <a:pt x="7417206"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7" name="Picture 6">
              <a:extLst>
                <a:ext uri="{FF2B5EF4-FFF2-40B4-BE49-F238E27FC236}">
                  <a16:creationId xmlns:a16="http://schemas.microsoft.com/office/drawing/2014/main" id="{CB1475EE-0291-B7A7-40A7-07826A90279C}"/>
                </a:ext>
              </a:extLst>
            </p:cNvPr>
            <p:cNvPicPr/>
            <p:nvPr/>
          </p:nvPicPr>
          <p:blipFill>
            <a:blip r:embed="rId5"/>
            <a:stretch>
              <a:fillRect/>
            </a:stretch>
          </p:blipFill>
          <p:spPr>
            <a:xfrm>
              <a:off x="1204862" y="256157"/>
              <a:ext cx="7418833" cy="4760977"/>
            </a:xfrm>
            <a:prstGeom prst="rect">
              <a:avLst/>
            </a:prstGeom>
          </p:spPr>
        </p:pic>
        <p:pic>
          <p:nvPicPr>
            <p:cNvPr id="10" name="Picture 9">
              <a:extLst>
                <a:ext uri="{FF2B5EF4-FFF2-40B4-BE49-F238E27FC236}">
                  <a16:creationId xmlns:a16="http://schemas.microsoft.com/office/drawing/2014/main" id="{269BAD9A-0DDE-F306-6024-30DAE53B9A86}"/>
                </a:ext>
              </a:extLst>
            </p:cNvPr>
            <p:cNvPicPr/>
            <p:nvPr/>
          </p:nvPicPr>
          <p:blipFill>
            <a:blip r:embed="rId6"/>
            <a:stretch>
              <a:fillRect/>
            </a:stretch>
          </p:blipFill>
          <p:spPr>
            <a:xfrm>
              <a:off x="-4177" y="5282309"/>
              <a:ext cx="9838944" cy="155448"/>
            </a:xfrm>
            <a:prstGeom prst="rect">
              <a:avLst/>
            </a:prstGeom>
          </p:spPr>
        </p:pic>
        <p:sp>
          <p:nvSpPr>
            <p:cNvPr id="11" name="Shape 1546">
              <a:extLst>
                <a:ext uri="{FF2B5EF4-FFF2-40B4-BE49-F238E27FC236}">
                  <a16:creationId xmlns:a16="http://schemas.microsoft.com/office/drawing/2014/main" id="{EF5C7E4E-BBEC-9773-32D3-AE4C1BB2D2DA}"/>
                </a:ext>
              </a:extLst>
            </p:cNvPr>
            <p:cNvSpPr/>
            <p:nvPr/>
          </p:nvSpPr>
          <p:spPr>
            <a:xfrm>
              <a:off x="4039095" y="5287700"/>
              <a:ext cx="1754860" cy="76029"/>
            </a:xfrm>
            <a:custGeom>
              <a:avLst/>
              <a:gdLst/>
              <a:ahLst/>
              <a:cxnLst/>
              <a:rect l="0" t="0" r="0" b="0"/>
              <a:pathLst>
                <a:path w="1754860" h="76029">
                  <a:moveTo>
                    <a:pt x="0" y="0"/>
                  </a:moveTo>
                  <a:lnTo>
                    <a:pt x="1754860" y="0"/>
                  </a:lnTo>
                  <a:cubicBezTo>
                    <a:pt x="1754860" y="31490"/>
                    <a:pt x="1735714" y="58514"/>
                    <a:pt x="1708424" y="70059"/>
                  </a:cubicBezTo>
                  <a:lnTo>
                    <a:pt x="1678856" y="76029"/>
                  </a:lnTo>
                  <a:lnTo>
                    <a:pt x="76016" y="76029"/>
                  </a:lnTo>
                  <a:lnTo>
                    <a:pt x="46441" y="70059"/>
                  </a:lnTo>
                  <a:cubicBezTo>
                    <a:pt x="28243" y="62362"/>
                    <a:pt x="13669" y="47786"/>
                    <a:pt x="5974" y="29593"/>
                  </a:cubicBezTo>
                  <a:lnTo>
                    <a:pt x="0" y="4"/>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grpSp>
      <p:sp>
        <p:nvSpPr>
          <p:cNvPr id="20" name="TextBox 19">
            <a:extLst>
              <a:ext uri="{FF2B5EF4-FFF2-40B4-BE49-F238E27FC236}">
                <a16:creationId xmlns:a16="http://schemas.microsoft.com/office/drawing/2014/main" id="{C874292B-EB4B-3EB1-32DD-ADFF0B558286}"/>
              </a:ext>
            </a:extLst>
          </p:cNvPr>
          <p:cNvSpPr txBox="1"/>
          <p:nvPr/>
        </p:nvSpPr>
        <p:spPr>
          <a:xfrm>
            <a:off x="5535526" y="4212746"/>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قم بتحديد موقع العمل او الفرع ، القســـم/ المجموعة، حالة الموظف ، التحقق من بصمة اليد/الوجه لجوال الموظف ،ارسال تنبيهات تذكيرية بمواعيد الدوام ، السماح بتسجيل الحضور والانصراف من أي مكان خارج الموقع ) وبعد الإنتهاء من ذلك قم بالضغط على زر اكمل</a:t>
            </a:r>
            <a:endParaRPr lang="en-US"/>
          </a:p>
        </p:txBody>
      </p:sp>
    </p:spTree>
    <p:extLst>
      <p:ext uri="{BB962C8B-B14F-4D97-AF65-F5344CB8AC3E}">
        <p14:creationId xmlns:p14="http://schemas.microsoft.com/office/powerpoint/2010/main" val="34954192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0" grpId="0"/>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CBF73-17DB-FDBB-D95E-A424B8C1AE3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12DD23F-DD3F-D3B0-059F-6FEA4CD425E1}"/>
              </a:ext>
            </a:extLst>
          </p:cNvPr>
          <p:cNvSpPr txBox="1"/>
          <p:nvPr/>
        </p:nvSpPr>
        <p:spPr>
          <a:xfrm>
            <a:off x="-72570" y="-928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إنشاء حساب موظف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21D1FE0-D1E6-CB8E-4BD8-7D7ED1E957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2" name="TextBox 21">
            <a:extLst>
              <a:ext uri="{FF2B5EF4-FFF2-40B4-BE49-F238E27FC236}">
                <a16:creationId xmlns:a16="http://schemas.microsoft.com/office/drawing/2014/main" id="{CFB7A397-81EE-FA53-ED39-6C66BCF987CF}"/>
              </a:ext>
            </a:extLst>
          </p:cNvPr>
          <p:cNvSpPr txBox="1"/>
          <p:nvPr/>
        </p:nvSpPr>
        <p:spPr>
          <a:xfrm>
            <a:off x="5535526" y="1260259"/>
            <a:ext cx="5843587" cy="523220"/>
          </a:xfrm>
          <a:prstGeom prst="rect">
            <a:avLst/>
          </a:prstGeom>
          <a:noFill/>
        </p:spPr>
        <p:txBody>
          <a:bodyPr wrap="square">
            <a:spAutoFit/>
          </a:bodyPr>
          <a:lstStyle>
            <a:defPPr>
              <a:defRPr lang="en-US"/>
            </a:defPPr>
            <a:lvl1pPr lvl="0" algn="just" rtl="1">
              <a:defRPr sz="2800" b="1">
                <a:solidFill>
                  <a:srgbClr val="168489"/>
                </a:solidFill>
                <a:effectLst/>
                <a:latin typeface="Adobe Arabic" panose="020B0604020202020204" pitchFamily="18" charset="-78"/>
                <a:ea typeface="ADLaM Display" panose="02010000000000000000" pitchFamily="2" charset="0"/>
                <a:cs typeface="Adobe Arabic" panose="020B0604020202020204" pitchFamily="18" charset="-78"/>
              </a:defRPr>
            </a:lvl1pPr>
          </a:lstStyle>
          <a:p>
            <a:pPr lvl="0"/>
            <a:r>
              <a:rPr lang="ar-SA"/>
              <a:t>إضافة فترات العمل</a:t>
            </a:r>
            <a:endParaRPr lang="en-US"/>
          </a:p>
        </p:txBody>
      </p:sp>
      <p:sp>
        <p:nvSpPr>
          <p:cNvPr id="23" name="TextBox 22">
            <a:extLst>
              <a:ext uri="{FF2B5EF4-FFF2-40B4-BE49-F238E27FC236}">
                <a16:creationId xmlns:a16="http://schemas.microsoft.com/office/drawing/2014/main" id="{556A90A6-D022-5254-1175-F9861EF5F0E9}"/>
              </a:ext>
            </a:extLst>
          </p:cNvPr>
          <p:cNvSpPr txBox="1"/>
          <p:nvPr/>
        </p:nvSpPr>
        <p:spPr>
          <a:xfrm>
            <a:off x="5535526" y="1906225"/>
            <a:ext cx="5843587" cy="4493538"/>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sz="2600"/>
              <a:t>بعد الإنتهاء من اختيار الموقع والقســـم والضغط على زر إكمال ســـتظهر لك قائمة فترات العمل تلقائيا، اذا لم تقم بإضافة اي فترات عمل مســـبقاً، فستظهر لك فارغة كما في الأعلى ،وكمـــا هو مًوضح انه لا يوجد فتـــرات عمل محفوظه، لذلك قم بالضغـــط على اضافة فترة وســـتظهر لك نافذة منبثقة، قـــم بتحديد ما اذا كانت اوقات العمـــل محددة (بتحديد وقت الحضور والإنصراف) او مرنة (بتحديد ســـاعات عمل خلال اليوم)، مدة التأخير المســـموحة ،أيام العطل الأســـبوعية، ويمكنك تحديد عدد بصمات مفاجأة للتأكـــد من وجود الموظف داخل نطاق العمل اثناء وقت الدوام، بعد الإنتهاء من ذلك قم بالضغط على زر حفظ</a:t>
            </a:r>
            <a:endParaRPr lang="en-US" sz="2600"/>
          </a:p>
        </p:txBody>
      </p:sp>
      <p:grpSp>
        <p:nvGrpSpPr>
          <p:cNvPr id="12" name="Group 11">
            <a:extLst>
              <a:ext uri="{FF2B5EF4-FFF2-40B4-BE49-F238E27FC236}">
                <a16:creationId xmlns:a16="http://schemas.microsoft.com/office/drawing/2014/main" id="{686A9319-52A8-66EE-6F33-DCAB9021C41C}"/>
              </a:ext>
            </a:extLst>
          </p:cNvPr>
          <p:cNvGrpSpPr/>
          <p:nvPr/>
        </p:nvGrpSpPr>
        <p:grpSpPr>
          <a:xfrm>
            <a:off x="657030" y="2842466"/>
            <a:ext cx="4878496" cy="2740559"/>
            <a:chOff x="-6247" y="0"/>
            <a:chExt cx="9838944" cy="5528779"/>
          </a:xfrm>
        </p:grpSpPr>
        <p:pic>
          <p:nvPicPr>
            <p:cNvPr id="13" name="Picture 12">
              <a:extLst>
                <a:ext uri="{FF2B5EF4-FFF2-40B4-BE49-F238E27FC236}">
                  <a16:creationId xmlns:a16="http://schemas.microsoft.com/office/drawing/2014/main" id="{0B7FE2AE-FAAC-A90C-9C3A-4166B6A5EAFA}"/>
                </a:ext>
              </a:extLst>
            </p:cNvPr>
            <p:cNvPicPr/>
            <p:nvPr/>
          </p:nvPicPr>
          <p:blipFill>
            <a:blip r:embed="rId4"/>
            <a:stretch>
              <a:fillRect/>
            </a:stretch>
          </p:blipFill>
          <p:spPr>
            <a:xfrm>
              <a:off x="88240" y="5409907"/>
              <a:ext cx="9653017" cy="118872"/>
            </a:xfrm>
            <a:prstGeom prst="rect">
              <a:avLst/>
            </a:prstGeom>
          </p:spPr>
        </p:pic>
        <p:sp>
          <p:nvSpPr>
            <p:cNvPr id="14" name="Shape 1773">
              <a:extLst>
                <a:ext uri="{FF2B5EF4-FFF2-40B4-BE49-F238E27FC236}">
                  <a16:creationId xmlns:a16="http://schemas.microsoft.com/office/drawing/2014/main" id="{DBFBC100-8577-3220-AD1F-AE34B4EF7AF0}"/>
                </a:ext>
              </a:extLst>
            </p:cNvPr>
            <p:cNvSpPr/>
            <p:nvPr/>
          </p:nvSpPr>
          <p:spPr>
            <a:xfrm>
              <a:off x="93642" y="5413392"/>
              <a:ext cx="9645772" cy="115082"/>
            </a:xfrm>
            <a:custGeom>
              <a:avLst/>
              <a:gdLst/>
              <a:ahLst/>
              <a:cxnLst/>
              <a:rect l="0" t="0" r="0" b="0"/>
              <a:pathLst>
                <a:path w="9645772" h="115082">
                  <a:moveTo>
                    <a:pt x="0" y="0"/>
                  </a:moveTo>
                  <a:lnTo>
                    <a:pt x="9645772" y="0"/>
                  </a:lnTo>
                  <a:lnTo>
                    <a:pt x="9645772" y="53"/>
                  </a:lnTo>
                  <a:lnTo>
                    <a:pt x="9643439" y="23195"/>
                  </a:lnTo>
                  <a:cubicBezTo>
                    <a:pt x="9634241" y="68148"/>
                    <a:pt x="9598837" y="103552"/>
                    <a:pt x="9553884" y="112750"/>
                  </a:cubicBezTo>
                  <a:lnTo>
                    <a:pt x="9530743" y="115082"/>
                  </a:lnTo>
                  <a:lnTo>
                    <a:pt x="115021" y="115082"/>
                  </a:lnTo>
                  <a:lnTo>
                    <a:pt x="91880" y="112750"/>
                  </a:lnTo>
                  <a:cubicBezTo>
                    <a:pt x="39438" y="102019"/>
                    <a:pt x="0" y="55618"/>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5" name="Shape 1774">
              <a:extLst>
                <a:ext uri="{FF2B5EF4-FFF2-40B4-BE49-F238E27FC236}">
                  <a16:creationId xmlns:a16="http://schemas.microsoft.com/office/drawing/2014/main" id="{555E1AE1-6289-7DBB-60F5-A7FAEE39CC7B}"/>
                </a:ext>
              </a:extLst>
            </p:cNvPr>
            <p:cNvSpPr/>
            <p:nvPr/>
          </p:nvSpPr>
          <p:spPr>
            <a:xfrm>
              <a:off x="960502"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6" name="Shape 128626">
              <a:extLst>
                <a:ext uri="{FF2B5EF4-FFF2-40B4-BE49-F238E27FC236}">
                  <a16:creationId xmlns:a16="http://schemas.microsoft.com/office/drawing/2014/main" id="{58703A41-1CDC-4005-40BF-BA5ABB063029}"/>
                </a:ext>
              </a:extLst>
            </p:cNvPr>
            <p:cNvSpPr/>
            <p:nvPr/>
          </p:nvSpPr>
          <p:spPr>
            <a:xfrm>
              <a:off x="1207935" y="271170"/>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7" name="Picture 16">
              <a:extLst>
                <a:ext uri="{FF2B5EF4-FFF2-40B4-BE49-F238E27FC236}">
                  <a16:creationId xmlns:a16="http://schemas.microsoft.com/office/drawing/2014/main" id="{F07C190F-2E02-60C8-46D8-7B3AA0973A96}"/>
                </a:ext>
              </a:extLst>
            </p:cNvPr>
            <p:cNvPicPr/>
            <p:nvPr/>
          </p:nvPicPr>
          <p:blipFill>
            <a:blip r:embed="rId5"/>
            <a:stretch>
              <a:fillRect/>
            </a:stretch>
          </p:blipFill>
          <p:spPr>
            <a:xfrm>
              <a:off x="1205840" y="273011"/>
              <a:ext cx="7418833" cy="4742689"/>
            </a:xfrm>
            <a:prstGeom prst="rect">
              <a:avLst/>
            </a:prstGeom>
          </p:spPr>
        </p:pic>
        <p:pic>
          <p:nvPicPr>
            <p:cNvPr id="18" name="Picture 17">
              <a:extLst>
                <a:ext uri="{FF2B5EF4-FFF2-40B4-BE49-F238E27FC236}">
                  <a16:creationId xmlns:a16="http://schemas.microsoft.com/office/drawing/2014/main" id="{B0B2BD11-4D44-7AE5-7A50-5A816F39A6FD}"/>
                </a:ext>
              </a:extLst>
            </p:cNvPr>
            <p:cNvPicPr/>
            <p:nvPr/>
          </p:nvPicPr>
          <p:blipFill>
            <a:blip r:embed="rId6"/>
            <a:stretch>
              <a:fillRect/>
            </a:stretch>
          </p:blipFill>
          <p:spPr>
            <a:xfrm>
              <a:off x="-6247" y="5283923"/>
              <a:ext cx="9838944" cy="155448"/>
            </a:xfrm>
            <a:prstGeom prst="rect">
              <a:avLst/>
            </a:prstGeom>
          </p:spPr>
        </p:pic>
        <p:sp>
          <p:nvSpPr>
            <p:cNvPr id="19" name="Shape 1779">
              <a:extLst>
                <a:ext uri="{FF2B5EF4-FFF2-40B4-BE49-F238E27FC236}">
                  <a16:creationId xmlns:a16="http://schemas.microsoft.com/office/drawing/2014/main" id="{76BD7BDC-C021-2B9E-3BE7-9E00DE8367F0}"/>
                </a:ext>
              </a:extLst>
            </p:cNvPr>
            <p:cNvSpPr/>
            <p:nvPr/>
          </p:nvSpPr>
          <p:spPr>
            <a:xfrm>
              <a:off x="4039103" y="5287703"/>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35410396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71613B-F108-413E-E172-F5E56AB7470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7AF1C23-7FA9-8D68-A568-8BC26F6EA386}"/>
              </a:ext>
            </a:extLst>
          </p:cNvPr>
          <p:cNvSpPr txBox="1"/>
          <p:nvPr/>
        </p:nvSpPr>
        <p:spPr>
          <a:xfrm>
            <a:off x="1930400" y="-138269"/>
            <a:ext cx="83312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أنظمة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7B37A33-7360-7BFA-5BA0-1E6F61FACA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8" name="Group 37">
            <a:extLst>
              <a:ext uri="{FF2B5EF4-FFF2-40B4-BE49-F238E27FC236}">
                <a16:creationId xmlns:a16="http://schemas.microsoft.com/office/drawing/2014/main" id="{29EBD4ED-78E2-7DB4-41E0-7120BB3650D8}"/>
              </a:ext>
            </a:extLst>
          </p:cNvPr>
          <p:cNvGrpSpPr/>
          <p:nvPr/>
        </p:nvGrpSpPr>
        <p:grpSpPr>
          <a:xfrm>
            <a:off x="8093949" y="2098227"/>
            <a:ext cx="3706165" cy="3706574"/>
            <a:chOff x="972368" y="2098227"/>
            <a:chExt cx="3706165" cy="3706574"/>
          </a:xfrm>
        </p:grpSpPr>
        <p:grpSp>
          <p:nvGrpSpPr>
            <p:cNvPr id="13" name="Group 12">
              <a:extLst>
                <a:ext uri="{FF2B5EF4-FFF2-40B4-BE49-F238E27FC236}">
                  <a16:creationId xmlns:a16="http://schemas.microsoft.com/office/drawing/2014/main" id="{D747E1AE-915A-ED5F-7C06-43ABE8945578}"/>
                </a:ext>
              </a:extLst>
            </p:cNvPr>
            <p:cNvGrpSpPr/>
            <p:nvPr/>
          </p:nvGrpSpPr>
          <p:grpSpPr>
            <a:xfrm>
              <a:off x="972368" y="2098227"/>
              <a:ext cx="3706165" cy="3706574"/>
              <a:chOff x="1415415" y="0"/>
              <a:chExt cx="1473200" cy="1473200"/>
            </a:xfrm>
          </p:grpSpPr>
          <p:sp>
            <p:nvSpPr>
              <p:cNvPr id="28" name="Oval 27">
                <a:extLst>
                  <a:ext uri="{FF2B5EF4-FFF2-40B4-BE49-F238E27FC236}">
                    <a16:creationId xmlns:a16="http://schemas.microsoft.com/office/drawing/2014/main" id="{E7886210-EAAD-93A8-04D7-68297FDA71EA}"/>
                  </a:ext>
                </a:extLst>
              </p:cNvPr>
              <p:cNvSpPr/>
              <p:nvPr/>
            </p:nvSpPr>
            <p:spPr>
              <a:xfrm>
                <a:off x="1415415" y="0"/>
                <a:ext cx="1473200" cy="1473200"/>
              </a:xfrm>
              <a:prstGeom prst="ellipse">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Oval 31">
                <a:extLst>
                  <a:ext uri="{FF2B5EF4-FFF2-40B4-BE49-F238E27FC236}">
                    <a16:creationId xmlns:a16="http://schemas.microsoft.com/office/drawing/2014/main" id="{DE3E9A2F-3749-E286-B568-36DBE92A5A94}"/>
                  </a:ext>
                </a:extLst>
              </p:cNvPr>
              <p:cNvSpPr/>
              <p:nvPr/>
            </p:nvSpPr>
            <p:spPr>
              <a:xfrm>
                <a:off x="1517188" y="101773"/>
                <a:ext cx="1269654" cy="12696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8" name="مربع نص 166">
              <a:extLst>
                <a:ext uri="{FF2B5EF4-FFF2-40B4-BE49-F238E27FC236}">
                  <a16:creationId xmlns:a16="http://schemas.microsoft.com/office/drawing/2014/main" id="{4A373000-587B-584A-CB97-22EC4A46C924}"/>
                </a:ext>
              </a:extLst>
            </p:cNvPr>
            <p:cNvSpPr txBox="1"/>
            <p:nvPr/>
          </p:nvSpPr>
          <p:spPr>
            <a:xfrm>
              <a:off x="1406468" y="4103561"/>
              <a:ext cx="2870657" cy="709603"/>
            </a:xfrm>
            <a:prstGeom prst="rect">
              <a:avLst/>
            </a:prstGeom>
          </p:spPr>
          <p:txBody>
            <a:bodyPr wrap="square" rtlCol="1">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التحدّيات البشرية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1" name="Picture 20" descr="Group ">
              <a:extLst>
                <a:ext uri="{FF2B5EF4-FFF2-40B4-BE49-F238E27FC236}">
                  <a16:creationId xmlns:a16="http://schemas.microsoft.com/office/drawing/2014/main" id="{4C200A88-C88D-A5F7-DF6B-6F6E0D0889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5298" y="2514462"/>
              <a:ext cx="1338994" cy="133914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7BCB5E1C-8A90-E448-C424-000D97999795}"/>
              </a:ext>
            </a:extLst>
          </p:cNvPr>
          <p:cNvSpPr txBox="1"/>
          <p:nvPr/>
        </p:nvSpPr>
        <p:spPr>
          <a:xfrm>
            <a:off x="812887" y="797818"/>
            <a:ext cx="7009843"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تتضمّن التحدّيات المتعلّقة بالعنصر البشري ما يلي</a:t>
            </a:r>
            <a:r>
              <a:rPr lang="en-US"/>
              <a:t>:</a:t>
            </a:r>
          </a:p>
        </p:txBody>
      </p:sp>
      <p:sp>
        <p:nvSpPr>
          <p:cNvPr id="3" name="TextBox 2">
            <a:extLst>
              <a:ext uri="{FF2B5EF4-FFF2-40B4-BE49-F238E27FC236}">
                <a16:creationId xmlns:a16="http://schemas.microsoft.com/office/drawing/2014/main" id="{928BE64D-F288-E87B-DDE1-EB1FCB972B25}"/>
              </a:ext>
            </a:extLst>
          </p:cNvPr>
          <p:cNvSpPr txBox="1"/>
          <p:nvPr/>
        </p:nvSpPr>
        <p:spPr>
          <a:xfrm>
            <a:off x="812887" y="1413222"/>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نقص المهارات التقنية</a:t>
            </a:r>
            <a:r>
              <a:rPr lang="en-US" dirty="0">
                <a:solidFill>
                  <a:srgbClr val="168489"/>
                </a:solidFill>
              </a:rPr>
              <a:t>: </a:t>
            </a:r>
            <a:r>
              <a:rPr lang="ar-SA" dirty="0"/>
              <a:t>قد لا يمتلك فريق الموارد البشرية المهارات اللازمة للتعامل مع النظام الجديد</a:t>
            </a:r>
            <a:endParaRPr lang="en-US" dirty="0"/>
          </a:p>
        </p:txBody>
      </p:sp>
      <p:sp>
        <p:nvSpPr>
          <p:cNvPr id="4" name="TextBox 3">
            <a:extLst>
              <a:ext uri="{FF2B5EF4-FFF2-40B4-BE49-F238E27FC236}">
                <a16:creationId xmlns:a16="http://schemas.microsoft.com/office/drawing/2014/main" id="{E0C81267-3467-D6D0-AE6D-B31399B95A3B}"/>
              </a:ext>
            </a:extLst>
          </p:cNvPr>
          <p:cNvSpPr txBox="1"/>
          <p:nvPr/>
        </p:nvSpPr>
        <p:spPr>
          <a:xfrm>
            <a:off x="812887" y="2489650"/>
            <a:ext cx="70098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b="1" dirty="0">
                <a:solidFill>
                  <a:srgbClr val="168489"/>
                </a:solidFill>
              </a:rPr>
              <a:t>صعوبات التدريب والتأهيل</a:t>
            </a:r>
            <a:r>
              <a:rPr lang="en-US" b="1" dirty="0">
                <a:solidFill>
                  <a:srgbClr val="168489"/>
                </a:solidFill>
              </a:rPr>
              <a:t>: </a:t>
            </a:r>
            <a:r>
              <a:rPr lang="ar-SA" dirty="0"/>
              <a:t>تحدّيات تدريب جميع المستخدمين بفعالية، خاصةً في المؤسّسات الكبيرة أو المتعدّدة المواقع</a:t>
            </a:r>
            <a:endParaRPr lang="en-US" b="1" dirty="0"/>
          </a:p>
        </p:txBody>
      </p:sp>
      <p:sp>
        <p:nvSpPr>
          <p:cNvPr id="5" name="TextBox 4">
            <a:extLst>
              <a:ext uri="{FF2B5EF4-FFF2-40B4-BE49-F238E27FC236}">
                <a16:creationId xmlns:a16="http://schemas.microsoft.com/office/drawing/2014/main" id="{742106D3-BA05-6D48-2377-3DCC162E29C5}"/>
              </a:ext>
            </a:extLst>
          </p:cNvPr>
          <p:cNvSpPr txBox="1"/>
          <p:nvPr/>
        </p:nvSpPr>
        <p:spPr>
          <a:xfrm>
            <a:off x="812887" y="3599548"/>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تفاوت مستويات الاستخدام</a:t>
            </a:r>
            <a:r>
              <a:rPr lang="en-US" b="1" dirty="0">
                <a:solidFill>
                  <a:srgbClr val="168489"/>
                </a:solidFill>
              </a:rPr>
              <a:t>: </a:t>
            </a:r>
            <a:r>
              <a:rPr lang="ar-SA" dirty="0"/>
              <a:t>قد يستخدم بعض الموظّفين النظام بشكل أكثر فعالية من غيرهم</a:t>
            </a:r>
            <a:endParaRPr lang="en-US" dirty="0"/>
          </a:p>
        </p:txBody>
      </p:sp>
      <p:sp>
        <p:nvSpPr>
          <p:cNvPr id="6" name="TextBox 5">
            <a:extLst>
              <a:ext uri="{FF2B5EF4-FFF2-40B4-BE49-F238E27FC236}">
                <a16:creationId xmlns:a16="http://schemas.microsoft.com/office/drawing/2014/main" id="{8ED0473A-58CA-25FD-784D-AE7B5149B7C8}"/>
              </a:ext>
            </a:extLst>
          </p:cNvPr>
          <p:cNvSpPr txBox="1"/>
          <p:nvPr/>
        </p:nvSpPr>
        <p:spPr>
          <a:xfrm>
            <a:off x="812887" y="4675976"/>
            <a:ext cx="70098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b="1" dirty="0">
                <a:solidFill>
                  <a:srgbClr val="168489"/>
                </a:solidFill>
              </a:rPr>
              <a:t>الاعتماد المفرط على المستشارين الخارجيين</a:t>
            </a:r>
            <a:r>
              <a:rPr lang="en-US" b="1" dirty="0">
                <a:solidFill>
                  <a:srgbClr val="168489"/>
                </a:solidFill>
              </a:rPr>
              <a:t>:</a:t>
            </a:r>
            <a:r>
              <a:rPr lang="en-US" dirty="0"/>
              <a:t> </a:t>
            </a:r>
            <a:r>
              <a:rPr lang="ar-SA" dirty="0"/>
              <a:t>قد تعتمد المؤسّسة بشكل كبير على خبراء خارجيين دون نقل المعرفة داخلياً</a:t>
            </a:r>
            <a:endParaRPr lang="en-US" b="1" dirty="0"/>
          </a:p>
        </p:txBody>
      </p:sp>
      <p:sp>
        <p:nvSpPr>
          <p:cNvPr id="7" name="TextBox 6">
            <a:extLst>
              <a:ext uri="{FF2B5EF4-FFF2-40B4-BE49-F238E27FC236}">
                <a16:creationId xmlns:a16="http://schemas.microsoft.com/office/drawing/2014/main" id="{398BFFC9-9BD3-B268-1DC9-9C0C11B3B47B}"/>
              </a:ext>
            </a:extLst>
          </p:cNvPr>
          <p:cNvSpPr txBox="1"/>
          <p:nvPr/>
        </p:nvSpPr>
        <p:spPr>
          <a:xfrm>
            <a:off x="812887" y="5785875"/>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مقاومة الابتكار</a:t>
            </a:r>
            <a:r>
              <a:rPr lang="en-US" b="1" dirty="0">
                <a:solidFill>
                  <a:srgbClr val="168489"/>
                </a:solidFill>
              </a:rPr>
              <a:t>:</a:t>
            </a:r>
            <a:r>
              <a:rPr lang="en-US" dirty="0"/>
              <a:t> </a:t>
            </a:r>
            <a:r>
              <a:rPr lang="ar-SA" dirty="0"/>
              <a:t>تفضيل بعض الموظّفين للطرق التقليدية وعدم الرغبة في تبنّي الحلول المبتكرة</a:t>
            </a:r>
            <a:endParaRPr lang="en-US" dirty="0"/>
          </a:p>
        </p:txBody>
      </p:sp>
    </p:spTree>
    <p:extLst>
      <p:ext uri="{BB962C8B-B14F-4D97-AF65-F5344CB8AC3E}">
        <p14:creationId xmlns:p14="http://schemas.microsoft.com/office/powerpoint/2010/main" val="23961186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AD9DC7-94EF-7116-7697-A0C063CB32B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ED5F113-B0C3-474D-B262-A977F52230EA}"/>
              </a:ext>
            </a:extLst>
          </p:cNvPr>
          <p:cNvSpPr txBox="1"/>
          <p:nvPr/>
        </p:nvSpPr>
        <p:spPr>
          <a:xfrm>
            <a:off x="-72570" y="-928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إنشاء حساب موظف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3F61203-8F40-3EF8-43C1-1E58F74416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2" name="TextBox 21">
            <a:extLst>
              <a:ext uri="{FF2B5EF4-FFF2-40B4-BE49-F238E27FC236}">
                <a16:creationId xmlns:a16="http://schemas.microsoft.com/office/drawing/2014/main" id="{53B4701B-BEE3-93D3-5AB8-32468F8FD20E}"/>
              </a:ext>
            </a:extLst>
          </p:cNvPr>
          <p:cNvSpPr txBox="1"/>
          <p:nvPr/>
        </p:nvSpPr>
        <p:spPr>
          <a:xfrm>
            <a:off x="5535526" y="1260259"/>
            <a:ext cx="5843587" cy="523220"/>
          </a:xfrm>
          <a:prstGeom prst="rect">
            <a:avLst/>
          </a:prstGeom>
          <a:noFill/>
        </p:spPr>
        <p:txBody>
          <a:bodyPr wrap="square">
            <a:spAutoFit/>
          </a:bodyPr>
          <a:lstStyle>
            <a:defPPr>
              <a:defRPr lang="en-US"/>
            </a:defPPr>
            <a:lvl1pPr lvl="0" algn="just" rtl="1">
              <a:defRPr sz="2800" b="1">
                <a:solidFill>
                  <a:srgbClr val="168489"/>
                </a:solidFill>
                <a:effectLst/>
                <a:latin typeface="Adobe Arabic" panose="020B0604020202020204" pitchFamily="18" charset="-78"/>
                <a:ea typeface="ADLaM Display" panose="02010000000000000000" pitchFamily="2" charset="0"/>
                <a:cs typeface="Adobe Arabic" panose="020B0604020202020204" pitchFamily="18" charset="-78"/>
              </a:defRPr>
            </a:lvl1pPr>
          </a:lstStyle>
          <a:p>
            <a:pPr lvl="0"/>
            <a:r>
              <a:rPr lang="ar-SA"/>
              <a:t>اختيار فترات العمل</a:t>
            </a:r>
            <a:endParaRPr lang="en-US"/>
          </a:p>
        </p:txBody>
      </p:sp>
      <p:sp>
        <p:nvSpPr>
          <p:cNvPr id="23" name="TextBox 22">
            <a:extLst>
              <a:ext uri="{FF2B5EF4-FFF2-40B4-BE49-F238E27FC236}">
                <a16:creationId xmlns:a16="http://schemas.microsoft.com/office/drawing/2014/main" id="{8E577ED2-196C-91D7-5915-3CB132255A41}"/>
              </a:ext>
            </a:extLst>
          </p:cNvPr>
          <p:cNvSpPr txBox="1"/>
          <p:nvPr/>
        </p:nvSpPr>
        <p:spPr>
          <a:xfrm>
            <a:off x="5535526" y="3218860"/>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بعد </a:t>
            </a:r>
            <a:r>
              <a:rPr lang="ar-SA" dirty="0" err="1"/>
              <a:t>الإنتهاء</a:t>
            </a:r>
            <a:r>
              <a:rPr lang="ar-SA" dirty="0"/>
              <a:t> من اضافة فترات العمل وحفضها سواء كانت فترات افتراضية او فترات استثنائية ،قم اختيار الفترة التي تريد اسنادها للموظف ثم قم بالضغط على زر اكمل</a:t>
            </a:r>
            <a:endParaRPr lang="en-US" sz="2600" dirty="0"/>
          </a:p>
        </p:txBody>
      </p:sp>
      <p:grpSp>
        <p:nvGrpSpPr>
          <p:cNvPr id="2" name="Group 1">
            <a:extLst>
              <a:ext uri="{FF2B5EF4-FFF2-40B4-BE49-F238E27FC236}">
                <a16:creationId xmlns:a16="http://schemas.microsoft.com/office/drawing/2014/main" id="{C8D16C70-93EB-3B68-1323-887373225A26}"/>
              </a:ext>
            </a:extLst>
          </p:cNvPr>
          <p:cNvGrpSpPr/>
          <p:nvPr/>
        </p:nvGrpSpPr>
        <p:grpSpPr>
          <a:xfrm>
            <a:off x="121204" y="2039112"/>
            <a:ext cx="5264612" cy="3138678"/>
            <a:chOff x="-6247" y="0"/>
            <a:chExt cx="9838944" cy="5528869"/>
          </a:xfrm>
        </p:grpSpPr>
        <p:pic>
          <p:nvPicPr>
            <p:cNvPr id="3" name="Picture 2">
              <a:extLst>
                <a:ext uri="{FF2B5EF4-FFF2-40B4-BE49-F238E27FC236}">
                  <a16:creationId xmlns:a16="http://schemas.microsoft.com/office/drawing/2014/main" id="{984C6D2C-06B2-DA90-434D-86554CD86D0E}"/>
                </a:ext>
              </a:extLst>
            </p:cNvPr>
            <p:cNvPicPr/>
            <p:nvPr/>
          </p:nvPicPr>
          <p:blipFill>
            <a:blip r:embed="rId4"/>
            <a:stretch>
              <a:fillRect/>
            </a:stretch>
          </p:blipFill>
          <p:spPr>
            <a:xfrm>
              <a:off x="88240" y="5409997"/>
              <a:ext cx="9653017" cy="118872"/>
            </a:xfrm>
            <a:prstGeom prst="rect">
              <a:avLst/>
            </a:prstGeom>
          </p:spPr>
        </p:pic>
        <p:sp>
          <p:nvSpPr>
            <p:cNvPr id="4" name="Shape 1859">
              <a:extLst>
                <a:ext uri="{FF2B5EF4-FFF2-40B4-BE49-F238E27FC236}">
                  <a16:creationId xmlns:a16="http://schemas.microsoft.com/office/drawing/2014/main" id="{345FCAEB-4B9F-843E-D34A-DAB4E364DB48}"/>
                </a:ext>
              </a:extLst>
            </p:cNvPr>
            <p:cNvSpPr/>
            <p:nvPr/>
          </p:nvSpPr>
          <p:spPr>
            <a:xfrm>
              <a:off x="93642" y="5413391"/>
              <a:ext cx="9645772" cy="115084"/>
            </a:xfrm>
            <a:custGeom>
              <a:avLst/>
              <a:gdLst/>
              <a:ahLst/>
              <a:cxnLst/>
              <a:rect l="0" t="0" r="0" b="0"/>
              <a:pathLst>
                <a:path w="9645772" h="115084">
                  <a:moveTo>
                    <a:pt x="0" y="0"/>
                  </a:moveTo>
                  <a:lnTo>
                    <a:pt x="9645772" y="0"/>
                  </a:lnTo>
                  <a:lnTo>
                    <a:pt x="9645772" y="53"/>
                  </a:lnTo>
                  <a:lnTo>
                    <a:pt x="9643439" y="23195"/>
                  </a:lnTo>
                  <a:cubicBezTo>
                    <a:pt x="9634241" y="68148"/>
                    <a:pt x="9598837" y="103552"/>
                    <a:pt x="9553884" y="112750"/>
                  </a:cubicBezTo>
                  <a:lnTo>
                    <a:pt x="9530721" y="115084"/>
                  </a:lnTo>
                  <a:lnTo>
                    <a:pt x="115044" y="115084"/>
                  </a:lnTo>
                  <a:lnTo>
                    <a:pt x="91880" y="112750"/>
                  </a:lnTo>
                  <a:cubicBezTo>
                    <a:pt x="39438" y="102019"/>
                    <a:pt x="0" y="55618"/>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5" name="Shape 1860">
              <a:extLst>
                <a:ext uri="{FF2B5EF4-FFF2-40B4-BE49-F238E27FC236}">
                  <a16:creationId xmlns:a16="http://schemas.microsoft.com/office/drawing/2014/main" id="{2AB20CAE-BC88-31CE-6530-AC915D54CAB2}"/>
                </a:ext>
              </a:extLst>
            </p:cNvPr>
            <p:cNvSpPr/>
            <p:nvPr/>
          </p:nvSpPr>
          <p:spPr>
            <a:xfrm>
              <a:off x="960502"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6" name="Shape 129060">
              <a:extLst>
                <a:ext uri="{FF2B5EF4-FFF2-40B4-BE49-F238E27FC236}">
                  <a16:creationId xmlns:a16="http://schemas.microsoft.com/office/drawing/2014/main" id="{72CE507F-D717-46F8-7DE0-118C0D56A8DF}"/>
                </a:ext>
              </a:extLst>
            </p:cNvPr>
            <p:cNvSpPr/>
            <p:nvPr/>
          </p:nvSpPr>
          <p:spPr>
            <a:xfrm>
              <a:off x="1207935" y="271158"/>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7" name="Picture 6">
              <a:extLst>
                <a:ext uri="{FF2B5EF4-FFF2-40B4-BE49-F238E27FC236}">
                  <a16:creationId xmlns:a16="http://schemas.microsoft.com/office/drawing/2014/main" id="{7961F821-554C-9FE3-7FF9-A218445E7AC2}"/>
                </a:ext>
              </a:extLst>
            </p:cNvPr>
            <p:cNvPicPr/>
            <p:nvPr/>
          </p:nvPicPr>
          <p:blipFill>
            <a:blip r:embed="rId5"/>
            <a:stretch>
              <a:fillRect/>
            </a:stretch>
          </p:blipFill>
          <p:spPr>
            <a:xfrm>
              <a:off x="1205840" y="270053"/>
              <a:ext cx="7418833" cy="4745736"/>
            </a:xfrm>
            <a:prstGeom prst="rect">
              <a:avLst/>
            </a:prstGeom>
          </p:spPr>
        </p:pic>
        <p:pic>
          <p:nvPicPr>
            <p:cNvPr id="10" name="Picture 9">
              <a:extLst>
                <a:ext uri="{FF2B5EF4-FFF2-40B4-BE49-F238E27FC236}">
                  <a16:creationId xmlns:a16="http://schemas.microsoft.com/office/drawing/2014/main" id="{9FD476C7-85CB-0DAC-F4DA-37381863A43D}"/>
                </a:ext>
              </a:extLst>
            </p:cNvPr>
            <p:cNvPicPr/>
            <p:nvPr/>
          </p:nvPicPr>
          <p:blipFill>
            <a:blip r:embed="rId6"/>
            <a:stretch>
              <a:fillRect/>
            </a:stretch>
          </p:blipFill>
          <p:spPr>
            <a:xfrm>
              <a:off x="-6247" y="5284013"/>
              <a:ext cx="9838944" cy="155448"/>
            </a:xfrm>
            <a:prstGeom prst="rect">
              <a:avLst/>
            </a:prstGeom>
          </p:spPr>
        </p:pic>
        <p:sp>
          <p:nvSpPr>
            <p:cNvPr id="11" name="Shape 1865">
              <a:extLst>
                <a:ext uri="{FF2B5EF4-FFF2-40B4-BE49-F238E27FC236}">
                  <a16:creationId xmlns:a16="http://schemas.microsoft.com/office/drawing/2014/main" id="{3088EA4B-4E49-BDA9-1273-A69DE06FA07F}"/>
                </a:ext>
              </a:extLst>
            </p:cNvPr>
            <p:cNvSpPr/>
            <p:nvPr/>
          </p:nvSpPr>
          <p:spPr>
            <a:xfrm>
              <a:off x="4039104" y="5287696"/>
              <a:ext cx="1754846" cy="76035"/>
            </a:xfrm>
            <a:custGeom>
              <a:avLst/>
              <a:gdLst/>
              <a:ahLst/>
              <a:cxnLst/>
              <a:rect l="0" t="0" r="0" b="0"/>
              <a:pathLst>
                <a:path w="1754846" h="76035">
                  <a:moveTo>
                    <a:pt x="0" y="0"/>
                  </a:moveTo>
                  <a:lnTo>
                    <a:pt x="1754846" y="0"/>
                  </a:lnTo>
                  <a:lnTo>
                    <a:pt x="1748873" y="29596"/>
                  </a:lnTo>
                  <a:cubicBezTo>
                    <a:pt x="1741178" y="47792"/>
                    <a:pt x="1726604" y="62370"/>
                    <a:pt x="1708411" y="70066"/>
                  </a:cubicBezTo>
                  <a:lnTo>
                    <a:pt x="1678851" y="76035"/>
                  </a:lnTo>
                  <a:lnTo>
                    <a:pt x="75995" y="76035"/>
                  </a:lnTo>
                  <a:lnTo>
                    <a:pt x="46435" y="70066"/>
                  </a:lnTo>
                  <a:cubicBezTo>
                    <a:pt x="28241" y="62370"/>
                    <a:pt x="13667" y="47792"/>
                    <a:pt x="5973" y="29596"/>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16925203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46821-9F21-F7F4-4839-21064A527CD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1C819A0-A1C0-9B8F-6972-8650BB4EA5F6}"/>
              </a:ext>
            </a:extLst>
          </p:cNvPr>
          <p:cNvSpPr txBox="1"/>
          <p:nvPr/>
        </p:nvSpPr>
        <p:spPr>
          <a:xfrm>
            <a:off x="-72570" y="-92833"/>
            <a:ext cx="11582400" cy="584775"/>
          </a:xfrm>
          <a:prstGeom prst="rect">
            <a:avLst/>
          </a:prstGeom>
        </p:spPr>
        <p:txBody>
          <a:bodyPr wrap="square">
            <a:spAutoFit/>
          </a:bodyPr>
          <a:lstStyle/>
          <a:p>
            <a:pPr algn="ctr" rtl="1"/>
            <a:r>
              <a:rPr lang="ar-SA" sz="3200" b="1" dirty="0">
                <a:solidFill>
                  <a:schemeClr val="bg1"/>
                </a:solidFill>
                <a:latin typeface="Adobe Arabic" panose="02040503050201020203" pitchFamily="18" charset="-78"/>
                <a:cs typeface="Adobe Arabic" panose="02040503050201020203" pitchFamily="18" charset="-78"/>
              </a:rPr>
              <a:t>إنشاء حساب موظف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36B7B89-9DF3-ED47-C37A-E157F660D4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2" name="TextBox 21">
            <a:extLst>
              <a:ext uri="{FF2B5EF4-FFF2-40B4-BE49-F238E27FC236}">
                <a16:creationId xmlns:a16="http://schemas.microsoft.com/office/drawing/2014/main" id="{FAF980E3-A311-C2A9-BFEF-563A333ADC88}"/>
              </a:ext>
            </a:extLst>
          </p:cNvPr>
          <p:cNvSpPr txBox="1"/>
          <p:nvPr/>
        </p:nvSpPr>
        <p:spPr>
          <a:xfrm>
            <a:off x="5535526" y="1260259"/>
            <a:ext cx="5843587" cy="523220"/>
          </a:xfrm>
          <a:prstGeom prst="rect">
            <a:avLst/>
          </a:prstGeom>
          <a:noFill/>
        </p:spPr>
        <p:txBody>
          <a:bodyPr wrap="square">
            <a:spAutoFit/>
          </a:bodyPr>
          <a:lstStyle>
            <a:defPPr>
              <a:defRPr lang="en-US"/>
            </a:defPPr>
            <a:lvl1pPr lvl="0" algn="just" rtl="1">
              <a:defRPr sz="2800" b="1">
                <a:solidFill>
                  <a:srgbClr val="168489"/>
                </a:solidFill>
                <a:effectLst/>
                <a:latin typeface="Adobe Arabic" panose="020B0604020202020204" pitchFamily="18" charset="-78"/>
                <a:ea typeface="ADLaM Display" panose="02010000000000000000" pitchFamily="2" charset="0"/>
                <a:cs typeface="Adobe Arabic" panose="020B0604020202020204" pitchFamily="18" charset="-78"/>
              </a:defRPr>
            </a:lvl1pPr>
          </a:lstStyle>
          <a:p>
            <a:pPr lvl="0"/>
            <a:r>
              <a:rPr lang="ar-SA"/>
              <a:t>الرواتب (اضافة المستحقات الشهرية)</a:t>
            </a:r>
            <a:endParaRPr lang="en-US"/>
          </a:p>
        </p:txBody>
      </p:sp>
      <p:sp>
        <p:nvSpPr>
          <p:cNvPr id="23" name="TextBox 22">
            <a:extLst>
              <a:ext uri="{FF2B5EF4-FFF2-40B4-BE49-F238E27FC236}">
                <a16:creationId xmlns:a16="http://schemas.microsoft.com/office/drawing/2014/main" id="{C88CB3BE-D11D-DC3E-4705-275132A661F9}"/>
              </a:ext>
            </a:extLst>
          </p:cNvPr>
          <p:cNvSpPr txBox="1"/>
          <p:nvPr/>
        </p:nvSpPr>
        <p:spPr>
          <a:xfrm>
            <a:off x="5746026" y="2158604"/>
            <a:ext cx="5843587" cy="353943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بعد الإنتهاء من اضافة وتحديد فترات العمل ستظهر لك قائمة فترات العمل تلقائيا،ولإضافة مبلغ لراتب الموظف قم بالنقر على اضافة مبلغ وستظهر حقول قم بتعبئتها بنوعً المبلغ المراد اضافته (الراتب الأساســـي، بدل الســـكن، بـــدل المواصلات، بدل المعيشـــة، بدلات أخرى) والمبلـــغ المقابل له، وبعـــد الإنتهاء من ذلك قم بالضغط على زر إنشـــاء حســـاب الموظف، وستظهر لك رسالة تفيد بنجاح عملية انشاء الحساب، وسيتم توجيهك الى الصفحة الرئيسية تلقائياً</a:t>
            </a:r>
            <a:endParaRPr lang="en-US" sz="2600" dirty="0"/>
          </a:p>
        </p:txBody>
      </p:sp>
      <p:grpSp>
        <p:nvGrpSpPr>
          <p:cNvPr id="12" name="Group 11">
            <a:extLst>
              <a:ext uri="{FF2B5EF4-FFF2-40B4-BE49-F238E27FC236}">
                <a16:creationId xmlns:a16="http://schemas.microsoft.com/office/drawing/2014/main" id="{1B9A69CA-7023-2265-6DFA-2D88B8965AAB}"/>
              </a:ext>
            </a:extLst>
          </p:cNvPr>
          <p:cNvGrpSpPr/>
          <p:nvPr/>
        </p:nvGrpSpPr>
        <p:grpSpPr>
          <a:xfrm>
            <a:off x="147228" y="2158604"/>
            <a:ext cx="5388298" cy="3201281"/>
            <a:chOff x="-6247" y="0"/>
            <a:chExt cx="9838944" cy="5529896"/>
          </a:xfrm>
        </p:grpSpPr>
        <p:pic>
          <p:nvPicPr>
            <p:cNvPr id="13" name="Picture 12">
              <a:extLst>
                <a:ext uri="{FF2B5EF4-FFF2-40B4-BE49-F238E27FC236}">
                  <a16:creationId xmlns:a16="http://schemas.microsoft.com/office/drawing/2014/main" id="{2825DEF6-6D97-59DA-E12C-2378E83D9C0D}"/>
                </a:ext>
              </a:extLst>
            </p:cNvPr>
            <p:cNvPicPr/>
            <p:nvPr/>
          </p:nvPicPr>
          <p:blipFill>
            <a:blip r:embed="rId4"/>
            <a:stretch>
              <a:fillRect/>
            </a:stretch>
          </p:blipFill>
          <p:spPr>
            <a:xfrm>
              <a:off x="88240" y="5407976"/>
              <a:ext cx="9653017" cy="121920"/>
            </a:xfrm>
            <a:prstGeom prst="rect">
              <a:avLst/>
            </a:prstGeom>
          </p:spPr>
        </p:pic>
        <p:sp>
          <p:nvSpPr>
            <p:cNvPr id="14" name="Shape 2035">
              <a:extLst>
                <a:ext uri="{FF2B5EF4-FFF2-40B4-BE49-F238E27FC236}">
                  <a16:creationId xmlns:a16="http://schemas.microsoft.com/office/drawing/2014/main" id="{514F1060-FAA2-F63C-839C-083ED7CB7D56}"/>
                </a:ext>
              </a:extLst>
            </p:cNvPr>
            <p:cNvSpPr/>
            <p:nvPr/>
          </p:nvSpPr>
          <p:spPr>
            <a:xfrm>
              <a:off x="93642" y="5413388"/>
              <a:ext cx="9645772" cy="115085"/>
            </a:xfrm>
            <a:custGeom>
              <a:avLst/>
              <a:gdLst/>
              <a:ahLst/>
              <a:cxnLst/>
              <a:rect l="0" t="0" r="0" b="0"/>
              <a:pathLst>
                <a:path w="9645772" h="115085">
                  <a:moveTo>
                    <a:pt x="0" y="0"/>
                  </a:moveTo>
                  <a:lnTo>
                    <a:pt x="9645772" y="0"/>
                  </a:lnTo>
                  <a:lnTo>
                    <a:pt x="9645772" y="53"/>
                  </a:lnTo>
                  <a:lnTo>
                    <a:pt x="9643439" y="23195"/>
                  </a:lnTo>
                  <a:cubicBezTo>
                    <a:pt x="9634241" y="68148"/>
                    <a:pt x="9598837" y="103552"/>
                    <a:pt x="9553884" y="112750"/>
                  </a:cubicBezTo>
                  <a:lnTo>
                    <a:pt x="9530713" y="115085"/>
                  </a:lnTo>
                  <a:lnTo>
                    <a:pt x="115051" y="115085"/>
                  </a:lnTo>
                  <a:lnTo>
                    <a:pt x="91880" y="112750"/>
                  </a:lnTo>
                  <a:cubicBezTo>
                    <a:pt x="39438" y="102019"/>
                    <a:pt x="0" y="55618"/>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5" name="Shape 2036">
              <a:extLst>
                <a:ext uri="{FF2B5EF4-FFF2-40B4-BE49-F238E27FC236}">
                  <a16:creationId xmlns:a16="http://schemas.microsoft.com/office/drawing/2014/main" id="{C48251AC-AA17-CB9D-CD0E-1140D40C5917}"/>
                </a:ext>
              </a:extLst>
            </p:cNvPr>
            <p:cNvSpPr/>
            <p:nvPr/>
          </p:nvSpPr>
          <p:spPr>
            <a:xfrm>
              <a:off x="960502"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6" name="Shape 129495">
              <a:extLst>
                <a:ext uri="{FF2B5EF4-FFF2-40B4-BE49-F238E27FC236}">
                  <a16:creationId xmlns:a16="http://schemas.microsoft.com/office/drawing/2014/main" id="{3F375EE3-935D-DC2F-82D1-0243AE05DD7C}"/>
                </a:ext>
              </a:extLst>
            </p:cNvPr>
            <p:cNvSpPr/>
            <p:nvPr/>
          </p:nvSpPr>
          <p:spPr>
            <a:xfrm>
              <a:off x="1207935" y="271168"/>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7" name="Picture 16">
              <a:extLst>
                <a:ext uri="{FF2B5EF4-FFF2-40B4-BE49-F238E27FC236}">
                  <a16:creationId xmlns:a16="http://schemas.microsoft.com/office/drawing/2014/main" id="{E3A55CB9-22B0-99AF-469A-191B594BCFB3}"/>
                </a:ext>
              </a:extLst>
            </p:cNvPr>
            <p:cNvPicPr/>
            <p:nvPr/>
          </p:nvPicPr>
          <p:blipFill>
            <a:blip r:embed="rId5"/>
            <a:stretch>
              <a:fillRect/>
            </a:stretch>
          </p:blipFill>
          <p:spPr>
            <a:xfrm>
              <a:off x="1205840" y="271079"/>
              <a:ext cx="7418833" cy="4745737"/>
            </a:xfrm>
            <a:prstGeom prst="rect">
              <a:avLst/>
            </a:prstGeom>
          </p:spPr>
        </p:pic>
        <p:pic>
          <p:nvPicPr>
            <p:cNvPr id="18" name="Picture 17">
              <a:extLst>
                <a:ext uri="{FF2B5EF4-FFF2-40B4-BE49-F238E27FC236}">
                  <a16:creationId xmlns:a16="http://schemas.microsoft.com/office/drawing/2014/main" id="{65888D9F-2335-DF98-5A27-00D249229BCC}"/>
                </a:ext>
              </a:extLst>
            </p:cNvPr>
            <p:cNvPicPr/>
            <p:nvPr/>
          </p:nvPicPr>
          <p:blipFill>
            <a:blip r:embed="rId6"/>
            <a:stretch>
              <a:fillRect/>
            </a:stretch>
          </p:blipFill>
          <p:spPr>
            <a:xfrm>
              <a:off x="-6247" y="5285039"/>
              <a:ext cx="9838944" cy="155448"/>
            </a:xfrm>
            <a:prstGeom prst="rect">
              <a:avLst/>
            </a:prstGeom>
          </p:spPr>
        </p:pic>
        <p:sp>
          <p:nvSpPr>
            <p:cNvPr id="19" name="Shape 2041">
              <a:extLst>
                <a:ext uri="{FF2B5EF4-FFF2-40B4-BE49-F238E27FC236}">
                  <a16:creationId xmlns:a16="http://schemas.microsoft.com/office/drawing/2014/main" id="{16767860-82A6-FDD4-9191-295EF6D56E4C}"/>
                </a:ext>
              </a:extLst>
            </p:cNvPr>
            <p:cNvSpPr/>
            <p:nvPr/>
          </p:nvSpPr>
          <p:spPr>
            <a:xfrm>
              <a:off x="4039103" y="5287700"/>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21733079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59B892-570F-26B6-FADC-51EE9295E3A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4AF43E8-D693-59C0-2438-297FF4F80A8F}"/>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إدارة الطلبات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0EE56BB-57E1-6121-B5D9-902179990C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 name="Group 1">
            <a:extLst>
              <a:ext uri="{FF2B5EF4-FFF2-40B4-BE49-F238E27FC236}">
                <a16:creationId xmlns:a16="http://schemas.microsoft.com/office/drawing/2014/main" id="{6BC150C4-804A-65F7-71D7-02732205A51D}"/>
              </a:ext>
            </a:extLst>
          </p:cNvPr>
          <p:cNvGrpSpPr/>
          <p:nvPr/>
        </p:nvGrpSpPr>
        <p:grpSpPr>
          <a:xfrm>
            <a:off x="64070" y="1834325"/>
            <a:ext cx="5157154" cy="3189349"/>
            <a:chOff x="-6247" y="0"/>
            <a:chExt cx="9838944" cy="5529896"/>
          </a:xfrm>
        </p:grpSpPr>
        <p:pic>
          <p:nvPicPr>
            <p:cNvPr id="3" name="Picture 2">
              <a:extLst>
                <a:ext uri="{FF2B5EF4-FFF2-40B4-BE49-F238E27FC236}">
                  <a16:creationId xmlns:a16="http://schemas.microsoft.com/office/drawing/2014/main" id="{A70E9C6A-F656-58C3-817C-2444F3965FB5}"/>
                </a:ext>
              </a:extLst>
            </p:cNvPr>
            <p:cNvPicPr/>
            <p:nvPr/>
          </p:nvPicPr>
          <p:blipFill>
            <a:blip r:embed="rId4"/>
            <a:stretch>
              <a:fillRect/>
            </a:stretch>
          </p:blipFill>
          <p:spPr>
            <a:xfrm>
              <a:off x="88240" y="5407976"/>
              <a:ext cx="9653017" cy="121920"/>
            </a:xfrm>
            <a:prstGeom prst="rect">
              <a:avLst/>
            </a:prstGeom>
          </p:spPr>
        </p:pic>
        <p:sp>
          <p:nvSpPr>
            <p:cNvPr id="4" name="Shape 2035">
              <a:extLst>
                <a:ext uri="{FF2B5EF4-FFF2-40B4-BE49-F238E27FC236}">
                  <a16:creationId xmlns:a16="http://schemas.microsoft.com/office/drawing/2014/main" id="{51470EF1-B74D-415E-07BF-D5A1DF9F969F}"/>
                </a:ext>
              </a:extLst>
            </p:cNvPr>
            <p:cNvSpPr/>
            <p:nvPr/>
          </p:nvSpPr>
          <p:spPr>
            <a:xfrm>
              <a:off x="93642" y="5413388"/>
              <a:ext cx="9645772" cy="115085"/>
            </a:xfrm>
            <a:custGeom>
              <a:avLst/>
              <a:gdLst/>
              <a:ahLst/>
              <a:cxnLst/>
              <a:rect l="0" t="0" r="0" b="0"/>
              <a:pathLst>
                <a:path w="9645772" h="115085">
                  <a:moveTo>
                    <a:pt x="0" y="0"/>
                  </a:moveTo>
                  <a:lnTo>
                    <a:pt x="9645772" y="0"/>
                  </a:lnTo>
                  <a:lnTo>
                    <a:pt x="9645772" y="53"/>
                  </a:lnTo>
                  <a:lnTo>
                    <a:pt x="9643439" y="23195"/>
                  </a:lnTo>
                  <a:cubicBezTo>
                    <a:pt x="9634241" y="68148"/>
                    <a:pt x="9598837" y="103552"/>
                    <a:pt x="9553884" y="112750"/>
                  </a:cubicBezTo>
                  <a:lnTo>
                    <a:pt x="9530713" y="115085"/>
                  </a:lnTo>
                  <a:lnTo>
                    <a:pt x="115051" y="115085"/>
                  </a:lnTo>
                  <a:lnTo>
                    <a:pt x="91880" y="112750"/>
                  </a:lnTo>
                  <a:cubicBezTo>
                    <a:pt x="39438" y="102019"/>
                    <a:pt x="0" y="55618"/>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5" name="Shape 2036">
              <a:extLst>
                <a:ext uri="{FF2B5EF4-FFF2-40B4-BE49-F238E27FC236}">
                  <a16:creationId xmlns:a16="http://schemas.microsoft.com/office/drawing/2014/main" id="{34123E77-4933-FF64-1BE6-22091AAC44E1}"/>
                </a:ext>
              </a:extLst>
            </p:cNvPr>
            <p:cNvSpPr/>
            <p:nvPr/>
          </p:nvSpPr>
          <p:spPr>
            <a:xfrm>
              <a:off x="960502"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6" name="Shape 129495">
              <a:extLst>
                <a:ext uri="{FF2B5EF4-FFF2-40B4-BE49-F238E27FC236}">
                  <a16:creationId xmlns:a16="http://schemas.microsoft.com/office/drawing/2014/main" id="{6BBDDB9C-EC54-A563-D46A-1BBAD171AD1E}"/>
                </a:ext>
              </a:extLst>
            </p:cNvPr>
            <p:cNvSpPr/>
            <p:nvPr/>
          </p:nvSpPr>
          <p:spPr>
            <a:xfrm>
              <a:off x="1207935" y="271168"/>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7" name="Picture 6">
              <a:extLst>
                <a:ext uri="{FF2B5EF4-FFF2-40B4-BE49-F238E27FC236}">
                  <a16:creationId xmlns:a16="http://schemas.microsoft.com/office/drawing/2014/main" id="{86283147-AA2D-D8DE-7887-22A15C35B6E7}"/>
                </a:ext>
              </a:extLst>
            </p:cNvPr>
            <p:cNvPicPr/>
            <p:nvPr/>
          </p:nvPicPr>
          <p:blipFill>
            <a:blip r:embed="rId5"/>
            <a:stretch>
              <a:fillRect/>
            </a:stretch>
          </p:blipFill>
          <p:spPr>
            <a:xfrm>
              <a:off x="1205840" y="271079"/>
              <a:ext cx="7418833" cy="4745737"/>
            </a:xfrm>
            <a:prstGeom prst="rect">
              <a:avLst/>
            </a:prstGeom>
          </p:spPr>
        </p:pic>
        <p:pic>
          <p:nvPicPr>
            <p:cNvPr id="10" name="Picture 9">
              <a:extLst>
                <a:ext uri="{FF2B5EF4-FFF2-40B4-BE49-F238E27FC236}">
                  <a16:creationId xmlns:a16="http://schemas.microsoft.com/office/drawing/2014/main" id="{7654A86D-F016-5EAB-B05C-25F84FBFEB5E}"/>
                </a:ext>
              </a:extLst>
            </p:cNvPr>
            <p:cNvPicPr/>
            <p:nvPr/>
          </p:nvPicPr>
          <p:blipFill>
            <a:blip r:embed="rId6"/>
            <a:stretch>
              <a:fillRect/>
            </a:stretch>
          </p:blipFill>
          <p:spPr>
            <a:xfrm>
              <a:off x="-6247" y="5285039"/>
              <a:ext cx="9838944" cy="155448"/>
            </a:xfrm>
            <a:prstGeom prst="rect">
              <a:avLst/>
            </a:prstGeom>
          </p:spPr>
        </p:pic>
        <p:sp>
          <p:nvSpPr>
            <p:cNvPr id="11" name="Shape 2041">
              <a:extLst>
                <a:ext uri="{FF2B5EF4-FFF2-40B4-BE49-F238E27FC236}">
                  <a16:creationId xmlns:a16="http://schemas.microsoft.com/office/drawing/2014/main" id="{4EE0BF99-85CF-29C1-D12B-C44B8D95D47D}"/>
                </a:ext>
              </a:extLst>
            </p:cNvPr>
            <p:cNvSpPr/>
            <p:nvPr/>
          </p:nvSpPr>
          <p:spPr>
            <a:xfrm>
              <a:off x="4039103" y="5287700"/>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grpSp>
      <p:sp>
        <p:nvSpPr>
          <p:cNvPr id="20" name="TextBox 19">
            <a:extLst>
              <a:ext uri="{FF2B5EF4-FFF2-40B4-BE49-F238E27FC236}">
                <a16:creationId xmlns:a16="http://schemas.microsoft.com/office/drawing/2014/main" id="{A6A71068-174E-8AB0-91A0-882C61BC6D3B}"/>
              </a:ext>
            </a:extLst>
          </p:cNvPr>
          <p:cNvSpPr txBox="1"/>
          <p:nvPr/>
        </p:nvSpPr>
        <p:spPr>
          <a:xfrm>
            <a:off x="5535526" y="2666657"/>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للوصـــول الى الطلبـــات الحديثة قم بالنقر علـــى الطلبات الحديثة الموجـــودة في الواجهة الرئيسية ضمن مربع الطلبات وستظهر شاشة بها طلبات الموظفين الحديثة</a:t>
            </a:r>
            <a:endParaRPr lang="en-US" sz="2600" dirty="0"/>
          </a:p>
        </p:txBody>
      </p:sp>
    </p:spTree>
    <p:extLst>
      <p:ext uri="{BB962C8B-B14F-4D97-AF65-F5344CB8AC3E}">
        <p14:creationId xmlns:p14="http://schemas.microsoft.com/office/powerpoint/2010/main" val="24517806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C73644-629F-483B-0D16-89DF27345A9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DF167E3-0346-6806-1105-9186F315AB3B}"/>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إدارة الطلبات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F0F5D7C-C3D6-EB2A-CE40-ABAACFE4A9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06DFC879-C1CD-9C2C-4B50-4C26EB20D2C0}"/>
              </a:ext>
            </a:extLst>
          </p:cNvPr>
          <p:cNvSpPr txBox="1"/>
          <p:nvPr/>
        </p:nvSpPr>
        <p:spPr>
          <a:xfrm>
            <a:off x="5879225" y="3115190"/>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وإذا كنت تريد مراجعة الطلبات السابقة ومعرفة تفاصيلها قم بالنقر كل الطلبات الموجودة فـــي الواجهة الرئيســـية ضمن مربع الطلبات وســـتظهر شاشـــة بها كل الطلبات الســـابقة للموظفين</a:t>
            </a:r>
            <a:endParaRPr lang="en-US" sz="2600" dirty="0"/>
          </a:p>
        </p:txBody>
      </p:sp>
      <p:grpSp>
        <p:nvGrpSpPr>
          <p:cNvPr id="12" name="Group 11">
            <a:extLst>
              <a:ext uri="{FF2B5EF4-FFF2-40B4-BE49-F238E27FC236}">
                <a16:creationId xmlns:a16="http://schemas.microsoft.com/office/drawing/2014/main" id="{1D772D2C-8D46-AD9C-651B-0C16BCAE7572}"/>
              </a:ext>
            </a:extLst>
          </p:cNvPr>
          <p:cNvGrpSpPr/>
          <p:nvPr/>
        </p:nvGrpSpPr>
        <p:grpSpPr>
          <a:xfrm>
            <a:off x="294025" y="2295145"/>
            <a:ext cx="5241501" cy="3106772"/>
            <a:chOff x="-4609" y="0"/>
            <a:chExt cx="10141711" cy="5530718"/>
          </a:xfrm>
        </p:grpSpPr>
        <p:pic>
          <p:nvPicPr>
            <p:cNvPr id="13" name="Picture 12">
              <a:extLst>
                <a:ext uri="{FF2B5EF4-FFF2-40B4-BE49-F238E27FC236}">
                  <a16:creationId xmlns:a16="http://schemas.microsoft.com/office/drawing/2014/main" id="{780482D1-3F6C-4369-8832-63D7C68F5A91}"/>
                </a:ext>
              </a:extLst>
            </p:cNvPr>
            <p:cNvPicPr/>
            <p:nvPr/>
          </p:nvPicPr>
          <p:blipFill>
            <a:blip r:embed="rId4"/>
            <a:stretch>
              <a:fillRect/>
            </a:stretch>
          </p:blipFill>
          <p:spPr>
            <a:xfrm>
              <a:off x="89878" y="5408798"/>
              <a:ext cx="9649968" cy="121920"/>
            </a:xfrm>
            <a:prstGeom prst="rect">
              <a:avLst/>
            </a:prstGeom>
          </p:spPr>
        </p:pic>
        <p:sp>
          <p:nvSpPr>
            <p:cNvPr id="14" name="Shape 2204">
              <a:extLst>
                <a:ext uri="{FF2B5EF4-FFF2-40B4-BE49-F238E27FC236}">
                  <a16:creationId xmlns:a16="http://schemas.microsoft.com/office/drawing/2014/main" id="{C46889D6-6A90-CCF6-B934-76578F274BED}"/>
                </a:ext>
              </a:extLst>
            </p:cNvPr>
            <p:cNvSpPr/>
            <p:nvPr/>
          </p:nvSpPr>
          <p:spPr>
            <a:xfrm>
              <a:off x="93643" y="5413387"/>
              <a:ext cx="9645771" cy="115083"/>
            </a:xfrm>
            <a:custGeom>
              <a:avLst/>
              <a:gdLst/>
              <a:ahLst/>
              <a:cxnLst/>
              <a:rect l="0" t="0" r="0" b="0"/>
              <a:pathLst>
                <a:path w="9645771" h="115083">
                  <a:moveTo>
                    <a:pt x="0" y="0"/>
                  </a:moveTo>
                  <a:lnTo>
                    <a:pt x="9645771" y="0"/>
                  </a:lnTo>
                  <a:lnTo>
                    <a:pt x="9645771" y="61"/>
                  </a:lnTo>
                  <a:lnTo>
                    <a:pt x="9643439" y="23195"/>
                  </a:lnTo>
                  <a:cubicBezTo>
                    <a:pt x="9634238" y="68148"/>
                    <a:pt x="9598828" y="103552"/>
                    <a:pt x="9553881" y="112750"/>
                  </a:cubicBezTo>
                  <a:lnTo>
                    <a:pt x="9530736" y="115083"/>
                  </a:lnTo>
                  <a:lnTo>
                    <a:pt x="115028" y="115083"/>
                  </a:lnTo>
                  <a:lnTo>
                    <a:pt x="91880" y="112750"/>
                  </a:lnTo>
                  <a:cubicBezTo>
                    <a:pt x="39438" y="102019"/>
                    <a:pt x="0" y="55618"/>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5" name="Shape 2205">
              <a:extLst>
                <a:ext uri="{FF2B5EF4-FFF2-40B4-BE49-F238E27FC236}">
                  <a16:creationId xmlns:a16="http://schemas.microsoft.com/office/drawing/2014/main" id="{11338E0E-A080-012F-EF97-0AD04CADF947}"/>
                </a:ext>
              </a:extLst>
            </p:cNvPr>
            <p:cNvSpPr/>
            <p:nvPr/>
          </p:nvSpPr>
          <p:spPr>
            <a:xfrm>
              <a:off x="960504"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6" name="Shape 129709">
              <a:extLst>
                <a:ext uri="{FF2B5EF4-FFF2-40B4-BE49-F238E27FC236}">
                  <a16:creationId xmlns:a16="http://schemas.microsoft.com/office/drawing/2014/main" id="{BBE22052-9301-2D2A-C691-6083EAE46800}"/>
                </a:ext>
              </a:extLst>
            </p:cNvPr>
            <p:cNvSpPr/>
            <p:nvPr/>
          </p:nvSpPr>
          <p:spPr>
            <a:xfrm>
              <a:off x="1207935" y="271165"/>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7" name="Picture 16">
              <a:extLst>
                <a:ext uri="{FF2B5EF4-FFF2-40B4-BE49-F238E27FC236}">
                  <a16:creationId xmlns:a16="http://schemas.microsoft.com/office/drawing/2014/main" id="{25625FE1-1C73-1786-B319-589D77BBD14D}"/>
                </a:ext>
              </a:extLst>
            </p:cNvPr>
            <p:cNvPicPr/>
            <p:nvPr/>
          </p:nvPicPr>
          <p:blipFill>
            <a:blip r:embed="rId5"/>
            <a:stretch>
              <a:fillRect/>
            </a:stretch>
          </p:blipFill>
          <p:spPr>
            <a:xfrm>
              <a:off x="1204430" y="256662"/>
              <a:ext cx="7421881" cy="4760977"/>
            </a:xfrm>
            <a:prstGeom prst="rect">
              <a:avLst/>
            </a:prstGeom>
          </p:spPr>
        </p:pic>
        <p:pic>
          <p:nvPicPr>
            <p:cNvPr id="18" name="Picture 17">
              <a:extLst>
                <a:ext uri="{FF2B5EF4-FFF2-40B4-BE49-F238E27FC236}">
                  <a16:creationId xmlns:a16="http://schemas.microsoft.com/office/drawing/2014/main" id="{C45DB378-F66D-068E-9919-03238F7D8D7D}"/>
                </a:ext>
              </a:extLst>
            </p:cNvPr>
            <p:cNvPicPr/>
            <p:nvPr/>
          </p:nvPicPr>
          <p:blipFill>
            <a:blip r:embed="rId6"/>
            <a:stretch>
              <a:fillRect/>
            </a:stretch>
          </p:blipFill>
          <p:spPr>
            <a:xfrm>
              <a:off x="-4609" y="5281798"/>
              <a:ext cx="9838944" cy="155448"/>
            </a:xfrm>
            <a:prstGeom prst="rect">
              <a:avLst/>
            </a:prstGeom>
          </p:spPr>
        </p:pic>
        <p:sp>
          <p:nvSpPr>
            <p:cNvPr id="19" name="Shape 2210">
              <a:extLst>
                <a:ext uri="{FF2B5EF4-FFF2-40B4-BE49-F238E27FC236}">
                  <a16:creationId xmlns:a16="http://schemas.microsoft.com/office/drawing/2014/main" id="{C18E88AA-3D42-5A16-45B2-DB62E51005BD}"/>
                </a:ext>
              </a:extLst>
            </p:cNvPr>
            <p:cNvSpPr/>
            <p:nvPr/>
          </p:nvSpPr>
          <p:spPr>
            <a:xfrm>
              <a:off x="4039104" y="5287700"/>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1" name="Picture 20">
              <a:extLst>
                <a:ext uri="{FF2B5EF4-FFF2-40B4-BE49-F238E27FC236}">
                  <a16:creationId xmlns:a16="http://schemas.microsoft.com/office/drawing/2014/main" id="{FD3D2448-AAB2-B73F-1702-200EAF1EA896}"/>
                </a:ext>
              </a:extLst>
            </p:cNvPr>
            <p:cNvPicPr/>
            <p:nvPr/>
          </p:nvPicPr>
          <p:blipFill>
            <a:blip r:embed="rId7"/>
            <a:stretch>
              <a:fillRect/>
            </a:stretch>
          </p:blipFill>
          <p:spPr>
            <a:xfrm>
              <a:off x="7723086" y="2949062"/>
              <a:ext cx="2414016" cy="1344168"/>
            </a:xfrm>
            <a:prstGeom prst="rect">
              <a:avLst/>
            </a:prstGeom>
          </p:spPr>
        </p:pic>
        <p:sp>
          <p:nvSpPr>
            <p:cNvPr id="22" name="Shape 2214">
              <a:extLst>
                <a:ext uri="{FF2B5EF4-FFF2-40B4-BE49-F238E27FC236}">
                  <a16:creationId xmlns:a16="http://schemas.microsoft.com/office/drawing/2014/main" id="{2B87911D-1D43-AE80-8557-FF49616A083E}"/>
                </a:ext>
              </a:extLst>
            </p:cNvPr>
            <p:cNvSpPr/>
            <p:nvPr/>
          </p:nvSpPr>
          <p:spPr>
            <a:xfrm>
              <a:off x="8666923" y="3642400"/>
              <a:ext cx="1352004" cy="527126"/>
            </a:xfrm>
            <a:custGeom>
              <a:avLst/>
              <a:gdLst/>
              <a:ahLst/>
              <a:cxnLst/>
              <a:rect l="0" t="0" r="0" b="0"/>
              <a:pathLst>
                <a:path w="1352004" h="527126">
                  <a:moveTo>
                    <a:pt x="1223366" y="527126"/>
                  </a:moveTo>
                  <a:lnTo>
                    <a:pt x="128639" y="527126"/>
                  </a:lnTo>
                  <a:cubicBezTo>
                    <a:pt x="57594" y="527126"/>
                    <a:pt x="0" y="469532"/>
                    <a:pt x="0" y="398501"/>
                  </a:cubicBezTo>
                  <a:lnTo>
                    <a:pt x="0" y="128626"/>
                  </a:lnTo>
                  <a:cubicBezTo>
                    <a:pt x="0" y="57582"/>
                    <a:pt x="57594" y="0"/>
                    <a:pt x="128639" y="0"/>
                  </a:cubicBezTo>
                  <a:lnTo>
                    <a:pt x="1223366" y="0"/>
                  </a:lnTo>
                  <a:cubicBezTo>
                    <a:pt x="1294409" y="0"/>
                    <a:pt x="1352004" y="57582"/>
                    <a:pt x="1352004" y="128626"/>
                  </a:cubicBezTo>
                  <a:lnTo>
                    <a:pt x="1352004" y="398501"/>
                  </a:lnTo>
                  <a:cubicBezTo>
                    <a:pt x="1352004" y="469532"/>
                    <a:pt x="1294409" y="527126"/>
                    <a:pt x="1223366" y="527126"/>
                  </a:cubicBezTo>
                  <a:close/>
                </a:path>
              </a:pathLst>
            </a:custGeom>
            <a:ln w="28397"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3" name="Rectangle 22">
              <a:extLst>
                <a:ext uri="{FF2B5EF4-FFF2-40B4-BE49-F238E27FC236}">
                  <a16:creationId xmlns:a16="http://schemas.microsoft.com/office/drawing/2014/main" id="{F609AFA5-32CB-F33A-D591-0107829BEFB8}"/>
                </a:ext>
              </a:extLst>
            </p:cNvPr>
            <p:cNvSpPr/>
            <p:nvPr/>
          </p:nvSpPr>
          <p:spPr>
            <a:xfrm>
              <a:off x="9655746" y="3287814"/>
              <a:ext cx="136314" cy="808174"/>
            </a:xfrm>
            <a:prstGeom prst="rect">
              <a:avLst/>
            </a:prstGeom>
            <a:ln>
              <a:noFill/>
            </a:ln>
          </p:spPr>
          <p:txBody>
            <a:bodyPr vert="horz" lIns="0" tIns="0" rIns="0" bIns="0" rtlCol="0">
              <a:noAutofit/>
            </a:bodyPr>
            <a:lstStyle/>
            <a:p>
              <a:pPr algn="l" rtl="0">
                <a:lnSpc>
                  <a:spcPct val="107000"/>
                </a:lnSpc>
                <a:spcAft>
                  <a:spcPts val="800"/>
                </a:spcAft>
              </a:pPr>
              <a:r>
                <a:rPr lang="en-US" sz="2500" b="1">
                  <a:solidFill>
                    <a:srgbClr val="FFFFFF"/>
                  </a:solidFill>
                  <a:effectLst/>
                  <a:latin typeface="Calibri" panose="020F0502020204030204" pitchFamily="34" charset="0"/>
                  <a:ea typeface="Calibri" panose="020F0502020204030204" pitchFamily="34" charset="0"/>
                  <a:cs typeface="Sakkal Majalla" panose="02000000000000000000" pitchFamily="2" charset="-78"/>
                </a:rPr>
                <a:t>1</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Shape 2216">
              <a:extLst>
                <a:ext uri="{FF2B5EF4-FFF2-40B4-BE49-F238E27FC236}">
                  <a16:creationId xmlns:a16="http://schemas.microsoft.com/office/drawing/2014/main" id="{FCD350F9-37D4-75BB-F3B8-88A4D779F94E}"/>
                </a:ext>
              </a:extLst>
            </p:cNvPr>
            <p:cNvSpPr/>
            <p:nvPr/>
          </p:nvSpPr>
          <p:spPr>
            <a:xfrm>
              <a:off x="9653040" y="3454522"/>
              <a:ext cx="94526" cy="261950"/>
            </a:xfrm>
            <a:custGeom>
              <a:avLst/>
              <a:gdLst/>
              <a:ahLst/>
              <a:cxnLst/>
              <a:rect l="0" t="0" r="0" b="0"/>
              <a:pathLst>
                <a:path w="94526" h="261950">
                  <a:moveTo>
                    <a:pt x="56718" y="236296"/>
                  </a:moveTo>
                  <a:cubicBezTo>
                    <a:pt x="56718" y="261950"/>
                    <a:pt x="94526" y="261950"/>
                    <a:pt x="94526" y="236296"/>
                  </a:cubicBezTo>
                  <a:lnTo>
                    <a:pt x="94526" y="22276"/>
                  </a:lnTo>
                  <a:cubicBezTo>
                    <a:pt x="94526" y="8103"/>
                    <a:pt x="79680" y="0"/>
                    <a:pt x="62802" y="9449"/>
                  </a:cubicBezTo>
                  <a:lnTo>
                    <a:pt x="22961" y="33083"/>
                  </a:lnTo>
                  <a:cubicBezTo>
                    <a:pt x="0" y="46584"/>
                    <a:pt x="18237" y="76289"/>
                    <a:pt x="39167" y="64135"/>
                  </a:cubicBezTo>
                  <a:lnTo>
                    <a:pt x="56718" y="54013"/>
                  </a:lnTo>
                  <a:close/>
                </a:path>
              </a:pathLst>
            </a:custGeom>
            <a:ln w="11087" cap="rnd">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5" name="Rectangle 24">
              <a:extLst>
                <a:ext uri="{FF2B5EF4-FFF2-40B4-BE49-F238E27FC236}">
                  <a16:creationId xmlns:a16="http://schemas.microsoft.com/office/drawing/2014/main" id="{33E54019-D8F9-2F23-39D4-C70CB3BDF072}"/>
                </a:ext>
              </a:extLst>
            </p:cNvPr>
            <p:cNvSpPr/>
            <p:nvPr/>
          </p:nvSpPr>
          <p:spPr>
            <a:xfrm>
              <a:off x="8893422" y="3280489"/>
              <a:ext cx="241398" cy="808174"/>
            </a:xfrm>
            <a:prstGeom prst="rect">
              <a:avLst/>
            </a:prstGeom>
            <a:ln>
              <a:noFill/>
            </a:ln>
          </p:spPr>
          <p:txBody>
            <a:bodyPr vert="horz" lIns="0" tIns="0" rIns="0" bIns="0" rtlCol="0">
              <a:noAutofit/>
            </a:bodyPr>
            <a:lstStyle/>
            <a:p>
              <a:pPr algn="l" rtl="0">
                <a:lnSpc>
                  <a:spcPct val="107000"/>
                </a:lnSpc>
                <a:spcAft>
                  <a:spcPts val="800"/>
                </a:spcAft>
              </a:pPr>
              <a:r>
                <a:rPr lang="en-US" sz="2500" b="1">
                  <a:solidFill>
                    <a:srgbClr val="FFFFFF"/>
                  </a:solidFill>
                  <a:effectLst/>
                  <a:latin typeface="Calibri" panose="020F0502020204030204" pitchFamily="34" charset="0"/>
                  <a:ea typeface="Calibri" panose="020F0502020204030204" pitchFamily="34" charset="0"/>
                  <a:cs typeface="Sakkal Majalla" panose="02000000000000000000" pitchFamily="2" charset="-78"/>
                </a:rPr>
                <a:t>2</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Shape 2218">
              <a:extLst>
                <a:ext uri="{FF2B5EF4-FFF2-40B4-BE49-F238E27FC236}">
                  <a16:creationId xmlns:a16="http://schemas.microsoft.com/office/drawing/2014/main" id="{3CCE585D-DF56-D99C-98F2-A957FD97523A}"/>
                </a:ext>
              </a:extLst>
            </p:cNvPr>
            <p:cNvSpPr/>
            <p:nvPr/>
          </p:nvSpPr>
          <p:spPr>
            <a:xfrm>
              <a:off x="8894779" y="3431670"/>
              <a:ext cx="176873" cy="267348"/>
            </a:xfrm>
            <a:custGeom>
              <a:avLst/>
              <a:gdLst/>
              <a:ahLst/>
              <a:cxnLst/>
              <a:rect l="0" t="0" r="0" b="0"/>
              <a:pathLst>
                <a:path w="176873" h="267348">
                  <a:moveTo>
                    <a:pt x="31052" y="62789"/>
                  </a:moveTo>
                  <a:cubicBezTo>
                    <a:pt x="36449" y="69545"/>
                    <a:pt x="49288" y="70891"/>
                    <a:pt x="57379" y="65481"/>
                  </a:cubicBezTo>
                  <a:cubicBezTo>
                    <a:pt x="85065" y="45238"/>
                    <a:pt x="130290" y="50635"/>
                    <a:pt x="130290" y="89116"/>
                  </a:cubicBezTo>
                  <a:cubicBezTo>
                    <a:pt x="130290" y="116129"/>
                    <a:pt x="115443" y="124219"/>
                    <a:pt x="16193" y="228193"/>
                  </a:cubicBezTo>
                  <a:cubicBezTo>
                    <a:pt x="0" y="245072"/>
                    <a:pt x="4039" y="267348"/>
                    <a:pt x="25641" y="267348"/>
                  </a:cubicBezTo>
                  <a:lnTo>
                    <a:pt x="153251" y="267348"/>
                  </a:lnTo>
                  <a:cubicBezTo>
                    <a:pt x="176873" y="267348"/>
                    <a:pt x="176213" y="230899"/>
                    <a:pt x="153251" y="230899"/>
                  </a:cubicBezTo>
                  <a:lnTo>
                    <a:pt x="66167" y="230899"/>
                  </a:lnTo>
                  <a:cubicBezTo>
                    <a:pt x="149199" y="149873"/>
                    <a:pt x="168783" y="128943"/>
                    <a:pt x="168783" y="89116"/>
                  </a:cubicBezTo>
                  <a:cubicBezTo>
                    <a:pt x="168783" y="23635"/>
                    <a:pt x="101257" y="0"/>
                    <a:pt x="37795" y="35103"/>
                  </a:cubicBezTo>
                  <a:cubicBezTo>
                    <a:pt x="28346" y="40513"/>
                    <a:pt x="23622" y="54013"/>
                    <a:pt x="31052" y="62789"/>
                  </a:cubicBezTo>
                  <a:close/>
                </a:path>
              </a:pathLst>
            </a:custGeom>
            <a:ln w="11087" cap="rnd">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7" name="Shape 2219">
              <a:extLst>
                <a:ext uri="{FF2B5EF4-FFF2-40B4-BE49-F238E27FC236}">
                  <a16:creationId xmlns:a16="http://schemas.microsoft.com/office/drawing/2014/main" id="{52FE0376-E79E-4F72-AA9B-4E97AFD2534F}"/>
                </a:ext>
              </a:extLst>
            </p:cNvPr>
            <p:cNvSpPr/>
            <p:nvPr/>
          </p:nvSpPr>
          <p:spPr>
            <a:xfrm>
              <a:off x="7720845" y="2950939"/>
              <a:ext cx="2416023" cy="1342238"/>
            </a:xfrm>
            <a:custGeom>
              <a:avLst/>
              <a:gdLst/>
              <a:ahLst/>
              <a:cxnLst/>
              <a:rect l="0" t="0" r="0" b="0"/>
              <a:pathLst>
                <a:path w="2416023" h="1342238">
                  <a:moveTo>
                    <a:pt x="2230425" y="1342238"/>
                  </a:moveTo>
                  <a:lnTo>
                    <a:pt x="185610" y="1342238"/>
                  </a:lnTo>
                  <a:cubicBezTo>
                    <a:pt x="83096" y="1342238"/>
                    <a:pt x="0" y="1259141"/>
                    <a:pt x="0" y="1156627"/>
                  </a:cubicBezTo>
                  <a:lnTo>
                    <a:pt x="0" y="185610"/>
                  </a:lnTo>
                  <a:cubicBezTo>
                    <a:pt x="0" y="83096"/>
                    <a:pt x="83096" y="0"/>
                    <a:pt x="185610" y="0"/>
                  </a:cubicBezTo>
                  <a:lnTo>
                    <a:pt x="2230425" y="0"/>
                  </a:lnTo>
                  <a:cubicBezTo>
                    <a:pt x="2332927" y="0"/>
                    <a:pt x="2416023" y="83096"/>
                    <a:pt x="2416023" y="185610"/>
                  </a:cubicBezTo>
                  <a:lnTo>
                    <a:pt x="2416023" y="1156627"/>
                  </a:lnTo>
                  <a:cubicBezTo>
                    <a:pt x="2416023" y="1259141"/>
                    <a:pt x="2332927" y="1342238"/>
                    <a:pt x="2230425" y="1342238"/>
                  </a:cubicBezTo>
                  <a:close/>
                </a:path>
              </a:pathLst>
            </a:custGeom>
            <a:ln w="29553"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10511029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784075-942E-2E83-4A31-B43F3007798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0E2A771-4E15-E58D-3E20-C47050436999}"/>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عرض تفاصيل الطلب</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7E15BD0-BA0D-4B5D-FD49-D434F88745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59337E20-DF6D-8EF7-B55B-AAD986AF7CE1}"/>
              </a:ext>
            </a:extLst>
          </p:cNvPr>
          <p:cNvSpPr txBox="1"/>
          <p:nvPr/>
        </p:nvSpPr>
        <p:spPr>
          <a:xfrm>
            <a:off x="5535526" y="1517692"/>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عند النقر على تفاصيل الطلب ســـتظهر لك واجهة كما في الأعلى تحوي نوع الطلب وتاريخ ارســـال الطلب وحالـــة الطلب ( اذا تمت الموافقـــة عليها او رفضها او مازالـــت تحت المعاينة) ومقدم الطلب ونص الرسالة المرسلة في الطلب إن وجدت</a:t>
            </a:r>
            <a:endParaRPr lang="en-US" sz="2600" dirty="0"/>
          </a:p>
        </p:txBody>
      </p:sp>
      <p:grpSp>
        <p:nvGrpSpPr>
          <p:cNvPr id="2" name="Group 1">
            <a:extLst>
              <a:ext uri="{FF2B5EF4-FFF2-40B4-BE49-F238E27FC236}">
                <a16:creationId xmlns:a16="http://schemas.microsoft.com/office/drawing/2014/main" id="{FC22EEE2-B7AB-E7BB-32D6-ADAAA285AC85}"/>
              </a:ext>
            </a:extLst>
          </p:cNvPr>
          <p:cNvGrpSpPr/>
          <p:nvPr/>
        </p:nvGrpSpPr>
        <p:grpSpPr>
          <a:xfrm>
            <a:off x="66423" y="2299653"/>
            <a:ext cx="5469103" cy="3072447"/>
            <a:chOff x="-4609" y="0"/>
            <a:chExt cx="9838944" cy="5530061"/>
          </a:xfrm>
        </p:grpSpPr>
        <p:pic>
          <p:nvPicPr>
            <p:cNvPr id="3" name="Picture 2">
              <a:extLst>
                <a:ext uri="{FF2B5EF4-FFF2-40B4-BE49-F238E27FC236}">
                  <a16:creationId xmlns:a16="http://schemas.microsoft.com/office/drawing/2014/main" id="{15C8BDF6-B47D-E58E-E530-8CDC0A91236B}"/>
                </a:ext>
              </a:extLst>
            </p:cNvPr>
            <p:cNvPicPr/>
            <p:nvPr/>
          </p:nvPicPr>
          <p:blipFill>
            <a:blip r:embed="rId4"/>
            <a:stretch>
              <a:fillRect/>
            </a:stretch>
          </p:blipFill>
          <p:spPr>
            <a:xfrm>
              <a:off x="89878" y="5408141"/>
              <a:ext cx="9649968" cy="121920"/>
            </a:xfrm>
            <a:prstGeom prst="rect">
              <a:avLst/>
            </a:prstGeom>
          </p:spPr>
        </p:pic>
        <p:sp>
          <p:nvSpPr>
            <p:cNvPr id="4" name="Shape 2374">
              <a:extLst>
                <a:ext uri="{FF2B5EF4-FFF2-40B4-BE49-F238E27FC236}">
                  <a16:creationId xmlns:a16="http://schemas.microsoft.com/office/drawing/2014/main" id="{B0CD78F0-64D1-D182-C876-AD3F5FDC3756}"/>
                </a:ext>
              </a:extLst>
            </p:cNvPr>
            <p:cNvSpPr/>
            <p:nvPr/>
          </p:nvSpPr>
          <p:spPr>
            <a:xfrm>
              <a:off x="93643" y="5413395"/>
              <a:ext cx="9645771" cy="115078"/>
            </a:xfrm>
            <a:custGeom>
              <a:avLst/>
              <a:gdLst/>
              <a:ahLst/>
              <a:cxnLst/>
              <a:rect l="0" t="0" r="0" b="0"/>
              <a:pathLst>
                <a:path w="9645771" h="115078">
                  <a:moveTo>
                    <a:pt x="0" y="0"/>
                  </a:moveTo>
                  <a:lnTo>
                    <a:pt x="9645771" y="0"/>
                  </a:lnTo>
                  <a:lnTo>
                    <a:pt x="9645771" y="61"/>
                  </a:lnTo>
                  <a:lnTo>
                    <a:pt x="9643439" y="23195"/>
                  </a:lnTo>
                  <a:cubicBezTo>
                    <a:pt x="9634238" y="68148"/>
                    <a:pt x="9598828" y="103552"/>
                    <a:pt x="9553881" y="112750"/>
                  </a:cubicBezTo>
                  <a:lnTo>
                    <a:pt x="9530782" y="115078"/>
                  </a:lnTo>
                  <a:lnTo>
                    <a:pt x="114982" y="115078"/>
                  </a:lnTo>
                  <a:lnTo>
                    <a:pt x="91880" y="112750"/>
                  </a:lnTo>
                  <a:cubicBezTo>
                    <a:pt x="39438" y="102019"/>
                    <a:pt x="0" y="55618"/>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5" name="Shape 2375">
              <a:extLst>
                <a:ext uri="{FF2B5EF4-FFF2-40B4-BE49-F238E27FC236}">
                  <a16:creationId xmlns:a16="http://schemas.microsoft.com/office/drawing/2014/main" id="{A1A14A03-5F5F-9C87-D26D-576A27477030}"/>
                </a:ext>
              </a:extLst>
            </p:cNvPr>
            <p:cNvSpPr/>
            <p:nvPr/>
          </p:nvSpPr>
          <p:spPr>
            <a:xfrm>
              <a:off x="960504"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6" name="Shape 129785">
              <a:extLst>
                <a:ext uri="{FF2B5EF4-FFF2-40B4-BE49-F238E27FC236}">
                  <a16:creationId xmlns:a16="http://schemas.microsoft.com/office/drawing/2014/main" id="{AB163686-90E4-84B1-4FB4-B5E3155E36A7}"/>
                </a:ext>
              </a:extLst>
            </p:cNvPr>
            <p:cNvSpPr/>
            <p:nvPr/>
          </p:nvSpPr>
          <p:spPr>
            <a:xfrm>
              <a:off x="1207935" y="271168"/>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7" name="Picture 6">
              <a:extLst>
                <a:ext uri="{FF2B5EF4-FFF2-40B4-BE49-F238E27FC236}">
                  <a16:creationId xmlns:a16="http://schemas.microsoft.com/office/drawing/2014/main" id="{484BDE44-A003-3E37-97AB-D2CD3F5967B8}"/>
                </a:ext>
              </a:extLst>
            </p:cNvPr>
            <p:cNvPicPr/>
            <p:nvPr/>
          </p:nvPicPr>
          <p:blipFill>
            <a:blip r:embed="rId5"/>
            <a:stretch>
              <a:fillRect/>
            </a:stretch>
          </p:blipFill>
          <p:spPr>
            <a:xfrm>
              <a:off x="1204430" y="256004"/>
              <a:ext cx="7421881" cy="4760976"/>
            </a:xfrm>
            <a:prstGeom prst="rect">
              <a:avLst/>
            </a:prstGeom>
          </p:spPr>
        </p:pic>
        <p:pic>
          <p:nvPicPr>
            <p:cNvPr id="10" name="Picture 9">
              <a:extLst>
                <a:ext uri="{FF2B5EF4-FFF2-40B4-BE49-F238E27FC236}">
                  <a16:creationId xmlns:a16="http://schemas.microsoft.com/office/drawing/2014/main" id="{F1D92164-65D9-D91A-F48C-9B61E6457369}"/>
                </a:ext>
              </a:extLst>
            </p:cNvPr>
            <p:cNvPicPr/>
            <p:nvPr/>
          </p:nvPicPr>
          <p:blipFill>
            <a:blip r:embed="rId6"/>
            <a:stretch>
              <a:fillRect/>
            </a:stretch>
          </p:blipFill>
          <p:spPr>
            <a:xfrm>
              <a:off x="-4609" y="5285205"/>
              <a:ext cx="9838944" cy="155448"/>
            </a:xfrm>
            <a:prstGeom prst="rect">
              <a:avLst/>
            </a:prstGeom>
          </p:spPr>
        </p:pic>
        <p:sp>
          <p:nvSpPr>
            <p:cNvPr id="11" name="Shape 2380">
              <a:extLst>
                <a:ext uri="{FF2B5EF4-FFF2-40B4-BE49-F238E27FC236}">
                  <a16:creationId xmlns:a16="http://schemas.microsoft.com/office/drawing/2014/main" id="{6700897D-CA73-1A9D-C165-56802DFACFA3}"/>
                </a:ext>
              </a:extLst>
            </p:cNvPr>
            <p:cNvSpPr/>
            <p:nvPr/>
          </p:nvSpPr>
          <p:spPr>
            <a:xfrm>
              <a:off x="4039104" y="5287700"/>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grpSp>
      <p:sp>
        <p:nvSpPr>
          <p:cNvPr id="28" name="TextBox 27">
            <a:extLst>
              <a:ext uri="{FF2B5EF4-FFF2-40B4-BE49-F238E27FC236}">
                <a16:creationId xmlns:a16="http://schemas.microsoft.com/office/drawing/2014/main" id="{EFDC6611-6D7C-9CAE-36F0-EB7DF8A59AAD}"/>
              </a:ext>
            </a:extLst>
          </p:cNvPr>
          <p:cNvSpPr txBox="1"/>
          <p:nvPr/>
        </p:nvSpPr>
        <p:spPr>
          <a:xfrm>
            <a:off x="5535526" y="4178849"/>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يمكنك الموافقة او رفض الطلب من هنا، كما يمكنك طباعة الطلب او الرد برسالة (تعليق) على مقدم الطلب، كما تظهر تفاصيل كـ (إحصائيات الإجازات، قائمة الإجازات، وغيرها...) حسب نوع الطلب </a:t>
            </a:r>
            <a:endParaRPr lang="en-US"/>
          </a:p>
        </p:txBody>
      </p:sp>
    </p:spTree>
    <p:extLst>
      <p:ext uri="{BB962C8B-B14F-4D97-AF65-F5344CB8AC3E}">
        <p14:creationId xmlns:p14="http://schemas.microsoft.com/office/powerpoint/2010/main" val="21503452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down)">
                                      <p:cBhvr>
                                        <p:cTn id="1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4F4756-74FE-B10D-D608-641C3115821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D008F97-9D91-CF93-6F5F-0B4CE61DA4C1}"/>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تسلسل الموافقات </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01637E9-3DD6-A8D2-D0EB-58DB7BB9E0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717591ED-3572-49B9-20EF-234A31EC7E02}"/>
              </a:ext>
            </a:extLst>
          </p:cNvPr>
          <p:cNvSpPr txBox="1"/>
          <p:nvPr/>
        </p:nvSpPr>
        <p:spPr>
          <a:xfrm>
            <a:off x="5535526" y="957337"/>
            <a:ext cx="5843587" cy="569386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قم بالنقر على تسلســـل الموافقات الموجـــودة في الواجهة  الرئيســـية ضمن مربع الطلبات وستظهر شاشة بها جميع تسلسلات لكل أنواع الطلبات التي يتم تقديمها من الموظفين ،يمكنك النقر على زر إنشـــاء لعمل تسلسل للموافقة/الرفض على طلبات الموظفين، إذا اخترت بالتوازي يتم اختيار المجموعات الإدارية وســـحبها ليتم انشـــاء التسلســـل وهكذا تصل طلبات الموظفيـــن الى جميع الإداريين المختارين، وبعد الموافقـــة/ الرفض من الجميع يظهر الرد للموظف في التطبيق، اما إذا تم اختيار طريقة عرض الطلب التوالي، يتم ســـحب المجموعات الإدارية بحسب ترتيب التسلسل المطلوب وعند وصول الطلب (مثال: يصل للمشرف ثم الى مدير النظام) وبعد الموافقة/الرفض يتم عرضها للموظف في التطبيق</a:t>
            </a:r>
            <a:endParaRPr lang="en-US" sz="2600" dirty="0"/>
          </a:p>
        </p:txBody>
      </p:sp>
      <p:grpSp>
        <p:nvGrpSpPr>
          <p:cNvPr id="12" name="Group 11">
            <a:extLst>
              <a:ext uri="{FF2B5EF4-FFF2-40B4-BE49-F238E27FC236}">
                <a16:creationId xmlns:a16="http://schemas.microsoft.com/office/drawing/2014/main" id="{02AC8EC8-5746-BA12-DE58-1A3B641E1C3E}"/>
              </a:ext>
            </a:extLst>
          </p:cNvPr>
          <p:cNvGrpSpPr/>
          <p:nvPr/>
        </p:nvGrpSpPr>
        <p:grpSpPr>
          <a:xfrm>
            <a:off x="103274" y="1956816"/>
            <a:ext cx="5432252" cy="3309915"/>
            <a:chOff x="-1758" y="0"/>
            <a:chExt cx="10447527" cy="5528469"/>
          </a:xfrm>
        </p:grpSpPr>
        <p:pic>
          <p:nvPicPr>
            <p:cNvPr id="13" name="Picture 12">
              <a:extLst>
                <a:ext uri="{FF2B5EF4-FFF2-40B4-BE49-F238E27FC236}">
                  <a16:creationId xmlns:a16="http://schemas.microsoft.com/office/drawing/2014/main" id="{96CEA017-1248-93F6-4F71-7436A3076EC4}"/>
                </a:ext>
              </a:extLst>
            </p:cNvPr>
            <p:cNvPicPr/>
            <p:nvPr/>
          </p:nvPicPr>
          <p:blipFill>
            <a:blip r:embed="rId4"/>
            <a:stretch>
              <a:fillRect/>
            </a:stretch>
          </p:blipFill>
          <p:spPr>
            <a:xfrm>
              <a:off x="398545" y="5408252"/>
              <a:ext cx="9649968" cy="118872"/>
            </a:xfrm>
            <a:prstGeom prst="rect">
              <a:avLst/>
            </a:prstGeom>
          </p:spPr>
        </p:pic>
        <p:sp>
          <p:nvSpPr>
            <p:cNvPr id="14" name="Shape 2608">
              <a:extLst>
                <a:ext uri="{FF2B5EF4-FFF2-40B4-BE49-F238E27FC236}">
                  <a16:creationId xmlns:a16="http://schemas.microsoft.com/office/drawing/2014/main" id="{3AB20434-2FFA-8899-8CA4-16E6871DED6B}"/>
                </a:ext>
              </a:extLst>
            </p:cNvPr>
            <p:cNvSpPr/>
            <p:nvPr/>
          </p:nvSpPr>
          <p:spPr>
            <a:xfrm>
              <a:off x="402310" y="5413388"/>
              <a:ext cx="9645771" cy="115081"/>
            </a:xfrm>
            <a:custGeom>
              <a:avLst/>
              <a:gdLst/>
              <a:ahLst/>
              <a:cxnLst/>
              <a:rect l="0" t="0" r="0" b="0"/>
              <a:pathLst>
                <a:path w="9645771" h="115081">
                  <a:moveTo>
                    <a:pt x="0" y="0"/>
                  </a:moveTo>
                  <a:lnTo>
                    <a:pt x="9645771" y="0"/>
                  </a:lnTo>
                  <a:lnTo>
                    <a:pt x="9645771" y="62"/>
                  </a:lnTo>
                  <a:lnTo>
                    <a:pt x="9643439" y="23195"/>
                  </a:lnTo>
                  <a:cubicBezTo>
                    <a:pt x="9634238" y="68148"/>
                    <a:pt x="9598828" y="103552"/>
                    <a:pt x="9553881" y="112750"/>
                  </a:cubicBezTo>
                  <a:lnTo>
                    <a:pt x="9530751" y="115081"/>
                  </a:lnTo>
                  <a:lnTo>
                    <a:pt x="115013" y="115081"/>
                  </a:lnTo>
                  <a:lnTo>
                    <a:pt x="91880" y="112750"/>
                  </a:lnTo>
                  <a:cubicBezTo>
                    <a:pt x="39438" y="102019"/>
                    <a:pt x="0" y="55618"/>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5" name="Shape 2609">
              <a:extLst>
                <a:ext uri="{FF2B5EF4-FFF2-40B4-BE49-F238E27FC236}">
                  <a16:creationId xmlns:a16="http://schemas.microsoft.com/office/drawing/2014/main" id="{4C3FC1D7-B753-1D47-84DE-907B31E5F6DB}"/>
                </a:ext>
              </a:extLst>
            </p:cNvPr>
            <p:cNvSpPr/>
            <p:nvPr/>
          </p:nvSpPr>
          <p:spPr>
            <a:xfrm>
              <a:off x="1269171"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6" name="Shape 130077">
              <a:extLst>
                <a:ext uri="{FF2B5EF4-FFF2-40B4-BE49-F238E27FC236}">
                  <a16:creationId xmlns:a16="http://schemas.microsoft.com/office/drawing/2014/main" id="{F79E2D79-991E-918D-5E20-CB07A1E13DAD}"/>
                </a:ext>
              </a:extLst>
            </p:cNvPr>
            <p:cNvSpPr/>
            <p:nvPr/>
          </p:nvSpPr>
          <p:spPr>
            <a:xfrm>
              <a:off x="1516602" y="271166"/>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7" name="Picture 16">
              <a:extLst>
                <a:ext uri="{FF2B5EF4-FFF2-40B4-BE49-F238E27FC236}">
                  <a16:creationId xmlns:a16="http://schemas.microsoft.com/office/drawing/2014/main" id="{13946B19-EC79-F4AC-4D1A-2C94FE62008B}"/>
                </a:ext>
              </a:extLst>
            </p:cNvPr>
            <p:cNvPicPr/>
            <p:nvPr/>
          </p:nvPicPr>
          <p:blipFill>
            <a:blip r:embed="rId5"/>
            <a:stretch>
              <a:fillRect/>
            </a:stretch>
          </p:blipFill>
          <p:spPr>
            <a:xfrm>
              <a:off x="1513097" y="256116"/>
              <a:ext cx="7421881" cy="4760976"/>
            </a:xfrm>
            <a:prstGeom prst="rect">
              <a:avLst/>
            </a:prstGeom>
          </p:spPr>
        </p:pic>
        <p:pic>
          <p:nvPicPr>
            <p:cNvPr id="18" name="Picture 17">
              <a:extLst>
                <a:ext uri="{FF2B5EF4-FFF2-40B4-BE49-F238E27FC236}">
                  <a16:creationId xmlns:a16="http://schemas.microsoft.com/office/drawing/2014/main" id="{8731F791-97F1-3A5D-4ECB-A44A76E19734}"/>
                </a:ext>
              </a:extLst>
            </p:cNvPr>
            <p:cNvPicPr/>
            <p:nvPr/>
          </p:nvPicPr>
          <p:blipFill>
            <a:blip r:embed="rId6"/>
            <a:stretch>
              <a:fillRect/>
            </a:stretch>
          </p:blipFill>
          <p:spPr>
            <a:xfrm>
              <a:off x="304057" y="5282268"/>
              <a:ext cx="9838944" cy="155448"/>
            </a:xfrm>
            <a:prstGeom prst="rect">
              <a:avLst/>
            </a:prstGeom>
          </p:spPr>
        </p:pic>
        <p:sp>
          <p:nvSpPr>
            <p:cNvPr id="19" name="Shape 2614">
              <a:extLst>
                <a:ext uri="{FF2B5EF4-FFF2-40B4-BE49-F238E27FC236}">
                  <a16:creationId xmlns:a16="http://schemas.microsoft.com/office/drawing/2014/main" id="{F60BE00C-E1DE-A8BE-E937-DE34A3872F8F}"/>
                </a:ext>
              </a:extLst>
            </p:cNvPr>
            <p:cNvSpPr/>
            <p:nvPr/>
          </p:nvSpPr>
          <p:spPr>
            <a:xfrm>
              <a:off x="4347771" y="5287700"/>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1" name="Picture 20">
              <a:extLst>
                <a:ext uri="{FF2B5EF4-FFF2-40B4-BE49-F238E27FC236}">
                  <a16:creationId xmlns:a16="http://schemas.microsoft.com/office/drawing/2014/main" id="{E66D3DB3-1D5B-8310-B66D-1C2701C585F6}"/>
                </a:ext>
              </a:extLst>
            </p:cNvPr>
            <p:cNvPicPr/>
            <p:nvPr/>
          </p:nvPicPr>
          <p:blipFill>
            <a:blip r:embed="rId7"/>
            <a:stretch>
              <a:fillRect/>
            </a:stretch>
          </p:blipFill>
          <p:spPr>
            <a:xfrm>
              <a:off x="8031753" y="2948516"/>
              <a:ext cx="2414016" cy="1344168"/>
            </a:xfrm>
            <a:prstGeom prst="rect">
              <a:avLst/>
            </a:prstGeom>
          </p:spPr>
        </p:pic>
        <p:sp>
          <p:nvSpPr>
            <p:cNvPr id="22" name="Shape 2618">
              <a:extLst>
                <a:ext uri="{FF2B5EF4-FFF2-40B4-BE49-F238E27FC236}">
                  <a16:creationId xmlns:a16="http://schemas.microsoft.com/office/drawing/2014/main" id="{D9F0D779-95C8-9614-DE54-FF95AE40D78A}"/>
                </a:ext>
              </a:extLst>
            </p:cNvPr>
            <p:cNvSpPr/>
            <p:nvPr/>
          </p:nvSpPr>
          <p:spPr>
            <a:xfrm>
              <a:off x="8108720" y="3639603"/>
              <a:ext cx="859663" cy="527126"/>
            </a:xfrm>
            <a:custGeom>
              <a:avLst/>
              <a:gdLst/>
              <a:ahLst/>
              <a:cxnLst/>
              <a:rect l="0" t="0" r="0" b="0"/>
              <a:pathLst>
                <a:path w="859663" h="527126">
                  <a:moveTo>
                    <a:pt x="731038" y="527126"/>
                  </a:moveTo>
                  <a:lnTo>
                    <a:pt x="128639" y="527126"/>
                  </a:lnTo>
                  <a:cubicBezTo>
                    <a:pt x="57607" y="527126"/>
                    <a:pt x="0" y="469532"/>
                    <a:pt x="0" y="398501"/>
                  </a:cubicBezTo>
                  <a:lnTo>
                    <a:pt x="0" y="128626"/>
                  </a:lnTo>
                  <a:cubicBezTo>
                    <a:pt x="0" y="57582"/>
                    <a:pt x="57607" y="0"/>
                    <a:pt x="128639" y="0"/>
                  </a:cubicBezTo>
                  <a:lnTo>
                    <a:pt x="731038" y="0"/>
                  </a:lnTo>
                  <a:cubicBezTo>
                    <a:pt x="802081" y="0"/>
                    <a:pt x="859663" y="57582"/>
                    <a:pt x="859663" y="128626"/>
                  </a:cubicBezTo>
                  <a:lnTo>
                    <a:pt x="859663" y="398501"/>
                  </a:lnTo>
                  <a:cubicBezTo>
                    <a:pt x="859663" y="469532"/>
                    <a:pt x="802081" y="527126"/>
                    <a:pt x="731038" y="527126"/>
                  </a:cubicBezTo>
                  <a:close/>
                </a:path>
              </a:pathLst>
            </a:custGeom>
            <a:ln w="22644"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3" name="Shape 2619">
              <a:extLst>
                <a:ext uri="{FF2B5EF4-FFF2-40B4-BE49-F238E27FC236}">
                  <a16:creationId xmlns:a16="http://schemas.microsoft.com/office/drawing/2014/main" id="{9A38771C-6FE8-009F-2EDC-9D8BBC2F46F0}"/>
                </a:ext>
              </a:extLst>
            </p:cNvPr>
            <p:cNvSpPr/>
            <p:nvPr/>
          </p:nvSpPr>
          <p:spPr>
            <a:xfrm>
              <a:off x="8029512" y="2950939"/>
              <a:ext cx="2416023" cy="1342238"/>
            </a:xfrm>
            <a:custGeom>
              <a:avLst/>
              <a:gdLst/>
              <a:ahLst/>
              <a:cxnLst/>
              <a:rect l="0" t="0" r="0" b="0"/>
              <a:pathLst>
                <a:path w="2416023" h="1342238">
                  <a:moveTo>
                    <a:pt x="2230425" y="1342238"/>
                  </a:moveTo>
                  <a:lnTo>
                    <a:pt x="185610" y="1342238"/>
                  </a:lnTo>
                  <a:cubicBezTo>
                    <a:pt x="83096" y="1342238"/>
                    <a:pt x="0" y="1259141"/>
                    <a:pt x="0" y="1156627"/>
                  </a:cubicBezTo>
                  <a:lnTo>
                    <a:pt x="0" y="185610"/>
                  </a:lnTo>
                  <a:cubicBezTo>
                    <a:pt x="0" y="83096"/>
                    <a:pt x="83096" y="0"/>
                    <a:pt x="185610" y="0"/>
                  </a:cubicBezTo>
                  <a:lnTo>
                    <a:pt x="2230425" y="0"/>
                  </a:lnTo>
                  <a:cubicBezTo>
                    <a:pt x="2332927" y="0"/>
                    <a:pt x="2416023" y="83096"/>
                    <a:pt x="2416023" y="185610"/>
                  </a:cubicBezTo>
                  <a:lnTo>
                    <a:pt x="2416023" y="1156627"/>
                  </a:lnTo>
                  <a:cubicBezTo>
                    <a:pt x="2416023" y="1259141"/>
                    <a:pt x="2332927" y="1342238"/>
                    <a:pt x="2230425" y="1342238"/>
                  </a:cubicBezTo>
                  <a:close/>
                </a:path>
              </a:pathLst>
            </a:custGeom>
            <a:ln w="29553"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pic>
          <p:nvPicPr>
            <p:cNvPr id="24" name="Picture 23">
              <a:extLst>
                <a:ext uri="{FF2B5EF4-FFF2-40B4-BE49-F238E27FC236}">
                  <a16:creationId xmlns:a16="http://schemas.microsoft.com/office/drawing/2014/main" id="{52F6B448-B17A-752E-F881-75617C20EE38}"/>
                </a:ext>
              </a:extLst>
            </p:cNvPr>
            <p:cNvPicPr/>
            <p:nvPr/>
          </p:nvPicPr>
          <p:blipFill>
            <a:blip r:embed="rId8"/>
            <a:stretch>
              <a:fillRect/>
            </a:stretch>
          </p:blipFill>
          <p:spPr>
            <a:xfrm>
              <a:off x="-1758" y="1853268"/>
              <a:ext cx="4956048" cy="2407920"/>
            </a:xfrm>
            <a:prstGeom prst="rect">
              <a:avLst/>
            </a:prstGeom>
          </p:spPr>
        </p:pic>
        <p:sp>
          <p:nvSpPr>
            <p:cNvPr id="25" name="Shape 2623">
              <a:extLst>
                <a:ext uri="{FF2B5EF4-FFF2-40B4-BE49-F238E27FC236}">
                  <a16:creationId xmlns:a16="http://schemas.microsoft.com/office/drawing/2014/main" id="{DEDA36C2-99D2-FD14-BA2E-D0053D783379}"/>
                </a:ext>
              </a:extLst>
            </p:cNvPr>
            <p:cNvSpPr/>
            <p:nvPr/>
          </p:nvSpPr>
          <p:spPr>
            <a:xfrm>
              <a:off x="4955750" y="1988514"/>
              <a:ext cx="0" cy="2134865"/>
            </a:xfrm>
            <a:custGeom>
              <a:avLst/>
              <a:gdLst/>
              <a:ahLst/>
              <a:cxnLst/>
              <a:rect l="0" t="0" r="0" b="0"/>
              <a:pathLst>
                <a:path h="2134865">
                  <a:moveTo>
                    <a:pt x="0" y="2134865"/>
                  </a:moveTo>
                  <a:lnTo>
                    <a:pt x="0" y="0"/>
                  </a:lnTo>
                </a:path>
              </a:pathLst>
            </a:custGeom>
            <a:ln w="38100" cap="flat">
              <a:miter lim="127000"/>
            </a:ln>
          </p:spPr>
          <p:style>
            <a:lnRef idx="1">
              <a:srgbClr val="5F5F5F"/>
            </a:lnRef>
            <a:fillRef idx="0">
              <a:srgbClr val="000000">
                <a:alpha val="0"/>
              </a:srgbClr>
            </a:fillRef>
            <a:effectRef idx="0">
              <a:scrgbClr r="0" g="0" b="0"/>
            </a:effectRef>
            <a:fontRef idx="none"/>
          </p:style>
          <p:txBody>
            <a:bodyPr/>
            <a:lstStyle/>
            <a:p>
              <a:endParaRPr lang="en-US"/>
            </a:p>
          </p:txBody>
        </p:sp>
        <p:sp>
          <p:nvSpPr>
            <p:cNvPr id="26" name="Shape 2624">
              <a:extLst>
                <a:ext uri="{FF2B5EF4-FFF2-40B4-BE49-F238E27FC236}">
                  <a16:creationId xmlns:a16="http://schemas.microsoft.com/office/drawing/2014/main" id="{EF1B2DEE-D568-F1AE-CC61-7D1684055539}"/>
                </a:ext>
              </a:extLst>
            </p:cNvPr>
            <p:cNvSpPr/>
            <p:nvPr/>
          </p:nvSpPr>
          <p:spPr>
            <a:xfrm>
              <a:off x="6" y="1988503"/>
              <a:ext cx="0" cy="2134877"/>
            </a:xfrm>
            <a:custGeom>
              <a:avLst/>
              <a:gdLst/>
              <a:ahLst/>
              <a:cxnLst/>
              <a:rect l="0" t="0" r="0" b="0"/>
              <a:pathLst>
                <a:path h="2134877">
                  <a:moveTo>
                    <a:pt x="0" y="2134877"/>
                  </a:moveTo>
                  <a:lnTo>
                    <a:pt x="0" y="0"/>
                  </a:lnTo>
                </a:path>
              </a:pathLst>
            </a:custGeom>
            <a:ln w="38100" cap="flat">
              <a:miter lim="127000"/>
            </a:ln>
          </p:spPr>
          <p:style>
            <a:lnRef idx="1">
              <a:srgbClr val="5F5F5F"/>
            </a:lnRef>
            <a:fillRef idx="0">
              <a:srgbClr val="000000">
                <a:alpha val="0"/>
              </a:srgbClr>
            </a:fillRef>
            <a:effectRef idx="0">
              <a:scrgbClr r="0" g="0" b="0"/>
            </a:effectRef>
            <a:fontRef idx="none"/>
          </p:style>
          <p:txBody>
            <a:bodyPr/>
            <a:lstStyle/>
            <a:p>
              <a:endParaRPr lang="en-US"/>
            </a:p>
          </p:txBody>
        </p:sp>
        <p:sp>
          <p:nvSpPr>
            <p:cNvPr id="27" name="Shape 2625">
              <a:extLst>
                <a:ext uri="{FF2B5EF4-FFF2-40B4-BE49-F238E27FC236}">
                  <a16:creationId xmlns:a16="http://schemas.microsoft.com/office/drawing/2014/main" id="{5AD5323F-C957-0B3A-350E-873877A48576}"/>
                </a:ext>
              </a:extLst>
            </p:cNvPr>
            <p:cNvSpPr/>
            <p:nvPr/>
          </p:nvSpPr>
          <p:spPr>
            <a:xfrm>
              <a:off x="143754" y="1856900"/>
              <a:ext cx="4668248" cy="0"/>
            </a:xfrm>
            <a:custGeom>
              <a:avLst/>
              <a:gdLst/>
              <a:ahLst/>
              <a:cxnLst/>
              <a:rect l="0" t="0" r="0" b="0"/>
              <a:pathLst>
                <a:path w="4668248">
                  <a:moveTo>
                    <a:pt x="4668248" y="0"/>
                  </a:moveTo>
                  <a:lnTo>
                    <a:pt x="0" y="0"/>
                  </a:lnTo>
                </a:path>
              </a:pathLst>
            </a:custGeom>
            <a:ln w="38100" cap="flat">
              <a:miter lim="127000"/>
            </a:ln>
          </p:spPr>
          <p:style>
            <a:lnRef idx="1">
              <a:srgbClr val="5F5F5F"/>
            </a:lnRef>
            <a:fillRef idx="0">
              <a:srgbClr val="000000">
                <a:alpha val="0"/>
              </a:srgbClr>
            </a:fillRef>
            <a:effectRef idx="0">
              <a:scrgbClr r="0" g="0" b="0"/>
            </a:effectRef>
            <a:fontRef idx="none"/>
          </p:style>
          <p:txBody>
            <a:bodyPr/>
            <a:lstStyle/>
            <a:p>
              <a:endParaRPr lang="en-US"/>
            </a:p>
          </p:txBody>
        </p:sp>
        <p:sp>
          <p:nvSpPr>
            <p:cNvPr id="29" name="Shape 2626">
              <a:extLst>
                <a:ext uri="{FF2B5EF4-FFF2-40B4-BE49-F238E27FC236}">
                  <a16:creationId xmlns:a16="http://schemas.microsoft.com/office/drawing/2014/main" id="{AFE571DF-D15E-59F6-8E71-9C7AA47ABDAD}"/>
                </a:ext>
              </a:extLst>
            </p:cNvPr>
            <p:cNvSpPr/>
            <p:nvPr/>
          </p:nvSpPr>
          <p:spPr>
            <a:xfrm>
              <a:off x="0" y="1856898"/>
              <a:ext cx="4955769" cy="2402967"/>
            </a:xfrm>
            <a:custGeom>
              <a:avLst/>
              <a:gdLst/>
              <a:ahLst/>
              <a:cxnLst/>
              <a:rect l="0" t="0" r="0" b="0"/>
              <a:pathLst>
                <a:path w="4955769" h="2402967">
                  <a:moveTo>
                    <a:pt x="143942" y="0"/>
                  </a:moveTo>
                  <a:cubicBezTo>
                    <a:pt x="75895" y="15418"/>
                    <a:pt x="21171" y="66065"/>
                    <a:pt x="0" y="131763"/>
                  </a:cubicBezTo>
                  <a:lnTo>
                    <a:pt x="0" y="2266340"/>
                  </a:lnTo>
                  <a:cubicBezTo>
                    <a:pt x="25565" y="2345614"/>
                    <a:pt x="99924" y="2402967"/>
                    <a:pt x="187681" y="2402967"/>
                  </a:cubicBezTo>
                  <a:lnTo>
                    <a:pt x="4768076" y="2402967"/>
                  </a:lnTo>
                  <a:cubicBezTo>
                    <a:pt x="4855871" y="2402967"/>
                    <a:pt x="4930229" y="2345601"/>
                    <a:pt x="4955769" y="2266315"/>
                  </a:cubicBezTo>
                  <a:lnTo>
                    <a:pt x="4955769" y="131788"/>
                  </a:lnTo>
                  <a:cubicBezTo>
                    <a:pt x="4934611" y="66078"/>
                    <a:pt x="4879899" y="15430"/>
                    <a:pt x="4811814" y="0"/>
                  </a:cubicBezTo>
                  <a:lnTo>
                    <a:pt x="143942" y="0"/>
                  </a:lnTo>
                  <a:close/>
                </a:path>
              </a:pathLst>
            </a:custGeom>
            <a:ln w="38100" cap="flat">
              <a:miter lim="127000"/>
            </a:ln>
          </p:spPr>
          <p:style>
            <a:lnRef idx="1">
              <a:srgbClr val="5F5F5F"/>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22239990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1C0596-8C78-8DAF-E292-3F202EA67FD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58D0C33-050B-0DFD-2240-BDDC6BB0D971}"/>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المواقع والفروع</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EABF957-438C-F638-86E2-CB9627AB8B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38AE5A9D-8DF8-1FE7-1F1C-23CCEEF7334A}"/>
              </a:ext>
            </a:extLst>
          </p:cNvPr>
          <p:cNvSpPr txBox="1"/>
          <p:nvPr/>
        </p:nvSpPr>
        <p:spPr>
          <a:xfrm>
            <a:off x="5535526" y="957337"/>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قم بالنقـــر على المواقع والفروع الموجـــودة في الواجهة  الرئيســـية ضمن مربع التحكم ،وستظهر لك واجهة بها جميع الفروع المضافة مسبقا</a:t>
            </a:r>
            <a:endParaRPr lang="en-US" sz="2600" dirty="0"/>
          </a:p>
        </p:txBody>
      </p:sp>
      <p:grpSp>
        <p:nvGrpSpPr>
          <p:cNvPr id="4" name="Group 3">
            <a:extLst>
              <a:ext uri="{FF2B5EF4-FFF2-40B4-BE49-F238E27FC236}">
                <a16:creationId xmlns:a16="http://schemas.microsoft.com/office/drawing/2014/main" id="{E42C224C-3551-089B-8759-501BEBFCC522}"/>
              </a:ext>
            </a:extLst>
          </p:cNvPr>
          <p:cNvGrpSpPr/>
          <p:nvPr/>
        </p:nvGrpSpPr>
        <p:grpSpPr>
          <a:xfrm>
            <a:off x="308460" y="2342332"/>
            <a:ext cx="5153914" cy="3108542"/>
            <a:chOff x="-4609" y="0"/>
            <a:chExt cx="10250546" cy="5529195"/>
          </a:xfrm>
        </p:grpSpPr>
        <p:pic>
          <p:nvPicPr>
            <p:cNvPr id="5" name="Picture 4">
              <a:extLst>
                <a:ext uri="{FF2B5EF4-FFF2-40B4-BE49-F238E27FC236}">
                  <a16:creationId xmlns:a16="http://schemas.microsoft.com/office/drawing/2014/main" id="{AADA0D7F-A4F1-B1BF-393C-057D7A50782F}"/>
                </a:ext>
              </a:extLst>
            </p:cNvPr>
            <p:cNvPicPr/>
            <p:nvPr/>
          </p:nvPicPr>
          <p:blipFill>
            <a:blip r:embed="rId4"/>
            <a:stretch>
              <a:fillRect/>
            </a:stretch>
          </p:blipFill>
          <p:spPr>
            <a:xfrm>
              <a:off x="89878" y="5410323"/>
              <a:ext cx="9649968" cy="118872"/>
            </a:xfrm>
            <a:prstGeom prst="rect">
              <a:avLst/>
            </a:prstGeom>
          </p:spPr>
        </p:pic>
        <p:sp>
          <p:nvSpPr>
            <p:cNvPr id="6" name="Shape 2847">
              <a:extLst>
                <a:ext uri="{FF2B5EF4-FFF2-40B4-BE49-F238E27FC236}">
                  <a16:creationId xmlns:a16="http://schemas.microsoft.com/office/drawing/2014/main" id="{2CD45BB6-4CC0-8E74-6C92-ABDC40A252A5}"/>
                </a:ext>
              </a:extLst>
            </p:cNvPr>
            <p:cNvSpPr/>
            <p:nvPr/>
          </p:nvSpPr>
          <p:spPr>
            <a:xfrm>
              <a:off x="93644" y="5413397"/>
              <a:ext cx="9645770" cy="115087"/>
            </a:xfrm>
            <a:custGeom>
              <a:avLst/>
              <a:gdLst/>
              <a:ahLst/>
              <a:cxnLst/>
              <a:rect l="0" t="0" r="0" b="0"/>
              <a:pathLst>
                <a:path w="9645770" h="115087">
                  <a:moveTo>
                    <a:pt x="0" y="0"/>
                  </a:moveTo>
                  <a:lnTo>
                    <a:pt x="9645770" y="0"/>
                  </a:lnTo>
                  <a:lnTo>
                    <a:pt x="9645770" y="53"/>
                  </a:lnTo>
                  <a:lnTo>
                    <a:pt x="9643438" y="23187"/>
                  </a:lnTo>
                  <a:cubicBezTo>
                    <a:pt x="9634238" y="68142"/>
                    <a:pt x="9598827" y="103553"/>
                    <a:pt x="9553880" y="112753"/>
                  </a:cubicBezTo>
                  <a:lnTo>
                    <a:pt x="9530735" y="115087"/>
                  </a:lnTo>
                  <a:lnTo>
                    <a:pt x="115027" y="115087"/>
                  </a:lnTo>
                  <a:lnTo>
                    <a:pt x="91879" y="112753"/>
                  </a:lnTo>
                  <a:cubicBezTo>
                    <a:pt x="46929" y="103553"/>
                    <a:pt x="11533" y="68142"/>
                    <a:pt x="2337" y="23187"/>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7" name="Shape 2848">
              <a:extLst>
                <a:ext uri="{FF2B5EF4-FFF2-40B4-BE49-F238E27FC236}">
                  <a16:creationId xmlns:a16="http://schemas.microsoft.com/office/drawing/2014/main" id="{326AF0E7-6671-DFD7-29D1-3EF9E85992AF}"/>
                </a:ext>
              </a:extLst>
            </p:cNvPr>
            <p:cNvSpPr/>
            <p:nvPr/>
          </p:nvSpPr>
          <p:spPr>
            <a:xfrm>
              <a:off x="960504" y="0"/>
              <a:ext cx="7912049" cy="5287709"/>
            </a:xfrm>
            <a:custGeom>
              <a:avLst/>
              <a:gdLst/>
              <a:ahLst/>
              <a:cxnLst/>
              <a:rect l="0" t="0" r="0" b="0"/>
              <a:pathLst>
                <a:path w="7912049" h="5287709">
                  <a:moveTo>
                    <a:pt x="337769" y="0"/>
                  </a:moveTo>
                  <a:lnTo>
                    <a:pt x="7574280" y="0"/>
                  </a:lnTo>
                  <a:cubicBezTo>
                    <a:pt x="7760830" y="0"/>
                    <a:pt x="7912049" y="151232"/>
                    <a:pt x="7912049" y="337769"/>
                  </a:cubicBezTo>
                  <a:lnTo>
                    <a:pt x="7912049" y="5287709"/>
                  </a:lnTo>
                  <a:lnTo>
                    <a:pt x="0" y="5287709"/>
                  </a:lnTo>
                  <a:lnTo>
                    <a:pt x="0" y="337769"/>
                  </a:lnTo>
                  <a:cubicBezTo>
                    <a:pt x="0" y="151232"/>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0" name="Shape 130489">
              <a:extLst>
                <a:ext uri="{FF2B5EF4-FFF2-40B4-BE49-F238E27FC236}">
                  <a16:creationId xmlns:a16="http://schemas.microsoft.com/office/drawing/2014/main" id="{3D875901-0BB2-A73B-EB3D-806D68CF08AB}"/>
                </a:ext>
              </a:extLst>
            </p:cNvPr>
            <p:cNvSpPr/>
            <p:nvPr/>
          </p:nvSpPr>
          <p:spPr>
            <a:xfrm>
              <a:off x="1207935" y="271180"/>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1" name="Picture 10">
              <a:extLst>
                <a:ext uri="{FF2B5EF4-FFF2-40B4-BE49-F238E27FC236}">
                  <a16:creationId xmlns:a16="http://schemas.microsoft.com/office/drawing/2014/main" id="{75C316DE-C611-BB14-FDDA-EC16A0406011}"/>
                </a:ext>
              </a:extLst>
            </p:cNvPr>
            <p:cNvPicPr/>
            <p:nvPr/>
          </p:nvPicPr>
          <p:blipFill>
            <a:blip r:embed="rId5"/>
            <a:stretch>
              <a:fillRect/>
            </a:stretch>
          </p:blipFill>
          <p:spPr>
            <a:xfrm>
              <a:off x="1204430" y="258187"/>
              <a:ext cx="7421881" cy="4757928"/>
            </a:xfrm>
            <a:prstGeom prst="rect">
              <a:avLst/>
            </a:prstGeom>
          </p:spPr>
        </p:pic>
        <p:pic>
          <p:nvPicPr>
            <p:cNvPr id="28" name="Picture 27">
              <a:extLst>
                <a:ext uri="{FF2B5EF4-FFF2-40B4-BE49-F238E27FC236}">
                  <a16:creationId xmlns:a16="http://schemas.microsoft.com/office/drawing/2014/main" id="{36D152F2-4559-7CE2-498F-9E785AFE096A}"/>
                </a:ext>
              </a:extLst>
            </p:cNvPr>
            <p:cNvPicPr/>
            <p:nvPr/>
          </p:nvPicPr>
          <p:blipFill>
            <a:blip r:embed="rId6"/>
            <a:stretch>
              <a:fillRect/>
            </a:stretch>
          </p:blipFill>
          <p:spPr>
            <a:xfrm>
              <a:off x="-4609" y="5281291"/>
              <a:ext cx="9838944" cy="155448"/>
            </a:xfrm>
            <a:prstGeom prst="rect">
              <a:avLst/>
            </a:prstGeom>
          </p:spPr>
        </p:pic>
        <p:sp>
          <p:nvSpPr>
            <p:cNvPr id="30" name="Shape 2853">
              <a:extLst>
                <a:ext uri="{FF2B5EF4-FFF2-40B4-BE49-F238E27FC236}">
                  <a16:creationId xmlns:a16="http://schemas.microsoft.com/office/drawing/2014/main" id="{1386F382-191B-994A-E909-21E0173D3355}"/>
                </a:ext>
              </a:extLst>
            </p:cNvPr>
            <p:cNvSpPr/>
            <p:nvPr/>
          </p:nvSpPr>
          <p:spPr>
            <a:xfrm>
              <a:off x="4039104" y="5287713"/>
              <a:ext cx="1754848" cy="76027"/>
            </a:xfrm>
            <a:custGeom>
              <a:avLst/>
              <a:gdLst/>
              <a:ahLst/>
              <a:cxnLst/>
              <a:rect l="0" t="0" r="0" b="0"/>
              <a:pathLst>
                <a:path w="1754848" h="76027">
                  <a:moveTo>
                    <a:pt x="0" y="0"/>
                  </a:moveTo>
                  <a:lnTo>
                    <a:pt x="1754848" y="0"/>
                  </a:lnTo>
                  <a:cubicBezTo>
                    <a:pt x="1754848" y="31490"/>
                    <a:pt x="1735703" y="58515"/>
                    <a:pt x="1708412" y="70059"/>
                  </a:cubicBezTo>
                  <a:lnTo>
                    <a:pt x="1678852" y="76027"/>
                  </a:lnTo>
                  <a:lnTo>
                    <a:pt x="75997" y="76027"/>
                  </a:lnTo>
                  <a:lnTo>
                    <a:pt x="46436" y="70059"/>
                  </a:lnTo>
                  <a:cubicBezTo>
                    <a:pt x="19145" y="58515"/>
                    <a:pt x="0" y="31490"/>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31" name="Picture 30">
              <a:extLst>
                <a:ext uri="{FF2B5EF4-FFF2-40B4-BE49-F238E27FC236}">
                  <a16:creationId xmlns:a16="http://schemas.microsoft.com/office/drawing/2014/main" id="{2CA7929B-EC3C-1A58-80BA-9DE4A1815110}"/>
                </a:ext>
              </a:extLst>
            </p:cNvPr>
            <p:cNvPicPr/>
            <p:nvPr/>
          </p:nvPicPr>
          <p:blipFill>
            <a:blip r:embed="rId7"/>
            <a:stretch>
              <a:fillRect/>
            </a:stretch>
          </p:blipFill>
          <p:spPr>
            <a:xfrm>
              <a:off x="7402030" y="3286884"/>
              <a:ext cx="2843785" cy="1197864"/>
            </a:xfrm>
            <a:prstGeom prst="rect">
              <a:avLst/>
            </a:prstGeom>
          </p:spPr>
        </p:pic>
        <p:sp>
          <p:nvSpPr>
            <p:cNvPr id="32" name="Shape 2857">
              <a:extLst>
                <a:ext uri="{FF2B5EF4-FFF2-40B4-BE49-F238E27FC236}">
                  <a16:creationId xmlns:a16="http://schemas.microsoft.com/office/drawing/2014/main" id="{89E5ACC1-57CE-FBDC-61B3-C25B2FC7F0A4}"/>
                </a:ext>
              </a:extLst>
            </p:cNvPr>
            <p:cNvSpPr/>
            <p:nvPr/>
          </p:nvSpPr>
          <p:spPr>
            <a:xfrm>
              <a:off x="9577705" y="3908338"/>
              <a:ext cx="609219" cy="471259"/>
            </a:xfrm>
            <a:custGeom>
              <a:avLst/>
              <a:gdLst/>
              <a:ahLst/>
              <a:cxnLst/>
              <a:rect l="0" t="0" r="0" b="0"/>
              <a:pathLst>
                <a:path w="609219" h="471259">
                  <a:moveTo>
                    <a:pt x="536905" y="471259"/>
                  </a:moveTo>
                  <a:lnTo>
                    <a:pt x="72327" y="471259"/>
                  </a:lnTo>
                  <a:cubicBezTo>
                    <a:pt x="32372" y="471259"/>
                    <a:pt x="0" y="438886"/>
                    <a:pt x="0" y="398945"/>
                  </a:cubicBezTo>
                  <a:lnTo>
                    <a:pt x="0" y="72327"/>
                  </a:lnTo>
                  <a:cubicBezTo>
                    <a:pt x="0" y="32372"/>
                    <a:pt x="32372" y="0"/>
                    <a:pt x="72327" y="0"/>
                  </a:cubicBezTo>
                  <a:lnTo>
                    <a:pt x="536905" y="0"/>
                  </a:lnTo>
                  <a:cubicBezTo>
                    <a:pt x="576847" y="0"/>
                    <a:pt x="609219" y="32372"/>
                    <a:pt x="609219" y="72327"/>
                  </a:cubicBezTo>
                  <a:lnTo>
                    <a:pt x="609219" y="398945"/>
                  </a:lnTo>
                  <a:cubicBezTo>
                    <a:pt x="609219" y="438886"/>
                    <a:pt x="576847" y="471259"/>
                    <a:pt x="536905" y="471259"/>
                  </a:cubicBezTo>
                  <a:close/>
                </a:path>
              </a:pathLst>
            </a:custGeom>
            <a:ln w="18021"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33" name="Shape 2858">
              <a:extLst>
                <a:ext uri="{FF2B5EF4-FFF2-40B4-BE49-F238E27FC236}">
                  <a16:creationId xmlns:a16="http://schemas.microsoft.com/office/drawing/2014/main" id="{9DDECE69-2B95-EBEB-5F1F-B830EE2B1484}"/>
                </a:ext>
              </a:extLst>
            </p:cNvPr>
            <p:cNvSpPr/>
            <p:nvPr/>
          </p:nvSpPr>
          <p:spPr>
            <a:xfrm>
              <a:off x="7404172" y="3289034"/>
              <a:ext cx="2841765" cy="1196404"/>
            </a:xfrm>
            <a:custGeom>
              <a:avLst/>
              <a:gdLst/>
              <a:ahLst/>
              <a:cxnLst/>
              <a:rect l="0" t="0" r="0" b="0"/>
              <a:pathLst>
                <a:path w="2841765" h="1196404">
                  <a:moveTo>
                    <a:pt x="2656154" y="1196404"/>
                  </a:moveTo>
                  <a:lnTo>
                    <a:pt x="185598" y="1196404"/>
                  </a:lnTo>
                  <a:cubicBezTo>
                    <a:pt x="83083" y="1196404"/>
                    <a:pt x="0" y="1113295"/>
                    <a:pt x="0" y="1010793"/>
                  </a:cubicBezTo>
                  <a:lnTo>
                    <a:pt x="0" y="185598"/>
                  </a:lnTo>
                  <a:cubicBezTo>
                    <a:pt x="0" y="83096"/>
                    <a:pt x="83083" y="0"/>
                    <a:pt x="185598" y="0"/>
                  </a:cubicBezTo>
                  <a:lnTo>
                    <a:pt x="2656154" y="0"/>
                  </a:lnTo>
                  <a:cubicBezTo>
                    <a:pt x="2758656" y="0"/>
                    <a:pt x="2841765" y="83096"/>
                    <a:pt x="2841765" y="185598"/>
                  </a:cubicBezTo>
                  <a:lnTo>
                    <a:pt x="2841765" y="1010793"/>
                  </a:lnTo>
                  <a:cubicBezTo>
                    <a:pt x="2841765" y="1113295"/>
                    <a:pt x="2758656" y="1196404"/>
                    <a:pt x="2656154" y="1196404"/>
                  </a:cubicBezTo>
                  <a:close/>
                </a:path>
              </a:pathLst>
            </a:custGeom>
            <a:ln w="30264"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
        <p:nvSpPr>
          <p:cNvPr id="34" name="TextBox 33">
            <a:extLst>
              <a:ext uri="{FF2B5EF4-FFF2-40B4-BE49-F238E27FC236}">
                <a16:creationId xmlns:a16="http://schemas.microsoft.com/office/drawing/2014/main" id="{B16DE88C-976D-B544-0392-0BD3DEE49497}"/>
              </a:ext>
            </a:extLst>
          </p:cNvPr>
          <p:cNvSpPr txBox="1"/>
          <p:nvPr/>
        </p:nvSpPr>
        <p:spPr>
          <a:xfrm>
            <a:off x="5535526" y="2353397"/>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لإضافة فرع جديد قم بالنقر على زر إنشاء موقع/فرع جديدً وستظهر واجهة بها خريطة مع بعض الحقول النصية لتعبئتها ببيانات الفرع المراد اضافته</a:t>
            </a:r>
            <a:endParaRPr lang="en-US" dirty="0"/>
          </a:p>
        </p:txBody>
      </p:sp>
      <p:sp>
        <p:nvSpPr>
          <p:cNvPr id="35" name="TextBox 34">
            <a:extLst>
              <a:ext uri="{FF2B5EF4-FFF2-40B4-BE49-F238E27FC236}">
                <a16:creationId xmlns:a16="http://schemas.microsoft.com/office/drawing/2014/main" id="{6C52EB46-61D1-9C87-2372-28FF93C08B28}"/>
              </a:ext>
            </a:extLst>
          </p:cNvPr>
          <p:cNvSpPr txBox="1"/>
          <p:nvPr/>
        </p:nvSpPr>
        <p:spPr>
          <a:xfrm>
            <a:off x="5535526" y="3749457"/>
            <a:ext cx="5843587"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قم بكتابة اسم الفرع وتحديد موقعة على الخريطة وبالنقر على الخريطة سيظهر لك مربع تحديد النطاق بصمة الحضور والانصراف للموظفين، كما يمكنك البحث عن مكان الفرع من خـــلال خانة البحث او عن طريق إدخال إحداثيات الموقع من خـــلال النقر على ادخال الإحداثيات بعدها قم بالنقر على حفظ، وستظهر لك رسالة تفيد بإضافة الموقع بنجاح.</a:t>
            </a:r>
            <a:endParaRPr lang="en-US"/>
          </a:p>
        </p:txBody>
      </p:sp>
    </p:spTree>
    <p:extLst>
      <p:ext uri="{BB962C8B-B14F-4D97-AF65-F5344CB8AC3E}">
        <p14:creationId xmlns:p14="http://schemas.microsoft.com/office/powerpoint/2010/main" val="26829289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down)">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down)">
                                      <p:cBhvr>
                                        <p:cTn id="1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4" grpId="0"/>
      <p:bldP spid="35" grpId="0"/>
    </p:bld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D0DAC-9CE1-7A89-390B-E9426485251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B432821-D485-0957-C4CF-E9061E33FDDD}"/>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أقسام الموظفين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7C70F87-CD23-A14A-6E2C-2BFD6C8A44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07A0E252-E786-8FCB-0F7F-FA2FF6783E34}"/>
              </a:ext>
            </a:extLst>
          </p:cNvPr>
          <p:cNvSpPr txBox="1"/>
          <p:nvPr/>
        </p:nvSpPr>
        <p:spPr>
          <a:xfrm>
            <a:off x="5535526" y="957337"/>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قم بالنقر على أقســـام الموظفيـــن الموجودة في الواجهة  الرئيســـية ضمن مربع التحكم ،وستظهر لك واجهة بها جميع الأقسام والمجموعات المضافة مسبقاً</a:t>
            </a:r>
            <a:endParaRPr lang="en-US" sz="2600" dirty="0"/>
          </a:p>
        </p:txBody>
      </p:sp>
      <p:sp>
        <p:nvSpPr>
          <p:cNvPr id="34" name="TextBox 33">
            <a:extLst>
              <a:ext uri="{FF2B5EF4-FFF2-40B4-BE49-F238E27FC236}">
                <a16:creationId xmlns:a16="http://schemas.microsoft.com/office/drawing/2014/main" id="{62B53CFC-5E46-7EE0-5FA3-36FDDC46FF21}"/>
              </a:ext>
            </a:extLst>
          </p:cNvPr>
          <p:cNvSpPr txBox="1"/>
          <p:nvPr/>
        </p:nvSpPr>
        <p:spPr>
          <a:xfrm>
            <a:off x="5535526" y="3146014"/>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لإضافة قســـم/مجموعة قم بالنقر على زر إنشاء قسم/مجموعة جديدة وستظهر لك نافذة منبثقة بها حقل نصي لتعبئته ببيانات القسم المراد اضافته</a:t>
            </a:r>
            <a:endParaRPr lang="en-US" dirty="0"/>
          </a:p>
        </p:txBody>
      </p:sp>
      <p:sp>
        <p:nvSpPr>
          <p:cNvPr id="35" name="TextBox 34">
            <a:extLst>
              <a:ext uri="{FF2B5EF4-FFF2-40B4-BE49-F238E27FC236}">
                <a16:creationId xmlns:a16="http://schemas.microsoft.com/office/drawing/2014/main" id="{A70E0600-6860-4089-08F3-E41C4B20A5B8}"/>
              </a:ext>
            </a:extLst>
          </p:cNvPr>
          <p:cNvSpPr txBox="1"/>
          <p:nvPr/>
        </p:nvSpPr>
        <p:spPr>
          <a:xfrm>
            <a:off x="5535526" y="5334690"/>
            <a:ext cx="5843587"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قم بكتابة اسم القسم وبعدها قم بالنقر على حفظ، وستظهر لك رسالة تفيد بإضافة القسم بنجاح</a:t>
            </a:r>
            <a:endParaRPr lang="en-US"/>
          </a:p>
        </p:txBody>
      </p:sp>
      <p:grpSp>
        <p:nvGrpSpPr>
          <p:cNvPr id="2" name="Group 1">
            <a:extLst>
              <a:ext uri="{FF2B5EF4-FFF2-40B4-BE49-F238E27FC236}">
                <a16:creationId xmlns:a16="http://schemas.microsoft.com/office/drawing/2014/main" id="{0B49D2D5-E5D6-7E7C-B171-329DB9D428BE}"/>
              </a:ext>
            </a:extLst>
          </p:cNvPr>
          <p:cNvGrpSpPr/>
          <p:nvPr/>
        </p:nvGrpSpPr>
        <p:grpSpPr>
          <a:xfrm>
            <a:off x="167998" y="2237946"/>
            <a:ext cx="5367528" cy="3201129"/>
            <a:chOff x="-4609" y="0"/>
            <a:chExt cx="10250546" cy="5528475"/>
          </a:xfrm>
        </p:grpSpPr>
        <p:pic>
          <p:nvPicPr>
            <p:cNvPr id="3" name="Picture 2">
              <a:extLst>
                <a:ext uri="{FF2B5EF4-FFF2-40B4-BE49-F238E27FC236}">
                  <a16:creationId xmlns:a16="http://schemas.microsoft.com/office/drawing/2014/main" id="{8C7BC235-1266-90C0-4AB6-1E8E84A21559}"/>
                </a:ext>
              </a:extLst>
            </p:cNvPr>
            <p:cNvPicPr/>
            <p:nvPr/>
          </p:nvPicPr>
          <p:blipFill>
            <a:blip r:embed="rId4"/>
            <a:stretch>
              <a:fillRect/>
            </a:stretch>
          </p:blipFill>
          <p:spPr>
            <a:xfrm>
              <a:off x="89878" y="5407563"/>
              <a:ext cx="9649968" cy="118872"/>
            </a:xfrm>
            <a:prstGeom prst="rect">
              <a:avLst/>
            </a:prstGeom>
          </p:spPr>
        </p:pic>
        <p:sp>
          <p:nvSpPr>
            <p:cNvPr id="12" name="Shape 2998">
              <a:extLst>
                <a:ext uri="{FF2B5EF4-FFF2-40B4-BE49-F238E27FC236}">
                  <a16:creationId xmlns:a16="http://schemas.microsoft.com/office/drawing/2014/main" id="{92E3960C-3533-11C0-6C8B-3F554B473BB5}"/>
                </a:ext>
              </a:extLst>
            </p:cNvPr>
            <p:cNvSpPr/>
            <p:nvPr/>
          </p:nvSpPr>
          <p:spPr>
            <a:xfrm>
              <a:off x="93644" y="5413392"/>
              <a:ext cx="9645770" cy="115083"/>
            </a:xfrm>
            <a:custGeom>
              <a:avLst/>
              <a:gdLst/>
              <a:ahLst/>
              <a:cxnLst/>
              <a:rect l="0" t="0" r="0" b="0"/>
              <a:pathLst>
                <a:path w="9645770" h="115083">
                  <a:moveTo>
                    <a:pt x="0" y="0"/>
                  </a:moveTo>
                  <a:lnTo>
                    <a:pt x="9645770" y="0"/>
                  </a:lnTo>
                  <a:lnTo>
                    <a:pt x="9645770" y="57"/>
                  </a:lnTo>
                  <a:lnTo>
                    <a:pt x="9643438" y="23190"/>
                  </a:lnTo>
                  <a:cubicBezTo>
                    <a:pt x="9632704" y="75635"/>
                    <a:pt x="9586296" y="115083"/>
                    <a:pt x="9530689" y="115083"/>
                  </a:cubicBezTo>
                  <a:lnTo>
                    <a:pt x="115074" y="115083"/>
                  </a:lnTo>
                  <a:cubicBezTo>
                    <a:pt x="59456" y="115083"/>
                    <a:pt x="13066" y="75635"/>
                    <a:pt x="2337" y="23190"/>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3" name="Shape 2999">
              <a:extLst>
                <a:ext uri="{FF2B5EF4-FFF2-40B4-BE49-F238E27FC236}">
                  <a16:creationId xmlns:a16="http://schemas.microsoft.com/office/drawing/2014/main" id="{025111CE-3DCF-026B-01A7-CA65725C33A4}"/>
                </a:ext>
              </a:extLst>
            </p:cNvPr>
            <p:cNvSpPr/>
            <p:nvPr/>
          </p:nvSpPr>
          <p:spPr>
            <a:xfrm>
              <a:off x="960504"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4" name="Shape 130889">
              <a:extLst>
                <a:ext uri="{FF2B5EF4-FFF2-40B4-BE49-F238E27FC236}">
                  <a16:creationId xmlns:a16="http://schemas.microsoft.com/office/drawing/2014/main" id="{86F1CA0E-5473-32A4-24F7-91E0309FB349}"/>
                </a:ext>
              </a:extLst>
            </p:cNvPr>
            <p:cNvSpPr/>
            <p:nvPr/>
          </p:nvSpPr>
          <p:spPr>
            <a:xfrm>
              <a:off x="1207935" y="271161"/>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5" name="Picture 14">
              <a:extLst>
                <a:ext uri="{FF2B5EF4-FFF2-40B4-BE49-F238E27FC236}">
                  <a16:creationId xmlns:a16="http://schemas.microsoft.com/office/drawing/2014/main" id="{438450EC-C879-E16C-0619-33E4855DC081}"/>
                </a:ext>
              </a:extLst>
            </p:cNvPr>
            <p:cNvPicPr/>
            <p:nvPr/>
          </p:nvPicPr>
          <p:blipFill>
            <a:blip r:embed="rId5"/>
            <a:stretch>
              <a:fillRect/>
            </a:stretch>
          </p:blipFill>
          <p:spPr>
            <a:xfrm>
              <a:off x="1204430" y="258475"/>
              <a:ext cx="7421881" cy="4757928"/>
            </a:xfrm>
            <a:prstGeom prst="rect">
              <a:avLst/>
            </a:prstGeom>
          </p:spPr>
        </p:pic>
        <p:pic>
          <p:nvPicPr>
            <p:cNvPr id="16" name="Picture 15">
              <a:extLst>
                <a:ext uri="{FF2B5EF4-FFF2-40B4-BE49-F238E27FC236}">
                  <a16:creationId xmlns:a16="http://schemas.microsoft.com/office/drawing/2014/main" id="{A132193B-C88D-43DF-4907-B5767494903E}"/>
                </a:ext>
              </a:extLst>
            </p:cNvPr>
            <p:cNvPicPr/>
            <p:nvPr/>
          </p:nvPicPr>
          <p:blipFill>
            <a:blip r:embed="rId6"/>
            <a:stretch>
              <a:fillRect/>
            </a:stretch>
          </p:blipFill>
          <p:spPr>
            <a:xfrm>
              <a:off x="-4609" y="5281579"/>
              <a:ext cx="9838944" cy="155448"/>
            </a:xfrm>
            <a:prstGeom prst="rect">
              <a:avLst/>
            </a:prstGeom>
          </p:spPr>
        </p:pic>
        <p:sp>
          <p:nvSpPr>
            <p:cNvPr id="17" name="Shape 3004">
              <a:extLst>
                <a:ext uri="{FF2B5EF4-FFF2-40B4-BE49-F238E27FC236}">
                  <a16:creationId xmlns:a16="http://schemas.microsoft.com/office/drawing/2014/main" id="{83A2524D-4B40-856C-9D13-4797ADA44423}"/>
                </a:ext>
              </a:extLst>
            </p:cNvPr>
            <p:cNvSpPr/>
            <p:nvPr/>
          </p:nvSpPr>
          <p:spPr>
            <a:xfrm>
              <a:off x="4039104" y="5287700"/>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18" name="Picture 17">
              <a:extLst>
                <a:ext uri="{FF2B5EF4-FFF2-40B4-BE49-F238E27FC236}">
                  <a16:creationId xmlns:a16="http://schemas.microsoft.com/office/drawing/2014/main" id="{491AD510-1275-C4CB-9DB8-C81DECCFC02F}"/>
                </a:ext>
              </a:extLst>
            </p:cNvPr>
            <p:cNvPicPr/>
            <p:nvPr/>
          </p:nvPicPr>
          <p:blipFill>
            <a:blip r:embed="rId7"/>
            <a:stretch>
              <a:fillRect/>
            </a:stretch>
          </p:blipFill>
          <p:spPr>
            <a:xfrm>
              <a:off x="7402030" y="3287171"/>
              <a:ext cx="2843785" cy="1197864"/>
            </a:xfrm>
            <a:prstGeom prst="rect">
              <a:avLst/>
            </a:prstGeom>
          </p:spPr>
        </p:pic>
        <p:sp>
          <p:nvSpPr>
            <p:cNvPr id="19" name="Shape 3008">
              <a:extLst>
                <a:ext uri="{FF2B5EF4-FFF2-40B4-BE49-F238E27FC236}">
                  <a16:creationId xmlns:a16="http://schemas.microsoft.com/office/drawing/2014/main" id="{AEB0FCCB-7A09-0DBA-1639-36970FCD9B78}"/>
                </a:ext>
              </a:extLst>
            </p:cNvPr>
            <p:cNvSpPr/>
            <p:nvPr/>
          </p:nvSpPr>
          <p:spPr>
            <a:xfrm>
              <a:off x="8870114" y="3908338"/>
              <a:ext cx="609219" cy="471259"/>
            </a:xfrm>
            <a:custGeom>
              <a:avLst/>
              <a:gdLst/>
              <a:ahLst/>
              <a:cxnLst/>
              <a:rect l="0" t="0" r="0" b="0"/>
              <a:pathLst>
                <a:path w="609219" h="471259">
                  <a:moveTo>
                    <a:pt x="536905" y="471259"/>
                  </a:moveTo>
                  <a:lnTo>
                    <a:pt x="72327" y="471259"/>
                  </a:lnTo>
                  <a:cubicBezTo>
                    <a:pt x="32372" y="471259"/>
                    <a:pt x="0" y="438874"/>
                    <a:pt x="0" y="398945"/>
                  </a:cubicBezTo>
                  <a:lnTo>
                    <a:pt x="0" y="72314"/>
                  </a:lnTo>
                  <a:cubicBezTo>
                    <a:pt x="0" y="32372"/>
                    <a:pt x="32372" y="0"/>
                    <a:pt x="72327" y="0"/>
                  </a:cubicBezTo>
                  <a:lnTo>
                    <a:pt x="536905" y="0"/>
                  </a:lnTo>
                  <a:cubicBezTo>
                    <a:pt x="576859" y="0"/>
                    <a:pt x="609219" y="32372"/>
                    <a:pt x="609219" y="72314"/>
                  </a:cubicBezTo>
                  <a:lnTo>
                    <a:pt x="609219" y="398945"/>
                  </a:lnTo>
                  <a:cubicBezTo>
                    <a:pt x="609219" y="438874"/>
                    <a:pt x="576859" y="471259"/>
                    <a:pt x="536905" y="471259"/>
                  </a:cubicBezTo>
                  <a:close/>
                </a:path>
              </a:pathLst>
            </a:custGeom>
            <a:ln w="18021"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1" name="Shape 3009">
              <a:extLst>
                <a:ext uri="{FF2B5EF4-FFF2-40B4-BE49-F238E27FC236}">
                  <a16:creationId xmlns:a16="http://schemas.microsoft.com/office/drawing/2014/main" id="{A8D96874-E684-E43A-5C2C-79142494D2AC}"/>
                </a:ext>
              </a:extLst>
            </p:cNvPr>
            <p:cNvSpPr/>
            <p:nvPr/>
          </p:nvSpPr>
          <p:spPr>
            <a:xfrm>
              <a:off x="7404172" y="3289022"/>
              <a:ext cx="2841765" cy="1196404"/>
            </a:xfrm>
            <a:custGeom>
              <a:avLst/>
              <a:gdLst/>
              <a:ahLst/>
              <a:cxnLst/>
              <a:rect l="0" t="0" r="0" b="0"/>
              <a:pathLst>
                <a:path w="2841765" h="1196404">
                  <a:moveTo>
                    <a:pt x="2656154" y="1196404"/>
                  </a:moveTo>
                  <a:lnTo>
                    <a:pt x="185598" y="1196404"/>
                  </a:lnTo>
                  <a:cubicBezTo>
                    <a:pt x="83083" y="1196404"/>
                    <a:pt x="0" y="1113308"/>
                    <a:pt x="0" y="1010806"/>
                  </a:cubicBezTo>
                  <a:lnTo>
                    <a:pt x="0" y="185598"/>
                  </a:lnTo>
                  <a:cubicBezTo>
                    <a:pt x="0" y="83096"/>
                    <a:pt x="83083" y="0"/>
                    <a:pt x="185598" y="0"/>
                  </a:cubicBezTo>
                  <a:lnTo>
                    <a:pt x="2656154" y="0"/>
                  </a:lnTo>
                  <a:cubicBezTo>
                    <a:pt x="2758656" y="0"/>
                    <a:pt x="2841765" y="83096"/>
                    <a:pt x="2841765" y="185598"/>
                  </a:cubicBezTo>
                  <a:lnTo>
                    <a:pt x="2841765" y="1010806"/>
                  </a:lnTo>
                  <a:cubicBezTo>
                    <a:pt x="2841765" y="1113308"/>
                    <a:pt x="2758656" y="1196404"/>
                    <a:pt x="2656154" y="1196404"/>
                  </a:cubicBezTo>
                  <a:close/>
                </a:path>
              </a:pathLst>
            </a:custGeom>
            <a:ln w="30264"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32399580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down)">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down)">
                                      <p:cBhvr>
                                        <p:cTn id="1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4" grpId="0"/>
      <p:bldP spid="35" grpId="0"/>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CF90A-2032-AF44-F57E-7577C886BF5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F05EE2C-E18B-AA6B-8227-935B23DD18CD}"/>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الحسابات الإدارية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22162A7-36B0-D4A5-7C7D-C9F13484F9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F36C1DF8-C8F3-2579-B989-B0A3DC9169C4}"/>
              </a:ext>
            </a:extLst>
          </p:cNvPr>
          <p:cNvSpPr txBox="1"/>
          <p:nvPr/>
        </p:nvSpPr>
        <p:spPr>
          <a:xfrm>
            <a:off x="5535526" y="957337"/>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قـــم بالنقر على الحســـابات الإدارية الموجودة في الواجهة  الرئيســـية ضمـــن مربع التحكم ،وستظهر لك واجهة بها جميع الحسابات الإدارية المضافة مسبقا</a:t>
            </a:r>
            <a:endParaRPr lang="en-US" sz="2600" dirty="0"/>
          </a:p>
        </p:txBody>
      </p:sp>
      <p:sp>
        <p:nvSpPr>
          <p:cNvPr id="34" name="TextBox 33">
            <a:extLst>
              <a:ext uri="{FF2B5EF4-FFF2-40B4-BE49-F238E27FC236}">
                <a16:creationId xmlns:a16="http://schemas.microsoft.com/office/drawing/2014/main" id="{5B68685D-FB9F-2B21-FCB9-782849D17E66}"/>
              </a:ext>
            </a:extLst>
          </p:cNvPr>
          <p:cNvSpPr txBox="1"/>
          <p:nvPr/>
        </p:nvSpPr>
        <p:spPr>
          <a:xfrm>
            <a:off x="5535526" y="3146014"/>
            <a:ext cx="5843587"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لإضافة حساب إداري جديد قم بالنقر على زر إنشاء حساب إداري وستظهًر لك نافذة منبثقة قم بإدخال بيانات المستخدم (الإســـم، البريد الإلكتروني، رقم الجوال) وقم بتحديد نوع الصلاحيات المراد اســـنادها للحســـاب، وكلمة المرور، بعدهـــا قم بنحديد الفروع والأقســـام المراد وضع صلاحيات الحســـاب عليها ثم قم بالنقر على حفظ، وســـتظهر لك رسالة تفيد بإضافة الحساب بنجاح</a:t>
            </a:r>
            <a:endParaRPr lang="en-US" dirty="0"/>
          </a:p>
        </p:txBody>
      </p:sp>
      <p:grpSp>
        <p:nvGrpSpPr>
          <p:cNvPr id="4" name="Group 3">
            <a:extLst>
              <a:ext uri="{FF2B5EF4-FFF2-40B4-BE49-F238E27FC236}">
                <a16:creationId xmlns:a16="http://schemas.microsoft.com/office/drawing/2014/main" id="{4447C8CF-3BC9-4D8A-BE0F-E629B2A9B65E}"/>
              </a:ext>
            </a:extLst>
          </p:cNvPr>
          <p:cNvGrpSpPr/>
          <p:nvPr/>
        </p:nvGrpSpPr>
        <p:grpSpPr>
          <a:xfrm>
            <a:off x="144992" y="2157984"/>
            <a:ext cx="5222536" cy="3018436"/>
            <a:chOff x="-4609" y="0"/>
            <a:chExt cx="10250546" cy="5528487"/>
          </a:xfrm>
        </p:grpSpPr>
        <p:pic>
          <p:nvPicPr>
            <p:cNvPr id="5" name="Picture 4">
              <a:extLst>
                <a:ext uri="{FF2B5EF4-FFF2-40B4-BE49-F238E27FC236}">
                  <a16:creationId xmlns:a16="http://schemas.microsoft.com/office/drawing/2014/main" id="{C902C755-1F64-0A37-3936-DA88E595ED72}"/>
                </a:ext>
              </a:extLst>
            </p:cNvPr>
            <p:cNvPicPr/>
            <p:nvPr/>
          </p:nvPicPr>
          <p:blipFill>
            <a:blip r:embed="rId4"/>
            <a:stretch>
              <a:fillRect/>
            </a:stretch>
          </p:blipFill>
          <p:spPr>
            <a:xfrm>
              <a:off x="89878" y="5408130"/>
              <a:ext cx="9649968" cy="118872"/>
            </a:xfrm>
            <a:prstGeom prst="rect">
              <a:avLst/>
            </a:prstGeom>
          </p:spPr>
        </p:pic>
        <p:sp>
          <p:nvSpPr>
            <p:cNvPr id="6" name="Shape 3183">
              <a:extLst>
                <a:ext uri="{FF2B5EF4-FFF2-40B4-BE49-F238E27FC236}">
                  <a16:creationId xmlns:a16="http://schemas.microsoft.com/office/drawing/2014/main" id="{D07A4268-6A7C-38CD-8DCA-3CFF07D69929}"/>
                </a:ext>
              </a:extLst>
            </p:cNvPr>
            <p:cNvSpPr/>
            <p:nvPr/>
          </p:nvSpPr>
          <p:spPr>
            <a:xfrm>
              <a:off x="93645" y="5413401"/>
              <a:ext cx="9645769" cy="115086"/>
            </a:xfrm>
            <a:custGeom>
              <a:avLst/>
              <a:gdLst/>
              <a:ahLst/>
              <a:cxnLst/>
              <a:rect l="0" t="0" r="0" b="0"/>
              <a:pathLst>
                <a:path w="9645769" h="115086">
                  <a:moveTo>
                    <a:pt x="0" y="0"/>
                  </a:moveTo>
                  <a:lnTo>
                    <a:pt x="9645769" y="0"/>
                  </a:lnTo>
                  <a:lnTo>
                    <a:pt x="9645769" y="48"/>
                  </a:lnTo>
                  <a:lnTo>
                    <a:pt x="9643437" y="23182"/>
                  </a:lnTo>
                  <a:cubicBezTo>
                    <a:pt x="9632704" y="75629"/>
                    <a:pt x="9586295" y="115086"/>
                    <a:pt x="9530688" y="115086"/>
                  </a:cubicBezTo>
                  <a:lnTo>
                    <a:pt x="115073" y="115086"/>
                  </a:lnTo>
                  <a:cubicBezTo>
                    <a:pt x="59455" y="115086"/>
                    <a:pt x="13065" y="75629"/>
                    <a:pt x="2336" y="23182"/>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7" name="Shape 3184">
              <a:extLst>
                <a:ext uri="{FF2B5EF4-FFF2-40B4-BE49-F238E27FC236}">
                  <a16:creationId xmlns:a16="http://schemas.microsoft.com/office/drawing/2014/main" id="{F1962CAB-DF14-F83A-DE2A-AD80DC203B6C}"/>
                </a:ext>
              </a:extLst>
            </p:cNvPr>
            <p:cNvSpPr/>
            <p:nvPr/>
          </p:nvSpPr>
          <p:spPr>
            <a:xfrm>
              <a:off x="960504" y="0"/>
              <a:ext cx="7912049" cy="5287696"/>
            </a:xfrm>
            <a:custGeom>
              <a:avLst/>
              <a:gdLst/>
              <a:ahLst/>
              <a:cxnLst/>
              <a:rect l="0" t="0" r="0" b="0"/>
              <a:pathLst>
                <a:path w="7912049" h="5287696">
                  <a:moveTo>
                    <a:pt x="337769" y="0"/>
                  </a:moveTo>
                  <a:lnTo>
                    <a:pt x="7574280" y="0"/>
                  </a:lnTo>
                  <a:cubicBezTo>
                    <a:pt x="7760830" y="0"/>
                    <a:pt x="7912049" y="151231"/>
                    <a:pt x="7912049" y="337769"/>
                  </a:cubicBezTo>
                  <a:lnTo>
                    <a:pt x="7912049" y="5287696"/>
                  </a:lnTo>
                  <a:lnTo>
                    <a:pt x="0" y="5287696"/>
                  </a:lnTo>
                  <a:lnTo>
                    <a:pt x="0" y="337769"/>
                  </a:lnTo>
                  <a:cubicBezTo>
                    <a:pt x="0" y="151231"/>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0" name="Shape 131139">
              <a:extLst>
                <a:ext uri="{FF2B5EF4-FFF2-40B4-BE49-F238E27FC236}">
                  <a16:creationId xmlns:a16="http://schemas.microsoft.com/office/drawing/2014/main" id="{20847DD5-4961-BC5F-E516-0CD8EA5D724E}"/>
                </a:ext>
              </a:extLst>
            </p:cNvPr>
            <p:cNvSpPr/>
            <p:nvPr/>
          </p:nvSpPr>
          <p:spPr>
            <a:xfrm>
              <a:off x="1207935" y="271171"/>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1" name="Picture 10">
              <a:extLst>
                <a:ext uri="{FF2B5EF4-FFF2-40B4-BE49-F238E27FC236}">
                  <a16:creationId xmlns:a16="http://schemas.microsoft.com/office/drawing/2014/main" id="{3E85D138-03ED-8B41-5ECF-15D566856EAA}"/>
                </a:ext>
              </a:extLst>
            </p:cNvPr>
            <p:cNvPicPr/>
            <p:nvPr/>
          </p:nvPicPr>
          <p:blipFill>
            <a:blip r:embed="rId5"/>
            <a:stretch>
              <a:fillRect/>
            </a:stretch>
          </p:blipFill>
          <p:spPr>
            <a:xfrm>
              <a:off x="1204430" y="255994"/>
              <a:ext cx="7421881" cy="4760977"/>
            </a:xfrm>
            <a:prstGeom prst="rect">
              <a:avLst/>
            </a:prstGeom>
          </p:spPr>
        </p:pic>
        <p:pic>
          <p:nvPicPr>
            <p:cNvPr id="22" name="Picture 21">
              <a:extLst>
                <a:ext uri="{FF2B5EF4-FFF2-40B4-BE49-F238E27FC236}">
                  <a16:creationId xmlns:a16="http://schemas.microsoft.com/office/drawing/2014/main" id="{61AB864F-307C-9527-BBF4-128EFB22158A}"/>
                </a:ext>
              </a:extLst>
            </p:cNvPr>
            <p:cNvPicPr/>
            <p:nvPr/>
          </p:nvPicPr>
          <p:blipFill>
            <a:blip r:embed="rId6"/>
            <a:stretch>
              <a:fillRect/>
            </a:stretch>
          </p:blipFill>
          <p:spPr>
            <a:xfrm>
              <a:off x="-4609" y="5282146"/>
              <a:ext cx="9838944" cy="155448"/>
            </a:xfrm>
            <a:prstGeom prst="rect">
              <a:avLst/>
            </a:prstGeom>
          </p:spPr>
        </p:pic>
        <p:sp>
          <p:nvSpPr>
            <p:cNvPr id="23" name="Shape 3189">
              <a:extLst>
                <a:ext uri="{FF2B5EF4-FFF2-40B4-BE49-F238E27FC236}">
                  <a16:creationId xmlns:a16="http://schemas.microsoft.com/office/drawing/2014/main" id="{51A52A18-6865-4B3D-0C26-A69C8E45C340}"/>
                </a:ext>
              </a:extLst>
            </p:cNvPr>
            <p:cNvSpPr/>
            <p:nvPr/>
          </p:nvSpPr>
          <p:spPr>
            <a:xfrm>
              <a:off x="4039104" y="5287699"/>
              <a:ext cx="1754848" cy="76045"/>
            </a:xfrm>
            <a:custGeom>
              <a:avLst/>
              <a:gdLst/>
              <a:ahLst/>
              <a:cxnLst/>
              <a:rect l="0" t="0" r="0" b="0"/>
              <a:pathLst>
                <a:path w="1754848" h="76045">
                  <a:moveTo>
                    <a:pt x="0" y="0"/>
                  </a:moveTo>
                  <a:lnTo>
                    <a:pt x="1754848" y="0"/>
                  </a:lnTo>
                  <a:cubicBezTo>
                    <a:pt x="1754848" y="31499"/>
                    <a:pt x="1735703" y="58526"/>
                    <a:pt x="1708412" y="70071"/>
                  </a:cubicBezTo>
                  <a:lnTo>
                    <a:pt x="1678826" y="76045"/>
                  </a:lnTo>
                  <a:lnTo>
                    <a:pt x="76021" y="76045"/>
                  </a:lnTo>
                  <a:lnTo>
                    <a:pt x="46436" y="70071"/>
                  </a:lnTo>
                  <a:cubicBezTo>
                    <a:pt x="19145" y="58526"/>
                    <a:pt x="0" y="31499"/>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4" name="Picture 23">
              <a:extLst>
                <a:ext uri="{FF2B5EF4-FFF2-40B4-BE49-F238E27FC236}">
                  <a16:creationId xmlns:a16="http://schemas.microsoft.com/office/drawing/2014/main" id="{CE11AC21-782A-3702-1387-CC4D3EBB095E}"/>
                </a:ext>
              </a:extLst>
            </p:cNvPr>
            <p:cNvPicPr/>
            <p:nvPr/>
          </p:nvPicPr>
          <p:blipFill>
            <a:blip r:embed="rId7"/>
            <a:stretch>
              <a:fillRect/>
            </a:stretch>
          </p:blipFill>
          <p:spPr>
            <a:xfrm>
              <a:off x="7402030" y="3284690"/>
              <a:ext cx="2843785" cy="1200912"/>
            </a:xfrm>
            <a:prstGeom prst="rect">
              <a:avLst/>
            </a:prstGeom>
          </p:spPr>
        </p:pic>
        <p:sp>
          <p:nvSpPr>
            <p:cNvPr id="25" name="Shape 3193">
              <a:extLst>
                <a:ext uri="{FF2B5EF4-FFF2-40B4-BE49-F238E27FC236}">
                  <a16:creationId xmlns:a16="http://schemas.microsoft.com/office/drawing/2014/main" id="{AEE98420-7155-A83B-1499-D9B8F0778A94}"/>
                </a:ext>
              </a:extLst>
            </p:cNvPr>
            <p:cNvSpPr/>
            <p:nvPr/>
          </p:nvSpPr>
          <p:spPr>
            <a:xfrm>
              <a:off x="8159856" y="3908338"/>
              <a:ext cx="609206" cy="471259"/>
            </a:xfrm>
            <a:custGeom>
              <a:avLst/>
              <a:gdLst/>
              <a:ahLst/>
              <a:cxnLst/>
              <a:rect l="0" t="0" r="0" b="0"/>
              <a:pathLst>
                <a:path w="609206" h="471259">
                  <a:moveTo>
                    <a:pt x="536893" y="471259"/>
                  </a:moveTo>
                  <a:lnTo>
                    <a:pt x="72314" y="471259"/>
                  </a:lnTo>
                  <a:cubicBezTo>
                    <a:pt x="32360" y="471259"/>
                    <a:pt x="0" y="438886"/>
                    <a:pt x="0" y="398945"/>
                  </a:cubicBezTo>
                  <a:lnTo>
                    <a:pt x="0" y="72327"/>
                  </a:lnTo>
                  <a:cubicBezTo>
                    <a:pt x="0" y="32372"/>
                    <a:pt x="32360" y="0"/>
                    <a:pt x="72314" y="0"/>
                  </a:cubicBezTo>
                  <a:lnTo>
                    <a:pt x="536893" y="0"/>
                  </a:lnTo>
                  <a:cubicBezTo>
                    <a:pt x="576847" y="0"/>
                    <a:pt x="609206" y="32372"/>
                    <a:pt x="609206" y="72327"/>
                  </a:cubicBezTo>
                  <a:lnTo>
                    <a:pt x="609206" y="398945"/>
                  </a:lnTo>
                  <a:cubicBezTo>
                    <a:pt x="609206" y="438886"/>
                    <a:pt x="576847" y="471259"/>
                    <a:pt x="536893" y="471259"/>
                  </a:cubicBezTo>
                  <a:close/>
                </a:path>
              </a:pathLst>
            </a:custGeom>
            <a:ln w="18021"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6" name="Shape 3194">
              <a:extLst>
                <a:ext uri="{FF2B5EF4-FFF2-40B4-BE49-F238E27FC236}">
                  <a16:creationId xmlns:a16="http://schemas.microsoft.com/office/drawing/2014/main" id="{F0DA6FBA-D9E6-CA12-88A1-29EF4EAE339B}"/>
                </a:ext>
              </a:extLst>
            </p:cNvPr>
            <p:cNvSpPr/>
            <p:nvPr/>
          </p:nvSpPr>
          <p:spPr>
            <a:xfrm>
              <a:off x="7404172" y="3289022"/>
              <a:ext cx="2841765" cy="1196404"/>
            </a:xfrm>
            <a:custGeom>
              <a:avLst/>
              <a:gdLst/>
              <a:ahLst/>
              <a:cxnLst/>
              <a:rect l="0" t="0" r="0" b="0"/>
              <a:pathLst>
                <a:path w="2841765" h="1196404">
                  <a:moveTo>
                    <a:pt x="2656154" y="1196404"/>
                  </a:moveTo>
                  <a:lnTo>
                    <a:pt x="185598" y="1196404"/>
                  </a:lnTo>
                  <a:cubicBezTo>
                    <a:pt x="83083" y="1196404"/>
                    <a:pt x="0" y="1113308"/>
                    <a:pt x="0" y="1010806"/>
                  </a:cubicBezTo>
                  <a:lnTo>
                    <a:pt x="0" y="185611"/>
                  </a:lnTo>
                  <a:cubicBezTo>
                    <a:pt x="0" y="83109"/>
                    <a:pt x="83083" y="0"/>
                    <a:pt x="185598" y="0"/>
                  </a:cubicBezTo>
                  <a:lnTo>
                    <a:pt x="2656154" y="0"/>
                  </a:lnTo>
                  <a:cubicBezTo>
                    <a:pt x="2758656" y="0"/>
                    <a:pt x="2841765" y="83109"/>
                    <a:pt x="2841765" y="185611"/>
                  </a:cubicBezTo>
                  <a:lnTo>
                    <a:pt x="2841765" y="1010806"/>
                  </a:lnTo>
                  <a:cubicBezTo>
                    <a:pt x="2841765" y="1113308"/>
                    <a:pt x="2758656" y="1196404"/>
                    <a:pt x="2656154" y="1196404"/>
                  </a:cubicBezTo>
                  <a:close/>
                </a:path>
              </a:pathLst>
            </a:custGeom>
            <a:ln w="30264"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11547955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down)">
                                      <p:cBhvr>
                                        <p:cTn id="1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4" grpId="0"/>
    </p:bld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6D1D3-E139-F50C-0CDE-F9D15083376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6F9F086-2563-429C-374A-2FF6B4806CA6}"/>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الحسابات الإدارية(دعوة إداري)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1BBE7A8-7363-02D5-A1CC-0D4CC9A685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EB9C0984-7CD2-36D0-27B6-B2FD2697456E}"/>
              </a:ext>
            </a:extLst>
          </p:cNvPr>
          <p:cNvSpPr txBox="1"/>
          <p:nvPr/>
        </p:nvSpPr>
        <p:spPr>
          <a:xfrm>
            <a:off x="5535526" y="957337"/>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قـــم بالنقر على الحســـابات الإدارية الموجودة في الواجهة  الرئيســـية ضمـــن مربع التحكم ،وستظهر لك واجهة بها جميع الحسابات الإدارية المضافة مسبقا</a:t>
            </a:r>
            <a:endParaRPr lang="en-US" sz="2600" dirty="0"/>
          </a:p>
        </p:txBody>
      </p:sp>
      <p:sp>
        <p:nvSpPr>
          <p:cNvPr id="34" name="TextBox 33">
            <a:extLst>
              <a:ext uri="{FF2B5EF4-FFF2-40B4-BE49-F238E27FC236}">
                <a16:creationId xmlns:a16="http://schemas.microsoft.com/office/drawing/2014/main" id="{C4834E7F-005D-1D07-5E1B-B2C8A4FBE116}"/>
              </a:ext>
            </a:extLst>
          </p:cNvPr>
          <p:cNvSpPr txBox="1"/>
          <p:nvPr/>
        </p:nvSpPr>
        <p:spPr>
          <a:xfrm>
            <a:off x="5535526" y="2774109"/>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لدعوة حساب إداري قم بالنقر على زر دعوة إداري وستظهر لك نافذةً منبثقة قم بإدخال البريد الإلكتروني للشـــخص المراد دعوته ثم انقر على زر ارســـال الدعوة، وســـتظهر لك رسالة تفيد بنجاح العملية</a:t>
            </a:r>
            <a:endParaRPr lang="en-US" dirty="0"/>
          </a:p>
        </p:txBody>
      </p:sp>
      <p:grpSp>
        <p:nvGrpSpPr>
          <p:cNvPr id="2" name="Group 1">
            <a:extLst>
              <a:ext uri="{FF2B5EF4-FFF2-40B4-BE49-F238E27FC236}">
                <a16:creationId xmlns:a16="http://schemas.microsoft.com/office/drawing/2014/main" id="{1213AE16-B7EF-8969-03BF-CD3BD9390421}"/>
              </a:ext>
            </a:extLst>
          </p:cNvPr>
          <p:cNvGrpSpPr/>
          <p:nvPr/>
        </p:nvGrpSpPr>
        <p:grpSpPr>
          <a:xfrm>
            <a:off x="182309" y="2258568"/>
            <a:ext cx="5412666" cy="3008843"/>
            <a:chOff x="-4609" y="0"/>
            <a:chExt cx="10250546" cy="5528476"/>
          </a:xfrm>
        </p:grpSpPr>
        <p:pic>
          <p:nvPicPr>
            <p:cNvPr id="3" name="Picture 2">
              <a:extLst>
                <a:ext uri="{FF2B5EF4-FFF2-40B4-BE49-F238E27FC236}">
                  <a16:creationId xmlns:a16="http://schemas.microsoft.com/office/drawing/2014/main" id="{2BC04137-6132-F55C-74E7-649AC671DAF2}"/>
                </a:ext>
              </a:extLst>
            </p:cNvPr>
            <p:cNvPicPr/>
            <p:nvPr/>
          </p:nvPicPr>
          <p:blipFill>
            <a:blip r:embed="rId4"/>
            <a:stretch>
              <a:fillRect/>
            </a:stretch>
          </p:blipFill>
          <p:spPr>
            <a:xfrm>
              <a:off x="89878" y="5408181"/>
              <a:ext cx="9649968" cy="118872"/>
            </a:xfrm>
            <a:prstGeom prst="rect">
              <a:avLst/>
            </a:prstGeom>
          </p:spPr>
        </p:pic>
        <p:sp>
          <p:nvSpPr>
            <p:cNvPr id="12" name="Shape 3386">
              <a:extLst>
                <a:ext uri="{FF2B5EF4-FFF2-40B4-BE49-F238E27FC236}">
                  <a16:creationId xmlns:a16="http://schemas.microsoft.com/office/drawing/2014/main" id="{47A68924-3FB9-EA9F-0F86-25E48F4E5DB5}"/>
                </a:ext>
              </a:extLst>
            </p:cNvPr>
            <p:cNvSpPr/>
            <p:nvPr/>
          </p:nvSpPr>
          <p:spPr>
            <a:xfrm>
              <a:off x="93643" y="5413388"/>
              <a:ext cx="9645771" cy="115088"/>
            </a:xfrm>
            <a:custGeom>
              <a:avLst/>
              <a:gdLst/>
              <a:ahLst/>
              <a:cxnLst/>
              <a:rect l="0" t="0" r="0" b="0"/>
              <a:pathLst>
                <a:path w="9645771" h="115088">
                  <a:moveTo>
                    <a:pt x="0" y="0"/>
                  </a:moveTo>
                  <a:lnTo>
                    <a:pt x="9645771" y="0"/>
                  </a:lnTo>
                  <a:lnTo>
                    <a:pt x="9645771" y="62"/>
                  </a:lnTo>
                  <a:lnTo>
                    <a:pt x="9643439" y="23195"/>
                  </a:lnTo>
                  <a:cubicBezTo>
                    <a:pt x="9632705" y="75640"/>
                    <a:pt x="9586297" y="115088"/>
                    <a:pt x="9530690" y="115088"/>
                  </a:cubicBezTo>
                  <a:lnTo>
                    <a:pt x="115074" y="115088"/>
                  </a:lnTo>
                  <a:cubicBezTo>
                    <a:pt x="51511" y="115088"/>
                    <a:pt x="0" y="63564"/>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3" name="Shape 3387">
              <a:extLst>
                <a:ext uri="{FF2B5EF4-FFF2-40B4-BE49-F238E27FC236}">
                  <a16:creationId xmlns:a16="http://schemas.microsoft.com/office/drawing/2014/main" id="{465AE46E-C67E-6488-1958-FDB755E12BC3}"/>
                </a:ext>
              </a:extLst>
            </p:cNvPr>
            <p:cNvSpPr/>
            <p:nvPr/>
          </p:nvSpPr>
          <p:spPr>
            <a:xfrm>
              <a:off x="960504" y="0"/>
              <a:ext cx="7912049" cy="5287696"/>
            </a:xfrm>
            <a:custGeom>
              <a:avLst/>
              <a:gdLst/>
              <a:ahLst/>
              <a:cxnLst/>
              <a:rect l="0" t="0" r="0" b="0"/>
              <a:pathLst>
                <a:path w="7912049" h="5287696">
                  <a:moveTo>
                    <a:pt x="337769" y="0"/>
                  </a:moveTo>
                  <a:lnTo>
                    <a:pt x="7574280" y="0"/>
                  </a:lnTo>
                  <a:cubicBezTo>
                    <a:pt x="7760830" y="0"/>
                    <a:pt x="7912049" y="151219"/>
                    <a:pt x="7912049" y="337757"/>
                  </a:cubicBezTo>
                  <a:lnTo>
                    <a:pt x="7912049" y="5287696"/>
                  </a:lnTo>
                  <a:lnTo>
                    <a:pt x="0" y="5287696"/>
                  </a:lnTo>
                  <a:lnTo>
                    <a:pt x="0" y="337757"/>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4" name="Shape 131459">
              <a:extLst>
                <a:ext uri="{FF2B5EF4-FFF2-40B4-BE49-F238E27FC236}">
                  <a16:creationId xmlns:a16="http://schemas.microsoft.com/office/drawing/2014/main" id="{18519337-E52E-51E4-30A4-18F32E976D9D}"/>
                </a:ext>
              </a:extLst>
            </p:cNvPr>
            <p:cNvSpPr/>
            <p:nvPr/>
          </p:nvSpPr>
          <p:spPr>
            <a:xfrm>
              <a:off x="1207935" y="271170"/>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5" name="Picture 14">
              <a:extLst>
                <a:ext uri="{FF2B5EF4-FFF2-40B4-BE49-F238E27FC236}">
                  <a16:creationId xmlns:a16="http://schemas.microsoft.com/office/drawing/2014/main" id="{2DC435EB-C7EE-6DCB-6F7A-37FECC7DDFB9}"/>
                </a:ext>
              </a:extLst>
            </p:cNvPr>
            <p:cNvPicPr/>
            <p:nvPr/>
          </p:nvPicPr>
          <p:blipFill>
            <a:blip r:embed="rId5"/>
            <a:stretch>
              <a:fillRect/>
            </a:stretch>
          </p:blipFill>
          <p:spPr>
            <a:xfrm>
              <a:off x="1204430" y="256045"/>
              <a:ext cx="7421881" cy="4760976"/>
            </a:xfrm>
            <a:prstGeom prst="rect">
              <a:avLst/>
            </a:prstGeom>
          </p:spPr>
        </p:pic>
        <p:pic>
          <p:nvPicPr>
            <p:cNvPr id="16" name="Picture 15">
              <a:extLst>
                <a:ext uri="{FF2B5EF4-FFF2-40B4-BE49-F238E27FC236}">
                  <a16:creationId xmlns:a16="http://schemas.microsoft.com/office/drawing/2014/main" id="{49BB8856-C0A6-DA0F-CF17-BA86A0F06CF3}"/>
                </a:ext>
              </a:extLst>
            </p:cNvPr>
            <p:cNvPicPr/>
            <p:nvPr/>
          </p:nvPicPr>
          <p:blipFill>
            <a:blip r:embed="rId6"/>
            <a:stretch>
              <a:fillRect/>
            </a:stretch>
          </p:blipFill>
          <p:spPr>
            <a:xfrm>
              <a:off x="-4609" y="5282197"/>
              <a:ext cx="9838944" cy="155448"/>
            </a:xfrm>
            <a:prstGeom prst="rect">
              <a:avLst/>
            </a:prstGeom>
          </p:spPr>
        </p:pic>
        <p:sp>
          <p:nvSpPr>
            <p:cNvPr id="17" name="Shape 3392">
              <a:extLst>
                <a:ext uri="{FF2B5EF4-FFF2-40B4-BE49-F238E27FC236}">
                  <a16:creationId xmlns:a16="http://schemas.microsoft.com/office/drawing/2014/main" id="{3C77B2DA-B404-77A6-7ED9-90C4DCE1EFBB}"/>
                </a:ext>
              </a:extLst>
            </p:cNvPr>
            <p:cNvSpPr/>
            <p:nvPr/>
          </p:nvSpPr>
          <p:spPr>
            <a:xfrm>
              <a:off x="4039104" y="5287700"/>
              <a:ext cx="1754848" cy="76031"/>
            </a:xfrm>
            <a:custGeom>
              <a:avLst/>
              <a:gdLst/>
              <a:ahLst/>
              <a:cxnLst/>
              <a:rect l="0" t="0" r="0" b="0"/>
              <a:pathLst>
                <a:path w="1754848" h="76031">
                  <a:moveTo>
                    <a:pt x="0" y="0"/>
                  </a:moveTo>
                  <a:lnTo>
                    <a:pt x="1754848" y="0"/>
                  </a:lnTo>
                  <a:cubicBezTo>
                    <a:pt x="1754848" y="31490"/>
                    <a:pt x="1735703" y="58515"/>
                    <a:pt x="1708412" y="70059"/>
                  </a:cubicBezTo>
                  <a:lnTo>
                    <a:pt x="1678830" y="76031"/>
                  </a:lnTo>
                  <a:lnTo>
                    <a:pt x="76017" y="76031"/>
                  </a:lnTo>
                  <a:lnTo>
                    <a:pt x="46436" y="70059"/>
                  </a:lnTo>
                  <a:cubicBezTo>
                    <a:pt x="19145" y="58515"/>
                    <a:pt x="0" y="31490"/>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18" name="Picture 17">
              <a:extLst>
                <a:ext uri="{FF2B5EF4-FFF2-40B4-BE49-F238E27FC236}">
                  <a16:creationId xmlns:a16="http://schemas.microsoft.com/office/drawing/2014/main" id="{9BD571DE-1DEE-C600-9644-065F06BA2265}"/>
                </a:ext>
              </a:extLst>
            </p:cNvPr>
            <p:cNvPicPr/>
            <p:nvPr/>
          </p:nvPicPr>
          <p:blipFill>
            <a:blip r:embed="rId7"/>
            <a:stretch>
              <a:fillRect/>
            </a:stretch>
          </p:blipFill>
          <p:spPr>
            <a:xfrm>
              <a:off x="7402030" y="3284741"/>
              <a:ext cx="2843785" cy="1200912"/>
            </a:xfrm>
            <a:prstGeom prst="rect">
              <a:avLst/>
            </a:prstGeom>
          </p:spPr>
        </p:pic>
        <p:sp>
          <p:nvSpPr>
            <p:cNvPr id="19" name="Shape 3396">
              <a:extLst>
                <a:ext uri="{FF2B5EF4-FFF2-40B4-BE49-F238E27FC236}">
                  <a16:creationId xmlns:a16="http://schemas.microsoft.com/office/drawing/2014/main" id="{4A5E8441-3020-A415-8D18-B414E6461AA9}"/>
                </a:ext>
              </a:extLst>
            </p:cNvPr>
            <p:cNvSpPr/>
            <p:nvPr/>
          </p:nvSpPr>
          <p:spPr>
            <a:xfrm>
              <a:off x="8159856" y="3908339"/>
              <a:ext cx="609206" cy="471259"/>
            </a:xfrm>
            <a:custGeom>
              <a:avLst/>
              <a:gdLst/>
              <a:ahLst/>
              <a:cxnLst/>
              <a:rect l="0" t="0" r="0" b="0"/>
              <a:pathLst>
                <a:path w="609206" h="471259">
                  <a:moveTo>
                    <a:pt x="536893" y="471259"/>
                  </a:moveTo>
                  <a:lnTo>
                    <a:pt x="72314" y="471259"/>
                  </a:lnTo>
                  <a:cubicBezTo>
                    <a:pt x="32360" y="471259"/>
                    <a:pt x="0" y="438874"/>
                    <a:pt x="0" y="398932"/>
                  </a:cubicBezTo>
                  <a:lnTo>
                    <a:pt x="0" y="72314"/>
                  </a:lnTo>
                  <a:cubicBezTo>
                    <a:pt x="0" y="32360"/>
                    <a:pt x="32360" y="0"/>
                    <a:pt x="72314" y="0"/>
                  </a:cubicBezTo>
                  <a:lnTo>
                    <a:pt x="536893" y="0"/>
                  </a:lnTo>
                  <a:cubicBezTo>
                    <a:pt x="576847" y="0"/>
                    <a:pt x="609206" y="32360"/>
                    <a:pt x="609206" y="72314"/>
                  </a:cubicBezTo>
                  <a:lnTo>
                    <a:pt x="609206" y="398932"/>
                  </a:lnTo>
                  <a:cubicBezTo>
                    <a:pt x="609206" y="438874"/>
                    <a:pt x="576847" y="471259"/>
                    <a:pt x="536893" y="471259"/>
                  </a:cubicBezTo>
                  <a:close/>
                </a:path>
              </a:pathLst>
            </a:custGeom>
            <a:ln w="18021"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1" name="Shape 3397">
              <a:extLst>
                <a:ext uri="{FF2B5EF4-FFF2-40B4-BE49-F238E27FC236}">
                  <a16:creationId xmlns:a16="http://schemas.microsoft.com/office/drawing/2014/main" id="{D4C431E1-95A0-9C81-3DEF-932D0A496861}"/>
                </a:ext>
              </a:extLst>
            </p:cNvPr>
            <p:cNvSpPr/>
            <p:nvPr/>
          </p:nvSpPr>
          <p:spPr>
            <a:xfrm>
              <a:off x="7404172" y="3289023"/>
              <a:ext cx="2841765" cy="1196404"/>
            </a:xfrm>
            <a:custGeom>
              <a:avLst/>
              <a:gdLst/>
              <a:ahLst/>
              <a:cxnLst/>
              <a:rect l="0" t="0" r="0" b="0"/>
              <a:pathLst>
                <a:path w="2841765" h="1196404">
                  <a:moveTo>
                    <a:pt x="2656154" y="1196404"/>
                  </a:moveTo>
                  <a:lnTo>
                    <a:pt x="185598" y="1196404"/>
                  </a:lnTo>
                  <a:cubicBezTo>
                    <a:pt x="83083" y="1196404"/>
                    <a:pt x="0" y="1113308"/>
                    <a:pt x="0" y="1010806"/>
                  </a:cubicBezTo>
                  <a:lnTo>
                    <a:pt x="0" y="185598"/>
                  </a:lnTo>
                  <a:cubicBezTo>
                    <a:pt x="0" y="83096"/>
                    <a:pt x="83083" y="0"/>
                    <a:pt x="185598" y="0"/>
                  </a:cubicBezTo>
                  <a:lnTo>
                    <a:pt x="2656154" y="0"/>
                  </a:lnTo>
                  <a:cubicBezTo>
                    <a:pt x="2758656" y="0"/>
                    <a:pt x="2841765" y="83096"/>
                    <a:pt x="2841765" y="185598"/>
                  </a:cubicBezTo>
                  <a:lnTo>
                    <a:pt x="2841765" y="1010806"/>
                  </a:lnTo>
                  <a:cubicBezTo>
                    <a:pt x="2841765" y="1113308"/>
                    <a:pt x="2758656" y="1196404"/>
                    <a:pt x="2656154" y="1196404"/>
                  </a:cubicBezTo>
                  <a:close/>
                </a:path>
              </a:pathLst>
            </a:custGeom>
            <a:ln w="30264"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
        <p:nvSpPr>
          <p:cNvPr id="27" name="TextBox 26">
            <a:extLst>
              <a:ext uri="{FF2B5EF4-FFF2-40B4-BE49-F238E27FC236}">
                <a16:creationId xmlns:a16="http://schemas.microsoft.com/office/drawing/2014/main" id="{B4B0FF54-1DB1-FEF5-1AA1-53D4014F4D0C}"/>
              </a:ext>
            </a:extLst>
          </p:cNvPr>
          <p:cNvSpPr txBox="1"/>
          <p:nvPr/>
        </p:nvSpPr>
        <p:spPr>
          <a:xfrm>
            <a:off x="5535526" y="5021767"/>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يمكنك دعوة اداري / شـــخص من اي شركة اخرى مسجلة في نظام بصمتك، يمكنك هذا الخيـــار من ربط الحســـابات المختلفـــة والتنقل بينها بســـهولة كبيرة </a:t>
            </a:r>
            <a:endParaRPr lang="en-US" dirty="0"/>
          </a:p>
        </p:txBody>
      </p:sp>
    </p:spTree>
    <p:extLst>
      <p:ext uri="{BB962C8B-B14F-4D97-AF65-F5344CB8AC3E}">
        <p14:creationId xmlns:p14="http://schemas.microsoft.com/office/powerpoint/2010/main" val="5878310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down)">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4"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2884A-67BB-DBF8-3755-0231196B716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7E8AB4A-7BD0-74B6-AA2F-58E253BFDCB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هدف المقرر </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Picture 6">
            <a:extLst>
              <a:ext uri="{FF2B5EF4-FFF2-40B4-BE49-F238E27FC236}">
                <a16:creationId xmlns:a16="http://schemas.microsoft.com/office/drawing/2014/main" id="{7E7E8E8B-116A-7631-E49E-6CC4E43E84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84495243-B462-705F-AEB8-7AF2FC3FF129}"/>
              </a:ext>
            </a:extLst>
          </p:cNvPr>
          <p:cNvSpPr txBox="1"/>
          <p:nvPr/>
        </p:nvSpPr>
        <p:spPr>
          <a:xfrm>
            <a:off x="5213689" y="2984495"/>
            <a:ext cx="5958214" cy="1682192"/>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يهدف هذا المقرر إلي إكساب المتدرب معارف ومهارات تطبيقات وبرامج الحاسب الآلي في إدارة الموارد البشرية </a:t>
            </a:r>
            <a:endParaRPr lang="en-US" dirty="0"/>
          </a:p>
        </p:txBody>
      </p:sp>
      <p:pic>
        <p:nvPicPr>
          <p:cNvPr id="6" name="Picture 5">
            <a:extLst>
              <a:ext uri="{FF2B5EF4-FFF2-40B4-BE49-F238E27FC236}">
                <a16:creationId xmlns:a16="http://schemas.microsoft.com/office/drawing/2014/main" id="{0A479622-A6C4-ADA1-55C6-516D31630E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139" y="1638300"/>
            <a:ext cx="4400550" cy="4400550"/>
          </a:xfrm>
          <a:prstGeom prst="rect">
            <a:avLst/>
          </a:prstGeom>
        </p:spPr>
      </p:pic>
    </p:spTree>
    <p:extLst>
      <p:ext uri="{BB962C8B-B14F-4D97-AF65-F5344CB8AC3E}">
        <p14:creationId xmlns:p14="http://schemas.microsoft.com/office/powerpoint/2010/main" val="8218250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C32296-5041-D6ED-69B0-E37AE5DCBAD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A258041-8AB1-E9F9-09E0-434DA07CB589}"/>
              </a:ext>
            </a:extLst>
          </p:cNvPr>
          <p:cNvSpPr txBox="1"/>
          <p:nvPr/>
        </p:nvSpPr>
        <p:spPr>
          <a:xfrm>
            <a:off x="1930400" y="-138269"/>
            <a:ext cx="83312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أنظمة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F59267B-CFFC-9CEE-EFC5-DC24637A93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Together ">
            <a:extLst>
              <a:ext uri="{FF2B5EF4-FFF2-40B4-BE49-F238E27FC236}">
                <a16:creationId xmlns:a16="http://schemas.microsoft.com/office/drawing/2014/main" id="{E1F6F8D0-C493-979D-8F85-1E3329D2C8B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32116" y="2608104"/>
            <a:ext cx="3020558" cy="3020558"/>
          </a:xfrm>
          <a:prstGeom prst="rect">
            <a:avLst/>
          </a:prstGeom>
          <a:noFill/>
          <a:ln>
            <a:noFill/>
          </a:ln>
        </p:spPr>
      </p:pic>
      <p:sp>
        <p:nvSpPr>
          <p:cNvPr id="3" name="TextBox 2">
            <a:extLst>
              <a:ext uri="{FF2B5EF4-FFF2-40B4-BE49-F238E27FC236}">
                <a16:creationId xmlns:a16="http://schemas.microsoft.com/office/drawing/2014/main" id="{9E7D5CDB-60DD-74D6-CB2C-D7AAE5D555E3}"/>
              </a:ext>
            </a:extLst>
          </p:cNvPr>
          <p:cNvSpPr txBox="1"/>
          <p:nvPr/>
        </p:nvSpPr>
        <p:spPr>
          <a:xfrm>
            <a:off x="5535526" y="1057806"/>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استراتيجيات التغلّب على التحدّيات البشرية</a:t>
            </a:r>
            <a:r>
              <a:rPr lang="en-US" b="0"/>
              <a:t>:</a:t>
            </a:r>
            <a:endParaRPr lang="en-US"/>
          </a:p>
        </p:txBody>
      </p:sp>
      <p:sp>
        <p:nvSpPr>
          <p:cNvPr id="4" name="TextBox 3">
            <a:extLst>
              <a:ext uri="{FF2B5EF4-FFF2-40B4-BE49-F238E27FC236}">
                <a16:creationId xmlns:a16="http://schemas.microsoft.com/office/drawing/2014/main" id="{4EF24EF8-9A09-2A73-76AE-27D3748E8929}"/>
              </a:ext>
            </a:extLst>
          </p:cNvPr>
          <p:cNvSpPr txBox="1"/>
          <p:nvPr/>
        </p:nvSpPr>
        <p:spPr>
          <a:xfrm>
            <a:off x="5014452" y="181115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تقييم المهارات الحالية وتطوير خطّة لسدّ الفجوات</a:t>
            </a:r>
            <a:endParaRPr lang="en-US" dirty="0"/>
          </a:p>
        </p:txBody>
      </p:sp>
      <p:sp>
        <p:nvSpPr>
          <p:cNvPr id="5" name="TextBox 4">
            <a:extLst>
              <a:ext uri="{FF2B5EF4-FFF2-40B4-BE49-F238E27FC236}">
                <a16:creationId xmlns:a16="http://schemas.microsoft.com/office/drawing/2014/main" id="{0FA1BD37-2AD7-23AB-E796-ACF68C7D76E7}"/>
              </a:ext>
            </a:extLst>
          </p:cNvPr>
          <p:cNvSpPr txBox="1"/>
          <p:nvPr/>
        </p:nvSpPr>
        <p:spPr>
          <a:xfrm>
            <a:off x="5014452" y="256116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تصميم برامج تدريب متنوّعة تناسب مختلف المستويات والاحتياجات</a:t>
            </a:r>
            <a:endParaRPr lang="en-US" b="1" dirty="0"/>
          </a:p>
        </p:txBody>
      </p:sp>
      <p:sp>
        <p:nvSpPr>
          <p:cNvPr id="6" name="TextBox 5">
            <a:extLst>
              <a:ext uri="{FF2B5EF4-FFF2-40B4-BE49-F238E27FC236}">
                <a16:creationId xmlns:a16="http://schemas.microsoft.com/office/drawing/2014/main" id="{DD916588-E50D-708D-F938-E74663E81169}"/>
              </a:ext>
            </a:extLst>
          </p:cNvPr>
          <p:cNvSpPr txBox="1"/>
          <p:nvPr/>
        </p:nvSpPr>
        <p:spPr>
          <a:xfrm>
            <a:off x="5014452" y="380567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تحديد "أبطال التغيير" في مختلف الإدارات لدعم زملائهم</a:t>
            </a:r>
            <a:endParaRPr lang="en-US" dirty="0"/>
          </a:p>
        </p:txBody>
      </p:sp>
      <p:sp>
        <p:nvSpPr>
          <p:cNvPr id="7" name="TextBox 6">
            <a:extLst>
              <a:ext uri="{FF2B5EF4-FFF2-40B4-BE49-F238E27FC236}">
                <a16:creationId xmlns:a16="http://schemas.microsoft.com/office/drawing/2014/main" id="{54920341-C304-742F-E288-1C8DC6B96231}"/>
              </a:ext>
            </a:extLst>
          </p:cNvPr>
          <p:cNvSpPr txBox="1"/>
          <p:nvPr/>
        </p:nvSpPr>
        <p:spPr>
          <a:xfrm>
            <a:off x="5014452" y="455568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وضع خطّة لنقل المعرفة من المستشارين الخارجيين إلى الفريق الداخلي</a:t>
            </a:r>
            <a:endParaRPr lang="en-US" b="1" dirty="0"/>
          </a:p>
        </p:txBody>
      </p:sp>
      <p:sp>
        <p:nvSpPr>
          <p:cNvPr id="10" name="TextBox 9">
            <a:extLst>
              <a:ext uri="{FF2B5EF4-FFF2-40B4-BE49-F238E27FC236}">
                <a16:creationId xmlns:a16="http://schemas.microsoft.com/office/drawing/2014/main" id="{19F33741-47BF-B3D5-01D1-F49EAF513ADA}"/>
              </a:ext>
            </a:extLst>
          </p:cNvPr>
          <p:cNvSpPr txBox="1"/>
          <p:nvPr/>
        </p:nvSpPr>
        <p:spPr>
          <a:xfrm>
            <a:off x="5014452" y="580019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نشر ثقافة الابتكار والتحسين المستمر</a:t>
            </a:r>
            <a:endParaRPr lang="en-US" dirty="0"/>
          </a:p>
        </p:txBody>
      </p:sp>
    </p:spTree>
    <p:extLst>
      <p:ext uri="{BB962C8B-B14F-4D97-AF65-F5344CB8AC3E}">
        <p14:creationId xmlns:p14="http://schemas.microsoft.com/office/powerpoint/2010/main" val="11609131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0" grpId="0"/>
    </p:bld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10B4AC-4E4F-CC27-CFAA-AD70DDF7B25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97B01B9-9D13-FB97-7D98-BB957D4963ED}"/>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صلاحيات الإداريين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9D775C2-4C6D-14E3-ACA5-1E979750B3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08C139C3-EC81-D1F3-C987-14D5082F7E41}"/>
              </a:ext>
            </a:extLst>
          </p:cNvPr>
          <p:cNvSpPr txBox="1"/>
          <p:nvPr/>
        </p:nvSpPr>
        <p:spPr>
          <a:xfrm>
            <a:off x="5535526" y="957337"/>
            <a:ext cx="5843587"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قـــم بالنقر على صلاحيات الإدارييـــن الموجودة في الواجهة  الرئيســـية ضمن مربع التحكم ،وســـتظهر لك شاشـــة تحتوي على صلاحيتين: الأولى (مدير النظـــام والذي يكون له جميع الصلاحيات لإدارة النظام) والثانية (المشرف وهو الذي يكون له جميع الصلاحيات لإدارة النظام لفرع محدد او قسم / مجموعة) </a:t>
            </a:r>
            <a:endParaRPr lang="en-US" sz="2600" dirty="0"/>
          </a:p>
        </p:txBody>
      </p:sp>
      <p:sp>
        <p:nvSpPr>
          <p:cNvPr id="27" name="TextBox 26">
            <a:extLst>
              <a:ext uri="{FF2B5EF4-FFF2-40B4-BE49-F238E27FC236}">
                <a16:creationId xmlns:a16="http://schemas.microsoft.com/office/drawing/2014/main" id="{979E3953-BD63-8F34-3266-20FC79C8395C}"/>
              </a:ext>
            </a:extLst>
          </p:cNvPr>
          <p:cNvSpPr txBox="1"/>
          <p:nvPr/>
        </p:nvSpPr>
        <p:spPr>
          <a:xfrm>
            <a:off x="5535526" y="3861499"/>
            <a:ext cx="5843587"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لإنشـــاء صلاحيات (مجموعـــة) إدارية جديدة قم بالنقر على زر إضافـــة مجموعة ادارية جديدة وستظهر لك نافذة منبثقة قم بإدخال اسم المجموعة ثم قم بتحديد الصلاحيات المسموحة لهذه المجموعة وتحكم بصلاحياتها، ثم انقر على زر حفظ، وستظهر لك رسالة تفيد بنجاح العملية</a:t>
            </a:r>
            <a:endParaRPr lang="en-US" dirty="0"/>
          </a:p>
        </p:txBody>
      </p:sp>
      <p:grpSp>
        <p:nvGrpSpPr>
          <p:cNvPr id="4" name="Group 3">
            <a:extLst>
              <a:ext uri="{FF2B5EF4-FFF2-40B4-BE49-F238E27FC236}">
                <a16:creationId xmlns:a16="http://schemas.microsoft.com/office/drawing/2014/main" id="{460A0701-6A7B-4871-7FC3-F1529D2F84E9}"/>
              </a:ext>
            </a:extLst>
          </p:cNvPr>
          <p:cNvGrpSpPr/>
          <p:nvPr/>
        </p:nvGrpSpPr>
        <p:grpSpPr>
          <a:xfrm>
            <a:off x="88238" y="2267389"/>
            <a:ext cx="5447288" cy="2932938"/>
            <a:chOff x="-4609" y="0"/>
            <a:chExt cx="10250546" cy="5529137"/>
          </a:xfrm>
        </p:grpSpPr>
        <p:pic>
          <p:nvPicPr>
            <p:cNvPr id="5" name="Picture 4">
              <a:extLst>
                <a:ext uri="{FF2B5EF4-FFF2-40B4-BE49-F238E27FC236}">
                  <a16:creationId xmlns:a16="http://schemas.microsoft.com/office/drawing/2014/main" id="{2D88297A-F4D4-806F-8DB4-D90E17299B8D}"/>
                </a:ext>
              </a:extLst>
            </p:cNvPr>
            <p:cNvPicPr/>
            <p:nvPr/>
          </p:nvPicPr>
          <p:blipFill>
            <a:blip r:embed="rId4"/>
            <a:stretch>
              <a:fillRect/>
            </a:stretch>
          </p:blipFill>
          <p:spPr>
            <a:xfrm>
              <a:off x="89878" y="5410265"/>
              <a:ext cx="9649968" cy="118872"/>
            </a:xfrm>
            <a:prstGeom prst="rect">
              <a:avLst/>
            </a:prstGeom>
          </p:spPr>
        </p:pic>
        <p:sp>
          <p:nvSpPr>
            <p:cNvPr id="6" name="Shape 3592">
              <a:extLst>
                <a:ext uri="{FF2B5EF4-FFF2-40B4-BE49-F238E27FC236}">
                  <a16:creationId xmlns:a16="http://schemas.microsoft.com/office/drawing/2014/main" id="{45B9B129-5CE0-4A31-D91A-DF3D0809417C}"/>
                </a:ext>
              </a:extLst>
            </p:cNvPr>
            <p:cNvSpPr/>
            <p:nvPr/>
          </p:nvSpPr>
          <p:spPr>
            <a:xfrm>
              <a:off x="93645" y="5413389"/>
              <a:ext cx="9645769" cy="115075"/>
            </a:xfrm>
            <a:custGeom>
              <a:avLst/>
              <a:gdLst/>
              <a:ahLst/>
              <a:cxnLst/>
              <a:rect l="0" t="0" r="0" b="0"/>
              <a:pathLst>
                <a:path w="9645769" h="115075">
                  <a:moveTo>
                    <a:pt x="0" y="0"/>
                  </a:moveTo>
                  <a:lnTo>
                    <a:pt x="9645769" y="0"/>
                  </a:lnTo>
                  <a:lnTo>
                    <a:pt x="9645769" y="47"/>
                  </a:lnTo>
                  <a:lnTo>
                    <a:pt x="9643437" y="23181"/>
                  </a:lnTo>
                  <a:cubicBezTo>
                    <a:pt x="9634237" y="68136"/>
                    <a:pt x="9598827" y="103547"/>
                    <a:pt x="9553880" y="112747"/>
                  </a:cubicBezTo>
                  <a:lnTo>
                    <a:pt x="9530796" y="115075"/>
                  </a:lnTo>
                  <a:lnTo>
                    <a:pt x="114965" y="115075"/>
                  </a:lnTo>
                  <a:lnTo>
                    <a:pt x="91879" y="112747"/>
                  </a:lnTo>
                  <a:cubicBezTo>
                    <a:pt x="46928" y="103547"/>
                    <a:pt x="11532" y="68136"/>
                    <a:pt x="2336" y="23181"/>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7" name="Shape 3593">
              <a:extLst>
                <a:ext uri="{FF2B5EF4-FFF2-40B4-BE49-F238E27FC236}">
                  <a16:creationId xmlns:a16="http://schemas.microsoft.com/office/drawing/2014/main" id="{3E925796-ACF8-3750-B2B3-F8DDFEFA90FE}"/>
                </a:ext>
              </a:extLst>
            </p:cNvPr>
            <p:cNvSpPr/>
            <p:nvPr/>
          </p:nvSpPr>
          <p:spPr>
            <a:xfrm>
              <a:off x="960504" y="0"/>
              <a:ext cx="7912049" cy="5287683"/>
            </a:xfrm>
            <a:custGeom>
              <a:avLst/>
              <a:gdLst/>
              <a:ahLst/>
              <a:cxnLst/>
              <a:rect l="0" t="0" r="0" b="0"/>
              <a:pathLst>
                <a:path w="7912049" h="5287683">
                  <a:moveTo>
                    <a:pt x="337769" y="0"/>
                  </a:moveTo>
                  <a:lnTo>
                    <a:pt x="7574280" y="0"/>
                  </a:lnTo>
                  <a:cubicBezTo>
                    <a:pt x="7760830" y="0"/>
                    <a:pt x="7912049" y="151219"/>
                    <a:pt x="7912049" y="337757"/>
                  </a:cubicBezTo>
                  <a:lnTo>
                    <a:pt x="7912049" y="5287683"/>
                  </a:lnTo>
                  <a:lnTo>
                    <a:pt x="0" y="5287683"/>
                  </a:lnTo>
                  <a:lnTo>
                    <a:pt x="0" y="337757"/>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0" name="Shape 131801">
              <a:extLst>
                <a:ext uri="{FF2B5EF4-FFF2-40B4-BE49-F238E27FC236}">
                  <a16:creationId xmlns:a16="http://schemas.microsoft.com/office/drawing/2014/main" id="{052C5EC4-CFC4-E65A-F90D-9065D2E56AD9}"/>
                </a:ext>
              </a:extLst>
            </p:cNvPr>
            <p:cNvSpPr/>
            <p:nvPr/>
          </p:nvSpPr>
          <p:spPr>
            <a:xfrm>
              <a:off x="1207935" y="271159"/>
              <a:ext cx="7417194" cy="4745355"/>
            </a:xfrm>
            <a:custGeom>
              <a:avLst/>
              <a:gdLst/>
              <a:ahLst/>
              <a:cxnLst/>
              <a:rect l="0" t="0" r="0" b="0"/>
              <a:pathLst>
                <a:path w="7417194" h="4745355">
                  <a:moveTo>
                    <a:pt x="0" y="0"/>
                  </a:moveTo>
                  <a:lnTo>
                    <a:pt x="7417194" y="0"/>
                  </a:lnTo>
                  <a:lnTo>
                    <a:pt x="7417194" y="4745355"/>
                  </a:lnTo>
                  <a:lnTo>
                    <a:pt x="0" y="4745355"/>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1" name="Picture 10">
              <a:extLst>
                <a:ext uri="{FF2B5EF4-FFF2-40B4-BE49-F238E27FC236}">
                  <a16:creationId xmlns:a16="http://schemas.microsoft.com/office/drawing/2014/main" id="{8B945226-E6EB-3C7F-B5E8-0A4332AE88A2}"/>
                </a:ext>
              </a:extLst>
            </p:cNvPr>
            <p:cNvPicPr/>
            <p:nvPr/>
          </p:nvPicPr>
          <p:blipFill>
            <a:blip r:embed="rId5"/>
            <a:stretch>
              <a:fillRect/>
            </a:stretch>
          </p:blipFill>
          <p:spPr>
            <a:xfrm>
              <a:off x="1204430" y="258129"/>
              <a:ext cx="7421881" cy="4757928"/>
            </a:xfrm>
            <a:prstGeom prst="rect">
              <a:avLst/>
            </a:prstGeom>
          </p:spPr>
        </p:pic>
        <p:pic>
          <p:nvPicPr>
            <p:cNvPr id="22" name="Picture 21">
              <a:extLst>
                <a:ext uri="{FF2B5EF4-FFF2-40B4-BE49-F238E27FC236}">
                  <a16:creationId xmlns:a16="http://schemas.microsoft.com/office/drawing/2014/main" id="{638353FD-FA4C-44B3-8789-37D3431B4EAD}"/>
                </a:ext>
              </a:extLst>
            </p:cNvPr>
            <p:cNvPicPr/>
            <p:nvPr/>
          </p:nvPicPr>
          <p:blipFill>
            <a:blip r:embed="rId6"/>
            <a:stretch>
              <a:fillRect/>
            </a:stretch>
          </p:blipFill>
          <p:spPr>
            <a:xfrm>
              <a:off x="-4609" y="5281233"/>
              <a:ext cx="9838944" cy="155448"/>
            </a:xfrm>
            <a:prstGeom prst="rect">
              <a:avLst/>
            </a:prstGeom>
          </p:spPr>
        </p:pic>
        <p:sp>
          <p:nvSpPr>
            <p:cNvPr id="23" name="Shape 3598">
              <a:extLst>
                <a:ext uri="{FF2B5EF4-FFF2-40B4-BE49-F238E27FC236}">
                  <a16:creationId xmlns:a16="http://schemas.microsoft.com/office/drawing/2014/main" id="{9D7A7AB1-2BFA-B53B-C747-49ADAD2BB8D5}"/>
                </a:ext>
              </a:extLst>
            </p:cNvPr>
            <p:cNvSpPr/>
            <p:nvPr/>
          </p:nvSpPr>
          <p:spPr>
            <a:xfrm>
              <a:off x="4039104" y="5287687"/>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4" name="Picture 23">
              <a:extLst>
                <a:ext uri="{FF2B5EF4-FFF2-40B4-BE49-F238E27FC236}">
                  <a16:creationId xmlns:a16="http://schemas.microsoft.com/office/drawing/2014/main" id="{56B01D30-9798-AA68-26ED-CE11BD9B7394}"/>
                </a:ext>
              </a:extLst>
            </p:cNvPr>
            <p:cNvPicPr/>
            <p:nvPr/>
          </p:nvPicPr>
          <p:blipFill>
            <a:blip r:embed="rId7"/>
            <a:stretch>
              <a:fillRect/>
            </a:stretch>
          </p:blipFill>
          <p:spPr>
            <a:xfrm>
              <a:off x="7402030" y="3286825"/>
              <a:ext cx="2843785" cy="1197864"/>
            </a:xfrm>
            <a:prstGeom prst="rect">
              <a:avLst/>
            </a:prstGeom>
          </p:spPr>
        </p:pic>
        <p:sp>
          <p:nvSpPr>
            <p:cNvPr id="25" name="Shape 3602">
              <a:extLst>
                <a:ext uri="{FF2B5EF4-FFF2-40B4-BE49-F238E27FC236}">
                  <a16:creationId xmlns:a16="http://schemas.microsoft.com/office/drawing/2014/main" id="{8AD05019-5228-07A1-86AD-74F07DBC6B24}"/>
                </a:ext>
              </a:extLst>
            </p:cNvPr>
            <p:cNvSpPr/>
            <p:nvPr/>
          </p:nvSpPr>
          <p:spPr>
            <a:xfrm>
              <a:off x="7491527" y="3908326"/>
              <a:ext cx="552780" cy="471259"/>
            </a:xfrm>
            <a:custGeom>
              <a:avLst/>
              <a:gdLst/>
              <a:ahLst/>
              <a:cxnLst/>
              <a:rect l="0" t="0" r="0" b="0"/>
              <a:pathLst>
                <a:path w="552780" h="471259">
                  <a:moveTo>
                    <a:pt x="480454" y="471259"/>
                  </a:moveTo>
                  <a:lnTo>
                    <a:pt x="72313" y="471259"/>
                  </a:lnTo>
                  <a:cubicBezTo>
                    <a:pt x="32385" y="471259"/>
                    <a:pt x="0" y="438874"/>
                    <a:pt x="0" y="398945"/>
                  </a:cubicBezTo>
                  <a:lnTo>
                    <a:pt x="0" y="72314"/>
                  </a:lnTo>
                  <a:cubicBezTo>
                    <a:pt x="0" y="32372"/>
                    <a:pt x="32385" y="0"/>
                    <a:pt x="72313" y="0"/>
                  </a:cubicBezTo>
                  <a:lnTo>
                    <a:pt x="480454" y="0"/>
                  </a:lnTo>
                  <a:cubicBezTo>
                    <a:pt x="520408" y="0"/>
                    <a:pt x="552780" y="32372"/>
                    <a:pt x="552780" y="72314"/>
                  </a:cubicBezTo>
                  <a:lnTo>
                    <a:pt x="552780" y="398945"/>
                  </a:lnTo>
                  <a:cubicBezTo>
                    <a:pt x="552780" y="438874"/>
                    <a:pt x="520408" y="471259"/>
                    <a:pt x="480454" y="471259"/>
                  </a:cubicBezTo>
                  <a:close/>
                </a:path>
              </a:pathLst>
            </a:custGeom>
            <a:ln w="1717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6" name="Shape 3603">
              <a:extLst>
                <a:ext uri="{FF2B5EF4-FFF2-40B4-BE49-F238E27FC236}">
                  <a16:creationId xmlns:a16="http://schemas.microsoft.com/office/drawing/2014/main" id="{EB89F2DC-D7EF-51D6-CD16-3523BC60D589}"/>
                </a:ext>
              </a:extLst>
            </p:cNvPr>
            <p:cNvSpPr/>
            <p:nvPr/>
          </p:nvSpPr>
          <p:spPr>
            <a:xfrm>
              <a:off x="7404172" y="3289011"/>
              <a:ext cx="2841765" cy="1196404"/>
            </a:xfrm>
            <a:custGeom>
              <a:avLst/>
              <a:gdLst/>
              <a:ahLst/>
              <a:cxnLst/>
              <a:rect l="0" t="0" r="0" b="0"/>
              <a:pathLst>
                <a:path w="2841765" h="1196404">
                  <a:moveTo>
                    <a:pt x="2656154" y="1196404"/>
                  </a:moveTo>
                  <a:lnTo>
                    <a:pt x="185598" y="1196404"/>
                  </a:lnTo>
                  <a:cubicBezTo>
                    <a:pt x="83083" y="1196404"/>
                    <a:pt x="0" y="1113308"/>
                    <a:pt x="0" y="1010806"/>
                  </a:cubicBezTo>
                  <a:lnTo>
                    <a:pt x="0" y="185611"/>
                  </a:lnTo>
                  <a:cubicBezTo>
                    <a:pt x="0" y="83109"/>
                    <a:pt x="83083" y="0"/>
                    <a:pt x="185598" y="0"/>
                  </a:cubicBezTo>
                  <a:lnTo>
                    <a:pt x="2656154" y="0"/>
                  </a:lnTo>
                  <a:cubicBezTo>
                    <a:pt x="2758656" y="0"/>
                    <a:pt x="2841765" y="83109"/>
                    <a:pt x="2841765" y="185611"/>
                  </a:cubicBezTo>
                  <a:lnTo>
                    <a:pt x="2841765" y="1010806"/>
                  </a:lnTo>
                  <a:cubicBezTo>
                    <a:pt x="2841765" y="1113308"/>
                    <a:pt x="2758656" y="1196404"/>
                    <a:pt x="2656154" y="1196404"/>
                  </a:cubicBezTo>
                  <a:close/>
                </a:path>
              </a:pathLst>
            </a:custGeom>
            <a:ln w="30264"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15078329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BE5EA-48DC-BA2B-1BBE-FE6368493CA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88A90F1-37AF-094B-A1FB-0FD761DE37A2}"/>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تقارير الحضور </a:t>
            </a:r>
            <a:r>
              <a:rPr lang="ar-SA" sz="3200" b="1" dirty="0" err="1">
                <a:solidFill>
                  <a:schemeClr val="bg1"/>
                </a:solidFill>
                <a:latin typeface="Adobe Arabic" panose="02040503050201020203" pitchFamily="18" charset="-78"/>
                <a:cs typeface="Adobe Arabic" panose="02040503050201020203" pitchFamily="18" charset="-78"/>
              </a:rPr>
              <a:t>والإنصراف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F524BB3-7BF7-6930-5392-D17974E5C3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C6E93B01-C9FF-8FB5-50B2-C6D86DCB0248}"/>
              </a:ext>
            </a:extLst>
          </p:cNvPr>
          <p:cNvSpPr txBox="1"/>
          <p:nvPr/>
        </p:nvSpPr>
        <p:spPr>
          <a:xfrm>
            <a:off x="5535526" y="1911860"/>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قم بالنقر على الحضور والإنصراف الموجودة في الواجهة  الرئيســـية ضمن مربع الرئيســـية ،وستظهر لك واجهة بها عدة قوالب لعرض التقارير والملخصات الشهرية</a:t>
            </a:r>
            <a:endParaRPr lang="en-US" sz="2600" dirty="0"/>
          </a:p>
        </p:txBody>
      </p:sp>
      <p:sp>
        <p:nvSpPr>
          <p:cNvPr id="27" name="TextBox 26">
            <a:extLst>
              <a:ext uri="{FF2B5EF4-FFF2-40B4-BE49-F238E27FC236}">
                <a16:creationId xmlns:a16="http://schemas.microsoft.com/office/drawing/2014/main" id="{824AF22B-1559-E2DE-A00E-44C205AB0B01}"/>
              </a:ext>
            </a:extLst>
          </p:cNvPr>
          <p:cNvSpPr txBox="1"/>
          <p:nvPr/>
        </p:nvSpPr>
        <p:spPr>
          <a:xfrm>
            <a:off x="5535526" y="4816022"/>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عند النقر على أي شكل من أشكال التقارير المتوفر والظاهرة كما بالصورة في الأعلى وسيتم نقلك الى واجهة لعرضها بشكل مفصل</a:t>
            </a:r>
            <a:endParaRPr lang="en-US" dirty="0"/>
          </a:p>
        </p:txBody>
      </p:sp>
      <p:grpSp>
        <p:nvGrpSpPr>
          <p:cNvPr id="2" name="Group 1">
            <a:extLst>
              <a:ext uri="{FF2B5EF4-FFF2-40B4-BE49-F238E27FC236}">
                <a16:creationId xmlns:a16="http://schemas.microsoft.com/office/drawing/2014/main" id="{D65B7EEE-6B58-042C-8C5B-B87EC4BA4198}"/>
              </a:ext>
            </a:extLst>
          </p:cNvPr>
          <p:cNvGrpSpPr/>
          <p:nvPr/>
        </p:nvGrpSpPr>
        <p:grpSpPr>
          <a:xfrm>
            <a:off x="118872" y="2267712"/>
            <a:ext cx="5197140" cy="2942368"/>
            <a:chOff x="-4698" y="0"/>
            <a:chExt cx="10250614" cy="5528473"/>
          </a:xfrm>
        </p:grpSpPr>
        <p:pic>
          <p:nvPicPr>
            <p:cNvPr id="3" name="Picture 2">
              <a:extLst>
                <a:ext uri="{FF2B5EF4-FFF2-40B4-BE49-F238E27FC236}">
                  <a16:creationId xmlns:a16="http://schemas.microsoft.com/office/drawing/2014/main" id="{CE6584C6-CD66-035E-92F7-D72081EE18B2}"/>
                </a:ext>
              </a:extLst>
            </p:cNvPr>
            <p:cNvPicPr/>
            <p:nvPr/>
          </p:nvPicPr>
          <p:blipFill>
            <a:blip r:embed="rId4"/>
            <a:stretch>
              <a:fillRect/>
            </a:stretch>
          </p:blipFill>
          <p:spPr>
            <a:xfrm>
              <a:off x="89789" y="5407899"/>
              <a:ext cx="9649968" cy="118872"/>
            </a:xfrm>
            <a:prstGeom prst="rect">
              <a:avLst/>
            </a:prstGeom>
          </p:spPr>
        </p:pic>
        <p:sp>
          <p:nvSpPr>
            <p:cNvPr id="12" name="Shape 3713">
              <a:extLst>
                <a:ext uri="{FF2B5EF4-FFF2-40B4-BE49-F238E27FC236}">
                  <a16:creationId xmlns:a16="http://schemas.microsoft.com/office/drawing/2014/main" id="{5B660CD8-5E0E-6D59-755B-53FBE0490F24}"/>
                </a:ext>
              </a:extLst>
            </p:cNvPr>
            <p:cNvSpPr/>
            <p:nvPr/>
          </p:nvSpPr>
          <p:spPr>
            <a:xfrm>
              <a:off x="93624" y="5413389"/>
              <a:ext cx="9645776" cy="115084"/>
            </a:xfrm>
            <a:custGeom>
              <a:avLst/>
              <a:gdLst/>
              <a:ahLst/>
              <a:cxnLst/>
              <a:rect l="0" t="0" r="0" b="0"/>
              <a:pathLst>
                <a:path w="9645776" h="115084">
                  <a:moveTo>
                    <a:pt x="0" y="0"/>
                  </a:moveTo>
                  <a:lnTo>
                    <a:pt x="9645776" y="0"/>
                  </a:lnTo>
                  <a:cubicBezTo>
                    <a:pt x="9645776" y="55618"/>
                    <a:pt x="9606328" y="102019"/>
                    <a:pt x="9553883" y="112750"/>
                  </a:cubicBezTo>
                  <a:lnTo>
                    <a:pt x="9530719" y="115084"/>
                  </a:lnTo>
                  <a:lnTo>
                    <a:pt x="115042" y="115084"/>
                  </a:lnTo>
                  <a:lnTo>
                    <a:pt x="91883" y="112750"/>
                  </a:lnTo>
                  <a:cubicBezTo>
                    <a:pt x="46938" y="103552"/>
                    <a:pt x="11535" y="68148"/>
                    <a:pt x="2337" y="23195"/>
                  </a:cubicBezTo>
                  <a:lnTo>
                    <a:pt x="0" y="12"/>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3" name="Shape 3714">
              <a:extLst>
                <a:ext uri="{FF2B5EF4-FFF2-40B4-BE49-F238E27FC236}">
                  <a16:creationId xmlns:a16="http://schemas.microsoft.com/office/drawing/2014/main" id="{B9B49C5E-06CA-D614-B2C5-E2E97F00D0EE}"/>
                </a:ext>
              </a:extLst>
            </p:cNvPr>
            <p:cNvSpPr/>
            <p:nvPr/>
          </p:nvSpPr>
          <p:spPr>
            <a:xfrm>
              <a:off x="960483"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4" name="Shape 132155">
              <a:extLst>
                <a:ext uri="{FF2B5EF4-FFF2-40B4-BE49-F238E27FC236}">
                  <a16:creationId xmlns:a16="http://schemas.microsoft.com/office/drawing/2014/main" id="{3AF9108B-3DF9-FD82-22E9-4B7DE9D6D814}"/>
                </a:ext>
              </a:extLst>
            </p:cNvPr>
            <p:cNvSpPr/>
            <p:nvPr/>
          </p:nvSpPr>
          <p:spPr>
            <a:xfrm>
              <a:off x="1207909" y="271168"/>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5" name="Picture 14">
              <a:extLst>
                <a:ext uri="{FF2B5EF4-FFF2-40B4-BE49-F238E27FC236}">
                  <a16:creationId xmlns:a16="http://schemas.microsoft.com/office/drawing/2014/main" id="{3D02EB9E-83D0-8D28-09AA-78CB3F9A1D1A}"/>
                </a:ext>
              </a:extLst>
            </p:cNvPr>
            <p:cNvPicPr/>
            <p:nvPr/>
          </p:nvPicPr>
          <p:blipFill>
            <a:blip r:embed="rId5"/>
            <a:stretch>
              <a:fillRect/>
            </a:stretch>
          </p:blipFill>
          <p:spPr>
            <a:xfrm>
              <a:off x="1204341" y="258811"/>
              <a:ext cx="7421881" cy="4757928"/>
            </a:xfrm>
            <a:prstGeom prst="rect">
              <a:avLst/>
            </a:prstGeom>
          </p:spPr>
        </p:pic>
        <p:pic>
          <p:nvPicPr>
            <p:cNvPr id="16" name="Picture 15">
              <a:extLst>
                <a:ext uri="{FF2B5EF4-FFF2-40B4-BE49-F238E27FC236}">
                  <a16:creationId xmlns:a16="http://schemas.microsoft.com/office/drawing/2014/main" id="{57041689-3A11-055F-7593-0B6969372B0A}"/>
                </a:ext>
              </a:extLst>
            </p:cNvPr>
            <p:cNvPicPr/>
            <p:nvPr/>
          </p:nvPicPr>
          <p:blipFill>
            <a:blip r:embed="rId6"/>
            <a:stretch>
              <a:fillRect/>
            </a:stretch>
          </p:blipFill>
          <p:spPr>
            <a:xfrm>
              <a:off x="-4698" y="5281915"/>
              <a:ext cx="9838944" cy="155448"/>
            </a:xfrm>
            <a:prstGeom prst="rect">
              <a:avLst/>
            </a:prstGeom>
          </p:spPr>
        </p:pic>
        <p:sp>
          <p:nvSpPr>
            <p:cNvPr id="17" name="Shape 3719">
              <a:extLst>
                <a:ext uri="{FF2B5EF4-FFF2-40B4-BE49-F238E27FC236}">
                  <a16:creationId xmlns:a16="http://schemas.microsoft.com/office/drawing/2014/main" id="{1DA0DE4E-ACC0-01BE-F3E7-956FB81467E9}"/>
                </a:ext>
              </a:extLst>
            </p:cNvPr>
            <p:cNvSpPr/>
            <p:nvPr/>
          </p:nvSpPr>
          <p:spPr>
            <a:xfrm>
              <a:off x="4039084" y="5287701"/>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18" name="Picture 17">
              <a:extLst>
                <a:ext uri="{FF2B5EF4-FFF2-40B4-BE49-F238E27FC236}">
                  <a16:creationId xmlns:a16="http://schemas.microsoft.com/office/drawing/2014/main" id="{1CCC106E-4483-1968-CA44-6B4D31E39A42}"/>
                </a:ext>
              </a:extLst>
            </p:cNvPr>
            <p:cNvPicPr/>
            <p:nvPr/>
          </p:nvPicPr>
          <p:blipFill>
            <a:blip r:embed="rId7"/>
            <a:stretch>
              <a:fillRect/>
            </a:stretch>
          </p:blipFill>
          <p:spPr>
            <a:xfrm>
              <a:off x="7401941" y="2487915"/>
              <a:ext cx="2843785" cy="1200912"/>
            </a:xfrm>
            <a:prstGeom prst="rect">
              <a:avLst/>
            </a:prstGeom>
          </p:spPr>
        </p:pic>
        <p:sp>
          <p:nvSpPr>
            <p:cNvPr id="19" name="Shape 3723">
              <a:extLst>
                <a:ext uri="{FF2B5EF4-FFF2-40B4-BE49-F238E27FC236}">
                  <a16:creationId xmlns:a16="http://schemas.microsoft.com/office/drawing/2014/main" id="{8BF5B37F-7A63-9197-8572-52AFC9CAB096}"/>
                </a:ext>
              </a:extLst>
            </p:cNvPr>
            <p:cNvSpPr/>
            <p:nvPr/>
          </p:nvSpPr>
          <p:spPr>
            <a:xfrm>
              <a:off x="9512672" y="2989730"/>
              <a:ext cx="609219" cy="471272"/>
            </a:xfrm>
            <a:custGeom>
              <a:avLst/>
              <a:gdLst/>
              <a:ahLst/>
              <a:cxnLst/>
              <a:rect l="0" t="0" r="0" b="0"/>
              <a:pathLst>
                <a:path w="609219" h="471272">
                  <a:moveTo>
                    <a:pt x="536905" y="471272"/>
                  </a:moveTo>
                  <a:lnTo>
                    <a:pt x="72327" y="471272"/>
                  </a:lnTo>
                  <a:cubicBezTo>
                    <a:pt x="32372" y="471272"/>
                    <a:pt x="0" y="438887"/>
                    <a:pt x="0" y="398945"/>
                  </a:cubicBezTo>
                  <a:lnTo>
                    <a:pt x="0" y="72327"/>
                  </a:lnTo>
                  <a:cubicBezTo>
                    <a:pt x="0" y="32385"/>
                    <a:pt x="32372" y="0"/>
                    <a:pt x="72327" y="0"/>
                  </a:cubicBezTo>
                  <a:lnTo>
                    <a:pt x="536905" y="0"/>
                  </a:lnTo>
                  <a:cubicBezTo>
                    <a:pt x="576847" y="0"/>
                    <a:pt x="609219" y="32385"/>
                    <a:pt x="609219" y="72327"/>
                  </a:cubicBezTo>
                  <a:lnTo>
                    <a:pt x="609219" y="398945"/>
                  </a:lnTo>
                  <a:cubicBezTo>
                    <a:pt x="609219" y="438887"/>
                    <a:pt x="576847" y="471272"/>
                    <a:pt x="536905" y="471272"/>
                  </a:cubicBezTo>
                  <a:close/>
                </a:path>
              </a:pathLst>
            </a:custGeom>
            <a:ln w="18021"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1" name="Shape 3724">
              <a:extLst>
                <a:ext uri="{FF2B5EF4-FFF2-40B4-BE49-F238E27FC236}">
                  <a16:creationId xmlns:a16="http://schemas.microsoft.com/office/drawing/2014/main" id="{CD284DF6-984C-13D2-1984-F2750E63F5DA}"/>
                </a:ext>
              </a:extLst>
            </p:cNvPr>
            <p:cNvSpPr/>
            <p:nvPr/>
          </p:nvSpPr>
          <p:spPr>
            <a:xfrm>
              <a:off x="7404151" y="2492069"/>
              <a:ext cx="2841765" cy="1196404"/>
            </a:xfrm>
            <a:custGeom>
              <a:avLst/>
              <a:gdLst/>
              <a:ahLst/>
              <a:cxnLst/>
              <a:rect l="0" t="0" r="0" b="0"/>
              <a:pathLst>
                <a:path w="2841765" h="1196404">
                  <a:moveTo>
                    <a:pt x="2656167" y="1196404"/>
                  </a:moveTo>
                  <a:lnTo>
                    <a:pt x="185611" y="1196404"/>
                  </a:lnTo>
                  <a:cubicBezTo>
                    <a:pt x="83096" y="1196404"/>
                    <a:pt x="0" y="1113308"/>
                    <a:pt x="0" y="1010793"/>
                  </a:cubicBezTo>
                  <a:lnTo>
                    <a:pt x="0" y="185611"/>
                  </a:lnTo>
                  <a:cubicBezTo>
                    <a:pt x="0" y="83096"/>
                    <a:pt x="83096" y="0"/>
                    <a:pt x="185611" y="0"/>
                  </a:cubicBezTo>
                  <a:lnTo>
                    <a:pt x="2656167" y="0"/>
                  </a:lnTo>
                  <a:cubicBezTo>
                    <a:pt x="2758669" y="0"/>
                    <a:pt x="2841765" y="83096"/>
                    <a:pt x="2841765" y="185611"/>
                  </a:cubicBezTo>
                  <a:lnTo>
                    <a:pt x="2841765" y="1010793"/>
                  </a:lnTo>
                  <a:cubicBezTo>
                    <a:pt x="2841765" y="1113308"/>
                    <a:pt x="2758669" y="1196404"/>
                    <a:pt x="2656167" y="1196404"/>
                  </a:cubicBezTo>
                  <a:close/>
                </a:path>
              </a:pathLst>
            </a:custGeom>
            <a:ln w="30264"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22247457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778DC2-685F-C9EB-7FFD-8BA5C80DE0A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42D8CB5-D4A7-6BC0-E82A-99B036FD3766}"/>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عرض التقارير والملخص الشهري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21D5B3D-CE43-36A6-0F22-A986BC66B4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4D341B5E-03BD-1E24-6CFA-8C6C2FF299E9}"/>
              </a:ext>
            </a:extLst>
          </p:cNvPr>
          <p:cNvSpPr txBox="1"/>
          <p:nvPr/>
        </p:nvSpPr>
        <p:spPr>
          <a:xfrm>
            <a:off x="5535526" y="970503"/>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بعد النقر على أي شـــكل من أشـــكال التقارير المتوفر والظاهرة كما بالصورة السابقة، سيتم نقلك الى هذه الواجهة لعرضها بشكل مفصل كما هو موضح</a:t>
            </a:r>
            <a:endParaRPr lang="en-US" sz="2600" dirty="0"/>
          </a:p>
        </p:txBody>
      </p:sp>
      <p:sp>
        <p:nvSpPr>
          <p:cNvPr id="27" name="TextBox 26">
            <a:extLst>
              <a:ext uri="{FF2B5EF4-FFF2-40B4-BE49-F238E27FC236}">
                <a16:creationId xmlns:a16="http://schemas.microsoft.com/office/drawing/2014/main" id="{7E8D7101-5BE8-DAF7-BC07-47D83B6E2BE9}"/>
              </a:ext>
            </a:extLst>
          </p:cNvPr>
          <p:cNvSpPr txBox="1"/>
          <p:nvPr/>
        </p:nvSpPr>
        <p:spPr>
          <a:xfrm>
            <a:off x="5535526" y="2456795"/>
            <a:ext cx="5843587" cy="440120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هذه الواجهة لعرضها بشكل مفصل كما هو موضح. </a:t>
            </a:r>
            <a:endParaRPr lang="en-US" dirty="0"/>
          </a:p>
          <a:p>
            <a:r>
              <a:rPr lang="ar-SA" dirty="0"/>
              <a:t>قم بإدخال تاريخ بداية التقرير وتاريخ نهايتة وقم بتحديد القسم والموقع المراد عرض التقرير له، وســـتظهر لك التقارير موضحة بأيقونات توضح فيما اذا قام الموظف بـ (غياب بدون عذر ،غيـــاب بعذر، عطلة، ايام عطلة نهاية الإســـبوع، إجازة، اجازة تـــم اعتمادها، حضور وانصراف منتظميـــن، في حالة التأخير الرقم باللون الاحمر يرمز لعـــدد دقائق التأخير، في حالة الإنصراف المبكـــر تبين عدد الدقائق باللون البرتقالي، في حالة الأجـــر الإضافي تبين عدد الدقائق باللون الأخضر)</a:t>
            </a:r>
            <a:endParaRPr lang="en-US" dirty="0"/>
          </a:p>
        </p:txBody>
      </p:sp>
      <p:grpSp>
        <p:nvGrpSpPr>
          <p:cNvPr id="4" name="Group 3">
            <a:extLst>
              <a:ext uri="{FF2B5EF4-FFF2-40B4-BE49-F238E27FC236}">
                <a16:creationId xmlns:a16="http://schemas.microsoft.com/office/drawing/2014/main" id="{056CE2B2-65A9-5D83-4C00-572F2DF65AD3}"/>
              </a:ext>
            </a:extLst>
          </p:cNvPr>
          <p:cNvGrpSpPr/>
          <p:nvPr/>
        </p:nvGrpSpPr>
        <p:grpSpPr>
          <a:xfrm>
            <a:off x="130342" y="2596896"/>
            <a:ext cx="5228042" cy="2760892"/>
            <a:chOff x="-4698" y="0"/>
            <a:chExt cx="10250614" cy="5528475"/>
          </a:xfrm>
        </p:grpSpPr>
        <p:pic>
          <p:nvPicPr>
            <p:cNvPr id="5" name="Picture 4">
              <a:extLst>
                <a:ext uri="{FF2B5EF4-FFF2-40B4-BE49-F238E27FC236}">
                  <a16:creationId xmlns:a16="http://schemas.microsoft.com/office/drawing/2014/main" id="{14D8AA3F-0BF1-FB59-8B9D-0B151CB1AB3E}"/>
                </a:ext>
              </a:extLst>
            </p:cNvPr>
            <p:cNvPicPr/>
            <p:nvPr/>
          </p:nvPicPr>
          <p:blipFill>
            <a:blip r:embed="rId4"/>
            <a:stretch>
              <a:fillRect/>
            </a:stretch>
          </p:blipFill>
          <p:spPr>
            <a:xfrm>
              <a:off x="89789" y="5408098"/>
              <a:ext cx="9649968" cy="118872"/>
            </a:xfrm>
            <a:prstGeom prst="rect">
              <a:avLst/>
            </a:prstGeom>
          </p:spPr>
        </p:pic>
        <p:sp>
          <p:nvSpPr>
            <p:cNvPr id="6" name="Shape 3938">
              <a:extLst>
                <a:ext uri="{FF2B5EF4-FFF2-40B4-BE49-F238E27FC236}">
                  <a16:creationId xmlns:a16="http://schemas.microsoft.com/office/drawing/2014/main" id="{E866569D-A353-115F-ED27-EEBD7562F3FB}"/>
                </a:ext>
              </a:extLst>
            </p:cNvPr>
            <p:cNvSpPr/>
            <p:nvPr/>
          </p:nvSpPr>
          <p:spPr>
            <a:xfrm>
              <a:off x="93624" y="5413394"/>
              <a:ext cx="9645775" cy="115081"/>
            </a:xfrm>
            <a:custGeom>
              <a:avLst/>
              <a:gdLst/>
              <a:ahLst/>
              <a:cxnLst/>
              <a:rect l="0" t="0" r="0" b="0"/>
              <a:pathLst>
                <a:path w="9645775" h="115081">
                  <a:moveTo>
                    <a:pt x="0" y="0"/>
                  </a:moveTo>
                  <a:lnTo>
                    <a:pt x="9645775" y="0"/>
                  </a:lnTo>
                  <a:lnTo>
                    <a:pt x="9643438" y="23189"/>
                  </a:lnTo>
                  <a:cubicBezTo>
                    <a:pt x="9632707" y="75633"/>
                    <a:pt x="9586306" y="115081"/>
                    <a:pt x="9530688" y="115081"/>
                  </a:cubicBezTo>
                  <a:lnTo>
                    <a:pt x="115073" y="115081"/>
                  </a:lnTo>
                  <a:cubicBezTo>
                    <a:pt x="59467" y="115081"/>
                    <a:pt x="13068" y="75633"/>
                    <a:pt x="2337" y="23189"/>
                  </a:cubicBezTo>
                  <a:lnTo>
                    <a:pt x="0" y="6"/>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7" name="Shape 3939">
              <a:extLst>
                <a:ext uri="{FF2B5EF4-FFF2-40B4-BE49-F238E27FC236}">
                  <a16:creationId xmlns:a16="http://schemas.microsoft.com/office/drawing/2014/main" id="{BE44E54A-9DC5-2184-626C-65FE27091084}"/>
                </a:ext>
              </a:extLst>
            </p:cNvPr>
            <p:cNvSpPr/>
            <p:nvPr/>
          </p:nvSpPr>
          <p:spPr>
            <a:xfrm>
              <a:off x="960483"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0" name="Shape 132343">
              <a:extLst>
                <a:ext uri="{FF2B5EF4-FFF2-40B4-BE49-F238E27FC236}">
                  <a16:creationId xmlns:a16="http://schemas.microsoft.com/office/drawing/2014/main" id="{26AC64CE-3220-9211-629A-3036CC41FC83}"/>
                </a:ext>
              </a:extLst>
            </p:cNvPr>
            <p:cNvSpPr/>
            <p:nvPr/>
          </p:nvSpPr>
          <p:spPr>
            <a:xfrm>
              <a:off x="1207909" y="271164"/>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1" name="Picture 10">
              <a:extLst>
                <a:ext uri="{FF2B5EF4-FFF2-40B4-BE49-F238E27FC236}">
                  <a16:creationId xmlns:a16="http://schemas.microsoft.com/office/drawing/2014/main" id="{A0BE616A-91D7-691A-1F33-7C6335CF8766}"/>
                </a:ext>
              </a:extLst>
            </p:cNvPr>
            <p:cNvPicPr/>
            <p:nvPr/>
          </p:nvPicPr>
          <p:blipFill>
            <a:blip r:embed="rId5"/>
            <a:stretch>
              <a:fillRect/>
            </a:stretch>
          </p:blipFill>
          <p:spPr>
            <a:xfrm>
              <a:off x="1204341" y="255962"/>
              <a:ext cx="7421881" cy="4760977"/>
            </a:xfrm>
            <a:prstGeom prst="rect">
              <a:avLst/>
            </a:prstGeom>
          </p:spPr>
        </p:pic>
        <p:pic>
          <p:nvPicPr>
            <p:cNvPr id="22" name="Picture 21">
              <a:extLst>
                <a:ext uri="{FF2B5EF4-FFF2-40B4-BE49-F238E27FC236}">
                  <a16:creationId xmlns:a16="http://schemas.microsoft.com/office/drawing/2014/main" id="{CAA69EA5-4DEC-9977-D064-7CB52FC45199}"/>
                </a:ext>
              </a:extLst>
            </p:cNvPr>
            <p:cNvPicPr/>
            <p:nvPr/>
          </p:nvPicPr>
          <p:blipFill>
            <a:blip r:embed="rId6"/>
            <a:stretch>
              <a:fillRect/>
            </a:stretch>
          </p:blipFill>
          <p:spPr>
            <a:xfrm>
              <a:off x="-4698" y="5282115"/>
              <a:ext cx="9838944" cy="155448"/>
            </a:xfrm>
            <a:prstGeom prst="rect">
              <a:avLst/>
            </a:prstGeom>
          </p:spPr>
        </p:pic>
        <p:sp>
          <p:nvSpPr>
            <p:cNvPr id="23" name="Shape 3944">
              <a:extLst>
                <a:ext uri="{FF2B5EF4-FFF2-40B4-BE49-F238E27FC236}">
                  <a16:creationId xmlns:a16="http://schemas.microsoft.com/office/drawing/2014/main" id="{E99A0AC3-D959-75B4-E234-00064AE9EE4D}"/>
                </a:ext>
              </a:extLst>
            </p:cNvPr>
            <p:cNvSpPr/>
            <p:nvPr/>
          </p:nvSpPr>
          <p:spPr>
            <a:xfrm>
              <a:off x="4039084" y="5287700"/>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4" name="Picture 23">
              <a:extLst>
                <a:ext uri="{FF2B5EF4-FFF2-40B4-BE49-F238E27FC236}">
                  <a16:creationId xmlns:a16="http://schemas.microsoft.com/office/drawing/2014/main" id="{D309B665-B3D1-1E94-BAA5-DC0A3460FBEB}"/>
                </a:ext>
              </a:extLst>
            </p:cNvPr>
            <p:cNvPicPr/>
            <p:nvPr/>
          </p:nvPicPr>
          <p:blipFill>
            <a:blip r:embed="rId7"/>
            <a:stretch>
              <a:fillRect/>
            </a:stretch>
          </p:blipFill>
          <p:spPr>
            <a:xfrm>
              <a:off x="7401941" y="3335459"/>
              <a:ext cx="2843785" cy="1200912"/>
            </a:xfrm>
            <a:prstGeom prst="rect">
              <a:avLst/>
            </a:prstGeom>
          </p:spPr>
        </p:pic>
        <p:sp>
          <p:nvSpPr>
            <p:cNvPr id="25" name="Shape 3948">
              <a:extLst>
                <a:ext uri="{FF2B5EF4-FFF2-40B4-BE49-F238E27FC236}">
                  <a16:creationId xmlns:a16="http://schemas.microsoft.com/office/drawing/2014/main" id="{B9B631FD-1AD0-3D14-FD5F-30E8D14860CD}"/>
                </a:ext>
              </a:extLst>
            </p:cNvPr>
            <p:cNvSpPr/>
            <p:nvPr/>
          </p:nvSpPr>
          <p:spPr>
            <a:xfrm>
              <a:off x="9512672" y="3837018"/>
              <a:ext cx="609219" cy="471272"/>
            </a:xfrm>
            <a:custGeom>
              <a:avLst/>
              <a:gdLst/>
              <a:ahLst/>
              <a:cxnLst/>
              <a:rect l="0" t="0" r="0" b="0"/>
              <a:pathLst>
                <a:path w="609219" h="471272">
                  <a:moveTo>
                    <a:pt x="536905" y="471272"/>
                  </a:moveTo>
                  <a:lnTo>
                    <a:pt x="72327" y="471272"/>
                  </a:lnTo>
                  <a:cubicBezTo>
                    <a:pt x="32372" y="471272"/>
                    <a:pt x="0" y="438887"/>
                    <a:pt x="0" y="398945"/>
                  </a:cubicBezTo>
                  <a:lnTo>
                    <a:pt x="0" y="72327"/>
                  </a:lnTo>
                  <a:cubicBezTo>
                    <a:pt x="0" y="32385"/>
                    <a:pt x="32372" y="0"/>
                    <a:pt x="72327" y="0"/>
                  </a:cubicBezTo>
                  <a:lnTo>
                    <a:pt x="536905" y="0"/>
                  </a:lnTo>
                  <a:cubicBezTo>
                    <a:pt x="576847" y="0"/>
                    <a:pt x="609219" y="32385"/>
                    <a:pt x="609219" y="72327"/>
                  </a:cubicBezTo>
                  <a:lnTo>
                    <a:pt x="609219" y="398945"/>
                  </a:lnTo>
                  <a:cubicBezTo>
                    <a:pt x="609219" y="438887"/>
                    <a:pt x="576847" y="471272"/>
                    <a:pt x="536905" y="471272"/>
                  </a:cubicBezTo>
                  <a:close/>
                </a:path>
              </a:pathLst>
            </a:custGeom>
            <a:ln w="18021"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6" name="Shape 3949">
              <a:extLst>
                <a:ext uri="{FF2B5EF4-FFF2-40B4-BE49-F238E27FC236}">
                  <a16:creationId xmlns:a16="http://schemas.microsoft.com/office/drawing/2014/main" id="{19DB493B-42F0-FD8E-20A8-45963B4A769B}"/>
                </a:ext>
              </a:extLst>
            </p:cNvPr>
            <p:cNvSpPr/>
            <p:nvPr/>
          </p:nvSpPr>
          <p:spPr>
            <a:xfrm>
              <a:off x="7404151" y="3339357"/>
              <a:ext cx="2841765" cy="1196404"/>
            </a:xfrm>
            <a:custGeom>
              <a:avLst/>
              <a:gdLst/>
              <a:ahLst/>
              <a:cxnLst/>
              <a:rect l="0" t="0" r="0" b="0"/>
              <a:pathLst>
                <a:path w="2841765" h="1196404">
                  <a:moveTo>
                    <a:pt x="2656167" y="1196404"/>
                  </a:moveTo>
                  <a:lnTo>
                    <a:pt x="185611" y="1196404"/>
                  </a:lnTo>
                  <a:cubicBezTo>
                    <a:pt x="83096" y="1196404"/>
                    <a:pt x="0" y="1113308"/>
                    <a:pt x="0" y="1010793"/>
                  </a:cubicBezTo>
                  <a:lnTo>
                    <a:pt x="0" y="185598"/>
                  </a:lnTo>
                  <a:cubicBezTo>
                    <a:pt x="0" y="83096"/>
                    <a:pt x="83096" y="0"/>
                    <a:pt x="185611" y="0"/>
                  </a:cubicBezTo>
                  <a:lnTo>
                    <a:pt x="2656167" y="0"/>
                  </a:lnTo>
                  <a:cubicBezTo>
                    <a:pt x="2758669" y="0"/>
                    <a:pt x="2841765" y="83096"/>
                    <a:pt x="2841765" y="185598"/>
                  </a:cubicBezTo>
                  <a:lnTo>
                    <a:pt x="2841765" y="1010793"/>
                  </a:lnTo>
                  <a:cubicBezTo>
                    <a:pt x="2841765" y="1113308"/>
                    <a:pt x="2758669" y="1196404"/>
                    <a:pt x="2656167" y="1196404"/>
                  </a:cubicBezTo>
                  <a:close/>
                </a:path>
              </a:pathLst>
            </a:custGeom>
            <a:ln w="30264"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30769778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79C1F-F5E1-E8D9-0541-964A8880D08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0927743-46AE-1F73-CC63-02D6612A7748}"/>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تقارير المستندات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2625F97-8155-078E-5B30-07454205EC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7F0EBE8D-722E-B81C-9D46-BABC6C11DF08}"/>
              </a:ext>
            </a:extLst>
          </p:cNvPr>
          <p:cNvSpPr txBox="1"/>
          <p:nvPr/>
        </p:nvSpPr>
        <p:spPr>
          <a:xfrm>
            <a:off x="5535526" y="970503"/>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قم بالنقر على تقارير المســـتندات الموجودة في الواجهة  الرئيســـية ضمن مربع الرئيســـية ،وستظهر لك واجهة بها قائمة بالمستندات الخاصة بالموظفين</a:t>
            </a:r>
            <a:endParaRPr lang="en-US" sz="2600" dirty="0"/>
          </a:p>
        </p:txBody>
      </p:sp>
      <p:sp>
        <p:nvSpPr>
          <p:cNvPr id="27" name="TextBox 26">
            <a:extLst>
              <a:ext uri="{FF2B5EF4-FFF2-40B4-BE49-F238E27FC236}">
                <a16:creationId xmlns:a16="http://schemas.microsoft.com/office/drawing/2014/main" id="{F661FC08-AE09-EBA3-7F18-DD3B73D111EB}"/>
              </a:ext>
            </a:extLst>
          </p:cNvPr>
          <p:cNvSpPr txBox="1"/>
          <p:nvPr/>
        </p:nvSpPr>
        <p:spPr>
          <a:xfrm>
            <a:off x="5535526" y="2659206"/>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يظهر في القائمة اســـم الموظف، الرقـــم الوظيفي، الوظيفة، النوع، تاريـــخ الانتهاء، تاريخ الإصدار/الإنشاء، الرقم، التفاصيل</a:t>
            </a:r>
            <a:endParaRPr lang="en-US"/>
          </a:p>
        </p:txBody>
      </p:sp>
      <p:grpSp>
        <p:nvGrpSpPr>
          <p:cNvPr id="2" name="Group 1">
            <a:extLst>
              <a:ext uri="{FF2B5EF4-FFF2-40B4-BE49-F238E27FC236}">
                <a16:creationId xmlns:a16="http://schemas.microsoft.com/office/drawing/2014/main" id="{DB2318B4-77CE-0B30-6493-35D85BFE31DD}"/>
              </a:ext>
            </a:extLst>
          </p:cNvPr>
          <p:cNvGrpSpPr/>
          <p:nvPr/>
        </p:nvGrpSpPr>
        <p:grpSpPr>
          <a:xfrm>
            <a:off x="124776" y="2073099"/>
            <a:ext cx="4995864" cy="2711802"/>
            <a:chOff x="-4698" y="0"/>
            <a:chExt cx="10250614" cy="5528473"/>
          </a:xfrm>
        </p:grpSpPr>
        <p:pic>
          <p:nvPicPr>
            <p:cNvPr id="3" name="Picture 2">
              <a:extLst>
                <a:ext uri="{FF2B5EF4-FFF2-40B4-BE49-F238E27FC236}">
                  <a16:creationId xmlns:a16="http://schemas.microsoft.com/office/drawing/2014/main" id="{AD14C36D-6F16-836A-9B2F-03EBB1AFD252}"/>
                </a:ext>
              </a:extLst>
            </p:cNvPr>
            <p:cNvPicPr/>
            <p:nvPr/>
          </p:nvPicPr>
          <p:blipFill>
            <a:blip r:embed="rId4"/>
            <a:stretch>
              <a:fillRect/>
            </a:stretch>
          </p:blipFill>
          <p:spPr>
            <a:xfrm>
              <a:off x="89789" y="5407721"/>
              <a:ext cx="9649968" cy="118872"/>
            </a:xfrm>
            <a:prstGeom prst="rect">
              <a:avLst/>
            </a:prstGeom>
          </p:spPr>
        </p:pic>
        <p:sp>
          <p:nvSpPr>
            <p:cNvPr id="12" name="Shape 4110">
              <a:extLst>
                <a:ext uri="{FF2B5EF4-FFF2-40B4-BE49-F238E27FC236}">
                  <a16:creationId xmlns:a16="http://schemas.microsoft.com/office/drawing/2014/main" id="{D5D78AF8-7C49-8B7B-E5AF-7848C8BF338B}"/>
                </a:ext>
              </a:extLst>
            </p:cNvPr>
            <p:cNvSpPr/>
            <p:nvPr/>
          </p:nvSpPr>
          <p:spPr>
            <a:xfrm>
              <a:off x="93624" y="5413388"/>
              <a:ext cx="9645776" cy="115085"/>
            </a:xfrm>
            <a:custGeom>
              <a:avLst/>
              <a:gdLst/>
              <a:ahLst/>
              <a:cxnLst/>
              <a:rect l="0" t="0" r="0" b="0"/>
              <a:pathLst>
                <a:path w="9645776" h="115085">
                  <a:moveTo>
                    <a:pt x="0" y="0"/>
                  </a:moveTo>
                  <a:lnTo>
                    <a:pt x="9645776" y="0"/>
                  </a:lnTo>
                  <a:cubicBezTo>
                    <a:pt x="9645776" y="55618"/>
                    <a:pt x="9606328" y="102019"/>
                    <a:pt x="9553883" y="112750"/>
                  </a:cubicBezTo>
                  <a:lnTo>
                    <a:pt x="9530711" y="115085"/>
                  </a:lnTo>
                  <a:lnTo>
                    <a:pt x="115050" y="115085"/>
                  </a:lnTo>
                  <a:lnTo>
                    <a:pt x="91883" y="112750"/>
                  </a:lnTo>
                  <a:cubicBezTo>
                    <a:pt x="46938" y="103552"/>
                    <a:pt x="11535" y="68148"/>
                    <a:pt x="2337" y="23195"/>
                  </a:cubicBezTo>
                  <a:lnTo>
                    <a:pt x="0" y="12"/>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3" name="Shape 4111">
              <a:extLst>
                <a:ext uri="{FF2B5EF4-FFF2-40B4-BE49-F238E27FC236}">
                  <a16:creationId xmlns:a16="http://schemas.microsoft.com/office/drawing/2014/main" id="{A7129990-8A48-DCA7-A182-EC9F86446E2D}"/>
                </a:ext>
              </a:extLst>
            </p:cNvPr>
            <p:cNvSpPr/>
            <p:nvPr/>
          </p:nvSpPr>
          <p:spPr>
            <a:xfrm>
              <a:off x="960483"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4" name="Shape 132743">
              <a:extLst>
                <a:ext uri="{FF2B5EF4-FFF2-40B4-BE49-F238E27FC236}">
                  <a16:creationId xmlns:a16="http://schemas.microsoft.com/office/drawing/2014/main" id="{FC8598B5-70E2-E93D-1D0C-E955D085D376}"/>
                </a:ext>
              </a:extLst>
            </p:cNvPr>
            <p:cNvSpPr/>
            <p:nvPr/>
          </p:nvSpPr>
          <p:spPr>
            <a:xfrm>
              <a:off x="1207909" y="271168"/>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5" name="Picture 14">
              <a:extLst>
                <a:ext uri="{FF2B5EF4-FFF2-40B4-BE49-F238E27FC236}">
                  <a16:creationId xmlns:a16="http://schemas.microsoft.com/office/drawing/2014/main" id="{321AF9E0-9C3E-E37E-4D8C-3C20865D15CC}"/>
                </a:ext>
              </a:extLst>
            </p:cNvPr>
            <p:cNvPicPr/>
            <p:nvPr/>
          </p:nvPicPr>
          <p:blipFill>
            <a:blip r:embed="rId5"/>
            <a:stretch>
              <a:fillRect/>
            </a:stretch>
          </p:blipFill>
          <p:spPr>
            <a:xfrm>
              <a:off x="1204341" y="258633"/>
              <a:ext cx="7421881" cy="4757928"/>
            </a:xfrm>
            <a:prstGeom prst="rect">
              <a:avLst/>
            </a:prstGeom>
          </p:spPr>
        </p:pic>
        <p:pic>
          <p:nvPicPr>
            <p:cNvPr id="16" name="Picture 15">
              <a:extLst>
                <a:ext uri="{FF2B5EF4-FFF2-40B4-BE49-F238E27FC236}">
                  <a16:creationId xmlns:a16="http://schemas.microsoft.com/office/drawing/2014/main" id="{D5694D61-E553-A18E-6E56-4AA242D2BC48}"/>
                </a:ext>
              </a:extLst>
            </p:cNvPr>
            <p:cNvPicPr/>
            <p:nvPr/>
          </p:nvPicPr>
          <p:blipFill>
            <a:blip r:embed="rId6"/>
            <a:stretch>
              <a:fillRect/>
            </a:stretch>
          </p:blipFill>
          <p:spPr>
            <a:xfrm>
              <a:off x="-4698" y="5281738"/>
              <a:ext cx="9838944" cy="155448"/>
            </a:xfrm>
            <a:prstGeom prst="rect">
              <a:avLst/>
            </a:prstGeom>
          </p:spPr>
        </p:pic>
        <p:sp>
          <p:nvSpPr>
            <p:cNvPr id="17" name="Shape 4116">
              <a:extLst>
                <a:ext uri="{FF2B5EF4-FFF2-40B4-BE49-F238E27FC236}">
                  <a16:creationId xmlns:a16="http://schemas.microsoft.com/office/drawing/2014/main" id="{F86337CB-9614-1E3D-7613-3EDCAD3ABF48}"/>
                </a:ext>
              </a:extLst>
            </p:cNvPr>
            <p:cNvSpPr/>
            <p:nvPr/>
          </p:nvSpPr>
          <p:spPr>
            <a:xfrm>
              <a:off x="4039084" y="5287700"/>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18" name="Picture 17">
              <a:extLst>
                <a:ext uri="{FF2B5EF4-FFF2-40B4-BE49-F238E27FC236}">
                  <a16:creationId xmlns:a16="http://schemas.microsoft.com/office/drawing/2014/main" id="{C50412FA-822C-DD6C-D03F-899CBDCCCB40}"/>
                </a:ext>
              </a:extLst>
            </p:cNvPr>
            <p:cNvPicPr/>
            <p:nvPr/>
          </p:nvPicPr>
          <p:blipFill>
            <a:blip r:embed="rId7"/>
            <a:stretch>
              <a:fillRect/>
            </a:stretch>
          </p:blipFill>
          <p:spPr>
            <a:xfrm>
              <a:off x="7401941" y="3335081"/>
              <a:ext cx="2843785" cy="1200912"/>
            </a:xfrm>
            <a:prstGeom prst="rect">
              <a:avLst/>
            </a:prstGeom>
          </p:spPr>
        </p:pic>
        <p:sp>
          <p:nvSpPr>
            <p:cNvPr id="19" name="Shape 4120">
              <a:extLst>
                <a:ext uri="{FF2B5EF4-FFF2-40B4-BE49-F238E27FC236}">
                  <a16:creationId xmlns:a16="http://schemas.microsoft.com/office/drawing/2014/main" id="{86925F94-D23E-FD24-CA76-21DB37AEB91E}"/>
                </a:ext>
              </a:extLst>
            </p:cNvPr>
            <p:cNvSpPr/>
            <p:nvPr/>
          </p:nvSpPr>
          <p:spPr>
            <a:xfrm>
              <a:off x="8786911" y="3837027"/>
              <a:ext cx="609219" cy="471259"/>
            </a:xfrm>
            <a:custGeom>
              <a:avLst/>
              <a:gdLst/>
              <a:ahLst/>
              <a:cxnLst/>
              <a:rect l="0" t="0" r="0" b="0"/>
              <a:pathLst>
                <a:path w="609219" h="471259">
                  <a:moveTo>
                    <a:pt x="536905" y="471259"/>
                  </a:moveTo>
                  <a:lnTo>
                    <a:pt x="72313" y="471259"/>
                  </a:lnTo>
                  <a:cubicBezTo>
                    <a:pt x="32372" y="471259"/>
                    <a:pt x="0" y="438874"/>
                    <a:pt x="0" y="398932"/>
                  </a:cubicBezTo>
                  <a:lnTo>
                    <a:pt x="0" y="72314"/>
                  </a:lnTo>
                  <a:cubicBezTo>
                    <a:pt x="0" y="32372"/>
                    <a:pt x="32372" y="0"/>
                    <a:pt x="72313" y="0"/>
                  </a:cubicBezTo>
                  <a:lnTo>
                    <a:pt x="536905" y="0"/>
                  </a:lnTo>
                  <a:cubicBezTo>
                    <a:pt x="576847" y="0"/>
                    <a:pt x="609219" y="32372"/>
                    <a:pt x="609219" y="72314"/>
                  </a:cubicBezTo>
                  <a:lnTo>
                    <a:pt x="609219" y="398932"/>
                  </a:lnTo>
                  <a:cubicBezTo>
                    <a:pt x="609219" y="438874"/>
                    <a:pt x="576847" y="471259"/>
                    <a:pt x="536905" y="471259"/>
                  </a:cubicBezTo>
                  <a:close/>
                </a:path>
              </a:pathLst>
            </a:custGeom>
            <a:ln w="18021"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1" name="Shape 4121">
              <a:extLst>
                <a:ext uri="{FF2B5EF4-FFF2-40B4-BE49-F238E27FC236}">
                  <a16:creationId xmlns:a16="http://schemas.microsoft.com/office/drawing/2014/main" id="{0A38519C-AF51-C020-ECEE-1A8C254450E5}"/>
                </a:ext>
              </a:extLst>
            </p:cNvPr>
            <p:cNvSpPr/>
            <p:nvPr/>
          </p:nvSpPr>
          <p:spPr>
            <a:xfrm>
              <a:off x="7404151" y="3339357"/>
              <a:ext cx="2841765" cy="1196404"/>
            </a:xfrm>
            <a:custGeom>
              <a:avLst/>
              <a:gdLst/>
              <a:ahLst/>
              <a:cxnLst/>
              <a:rect l="0" t="0" r="0" b="0"/>
              <a:pathLst>
                <a:path w="2841765" h="1196404">
                  <a:moveTo>
                    <a:pt x="2656167" y="1196404"/>
                  </a:moveTo>
                  <a:lnTo>
                    <a:pt x="185611" y="1196404"/>
                  </a:lnTo>
                  <a:cubicBezTo>
                    <a:pt x="83096" y="1196404"/>
                    <a:pt x="0" y="1113308"/>
                    <a:pt x="0" y="1010793"/>
                  </a:cubicBezTo>
                  <a:lnTo>
                    <a:pt x="0" y="185598"/>
                  </a:lnTo>
                  <a:cubicBezTo>
                    <a:pt x="0" y="83096"/>
                    <a:pt x="83096" y="0"/>
                    <a:pt x="185611" y="0"/>
                  </a:cubicBezTo>
                  <a:lnTo>
                    <a:pt x="2656167" y="0"/>
                  </a:lnTo>
                  <a:cubicBezTo>
                    <a:pt x="2758669" y="0"/>
                    <a:pt x="2841765" y="83096"/>
                    <a:pt x="2841765" y="185598"/>
                  </a:cubicBezTo>
                  <a:lnTo>
                    <a:pt x="2841765" y="1010793"/>
                  </a:lnTo>
                  <a:cubicBezTo>
                    <a:pt x="2841765" y="1113308"/>
                    <a:pt x="2758669" y="1196404"/>
                    <a:pt x="2656167" y="1196404"/>
                  </a:cubicBezTo>
                  <a:close/>
                </a:path>
              </a:pathLst>
            </a:custGeom>
            <a:ln w="30264"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
        <p:nvSpPr>
          <p:cNvPr id="28" name="TextBox 27">
            <a:extLst>
              <a:ext uri="{FF2B5EF4-FFF2-40B4-BE49-F238E27FC236}">
                <a16:creationId xmlns:a16="http://schemas.microsoft.com/office/drawing/2014/main" id="{673DBCF5-39E4-9749-A32F-DE52FDFE0CD8}"/>
              </a:ext>
            </a:extLst>
          </p:cNvPr>
          <p:cNvSpPr txBox="1"/>
          <p:nvPr/>
        </p:nvSpPr>
        <p:spPr>
          <a:xfrm>
            <a:off x="5535526" y="4347909"/>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يمكن فلترة النتائج حسب الموقع والقســـم، وامكانية اخفاء واظهارالأعمدة حسب الحاجة ،ويمكن ايضا استعراض المستندات المنتهية الصلاحية، او التي تنتهي صلاحيتها خلال فترة معينة، مع اًمكانية طباعتها او تصديرها كملف نصي او اكسل</a:t>
            </a:r>
            <a:endParaRPr lang="en-US"/>
          </a:p>
        </p:txBody>
      </p:sp>
    </p:spTree>
    <p:extLst>
      <p:ext uri="{BB962C8B-B14F-4D97-AF65-F5344CB8AC3E}">
        <p14:creationId xmlns:p14="http://schemas.microsoft.com/office/powerpoint/2010/main" val="26555209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P spid="28" grpId="0"/>
    </p:bld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6F259B-2F6E-4761-5D60-27C36548DAC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A266779-61DB-F488-E545-24CB7FFEEF49}"/>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التنبيهات والإنذارات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041FFC4-310F-B0E3-C29F-2BE3860940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78262F40-4AA7-6637-9D66-BC86096628C6}"/>
              </a:ext>
            </a:extLst>
          </p:cNvPr>
          <p:cNvSpPr txBox="1"/>
          <p:nvPr/>
        </p:nvSpPr>
        <p:spPr>
          <a:xfrm>
            <a:off x="5772242" y="2569074"/>
            <a:ext cx="5843587"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قم بالنقر على التنبيهات والإنذارات الموجودة في الواجهة  الرئيســـية ضمن مربع الرئيسية ،وستظهر لك واجهة بها قائمة بالتنبيهات والإنذارات التي تم إرسالها للموظفين مسبقاكما يمكنك من هذه الواجهه إرسال تنبيه او إنذار جديد لموظف او لمجموعة موظفينً او ارساله لجميع الموظفين</a:t>
            </a:r>
            <a:endParaRPr lang="en-US" sz="2600" dirty="0"/>
          </a:p>
        </p:txBody>
      </p:sp>
      <p:grpSp>
        <p:nvGrpSpPr>
          <p:cNvPr id="4" name="Group 3">
            <a:extLst>
              <a:ext uri="{FF2B5EF4-FFF2-40B4-BE49-F238E27FC236}">
                <a16:creationId xmlns:a16="http://schemas.microsoft.com/office/drawing/2014/main" id="{68ED0827-0130-2AC2-08A6-D313772AF6DF}"/>
              </a:ext>
            </a:extLst>
          </p:cNvPr>
          <p:cNvGrpSpPr/>
          <p:nvPr/>
        </p:nvGrpSpPr>
        <p:grpSpPr>
          <a:xfrm>
            <a:off x="87226" y="2185417"/>
            <a:ext cx="5518046" cy="3122486"/>
            <a:chOff x="-4698" y="0"/>
            <a:chExt cx="10250614" cy="5528488"/>
          </a:xfrm>
        </p:grpSpPr>
        <p:pic>
          <p:nvPicPr>
            <p:cNvPr id="5" name="Picture 4">
              <a:extLst>
                <a:ext uri="{FF2B5EF4-FFF2-40B4-BE49-F238E27FC236}">
                  <a16:creationId xmlns:a16="http://schemas.microsoft.com/office/drawing/2014/main" id="{AA69B323-C72A-2354-EDD4-3C25C6BDE91D}"/>
                </a:ext>
              </a:extLst>
            </p:cNvPr>
            <p:cNvPicPr/>
            <p:nvPr/>
          </p:nvPicPr>
          <p:blipFill>
            <a:blip r:embed="rId4"/>
            <a:stretch>
              <a:fillRect/>
            </a:stretch>
          </p:blipFill>
          <p:spPr>
            <a:xfrm>
              <a:off x="89789" y="5407611"/>
              <a:ext cx="9649968" cy="118872"/>
            </a:xfrm>
            <a:prstGeom prst="rect">
              <a:avLst/>
            </a:prstGeom>
          </p:spPr>
        </p:pic>
        <p:sp>
          <p:nvSpPr>
            <p:cNvPr id="6" name="Shape 4219">
              <a:extLst>
                <a:ext uri="{FF2B5EF4-FFF2-40B4-BE49-F238E27FC236}">
                  <a16:creationId xmlns:a16="http://schemas.microsoft.com/office/drawing/2014/main" id="{CD698974-CF58-294E-0B5B-EEA9DF8E4CB8}"/>
                </a:ext>
              </a:extLst>
            </p:cNvPr>
            <p:cNvSpPr/>
            <p:nvPr/>
          </p:nvSpPr>
          <p:spPr>
            <a:xfrm>
              <a:off x="93624" y="5413402"/>
              <a:ext cx="9645776" cy="115086"/>
            </a:xfrm>
            <a:custGeom>
              <a:avLst/>
              <a:gdLst/>
              <a:ahLst/>
              <a:cxnLst/>
              <a:rect l="0" t="0" r="0" b="0"/>
              <a:pathLst>
                <a:path w="9645776" h="115086">
                  <a:moveTo>
                    <a:pt x="0" y="0"/>
                  </a:moveTo>
                  <a:lnTo>
                    <a:pt x="9645776" y="0"/>
                  </a:lnTo>
                  <a:lnTo>
                    <a:pt x="9643438" y="23193"/>
                  </a:lnTo>
                  <a:cubicBezTo>
                    <a:pt x="9632707" y="75638"/>
                    <a:pt x="9586306" y="115086"/>
                    <a:pt x="9530688" y="115086"/>
                  </a:cubicBezTo>
                  <a:lnTo>
                    <a:pt x="115073" y="115086"/>
                  </a:lnTo>
                  <a:cubicBezTo>
                    <a:pt x="59467" y="115086"/>
                    <a:pt x="13068" y="75638"/>
                    <a:pt x="2337" y="23193"/>
                  </a:cubicBezTo>
                  <a:lnTo>
                    <a:pt x="0" y="11"/>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7" name="Shape 4220">
              <a:extLst>
                <a:ext uri="{FF2B5EF4-FFF2-40B4-BE49-F238E27FC236}">
                  <a16:creationId xmlns:a16="http://schemas.microsoft.com/office/drawing/2014/main" id="{7D3CC963-3644-4DA0-0EAE-051CB52C3A64}"/>
                </a:ext>
              </a:extLst>
            </p:cNvPr>
            <p:cNvSpPr/>
            <p:nvPr/>
          </p:nvSpPr>
          <p:spPr>
            <a:xfrm>
              <a:off x="960483" y="0"/>
              <a:ext cx="7912049" cy="5287709"/>
            </a:xfrm>
            <a:custGeom>
              <a:avLst/>
              <a:gdLst/>
              <a:ahLst/>
              <a:cxnLst/>
              <a:rect l="0" t="0" r="0" b="0"/>
              <a:pathLst>
                <a:path w="7912049" h="5287709">
                  <a:moveTo>
                    <a:pt x="337769" y="0"/>
                  </a:moveTo>
                  <a:lnTo>
                    <a:pt x="7574280" y="0"/>
                  </a:lnTo>
                  <a:cubicBezTo>
                    <a:pt x="7760830" y="0"/>
                    <a:pt x="7912049" y="151232"/>
                    <a:pt x="7912049" y="337782"/>
                  </a:cubicBezTo>
                  <a:lnTo>
                    <a:pt x="7912049" y="5287709"/>
                  </a:lnTo>
                  <a:lnTo>
                    <a:pt x="0" y="5287709"/>
                  </a:lnTo>
                  <a:lnTo>
                    <a:pt x="0" y="337782"/>
                  </a:lnTo>
                  <a:cubicBezTo>
                    <a:pt x="0" y="151232"/>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0" name="Shape 133029">
              <a:extLst>
                <a:ext uri="{FF2B5EF4-FFF2-40B4-BE49-F238E27FC236}">
                  <a16:creationId xmlns:a16="http://schemas.microsoft.com/office/drawing/2014/main" id="{7B739593-D4AA-FCC3-664E-F02F19E8D3B5}"/>
                </a:ext>
              </a:extLst>
            </p:cNvPr>
            <p:cNvSpPr/>
            <p:nvPr/>
          </p:nvSpPr>
          <p:spPr>
            <a:xfrm>
              <a:off x="1207909" y="271171"/>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1" name="Picture 10">
              <a:extLst>
                <a:ext uri="{FF2B5EF4-FFF2-40B4-BE49-F238E27FC236}">
                  <a16:creationId xmlns:a16="http://schemas.microsoft.com/office/drawing/2014/main" id="{0F71ABE1-248C-8BCC-DD38-16A185BD9FDD}"/>
                </a:ext>
              </a:extLst>
            </p:cNvPr>
            <p:cNvPicPr/>
            <p:nvPr/>
          </p:nvPicPr>
          <p:blipFill>
            <a:blip r:embed="rId5"/>
            <a:stretch>
              <a:fillRect/>
            </a:stretch>
          </p:blipFill>
          <p:spPr>
            <a:xfrm>
              <a:off x="1204341" y="258523"/>
              <a:ext cx="7421881" cy="4757928"/>
            </a:xfrm>
            <a:prstGeom prst="rect">
              <a:avLst/>
            </a:prstGeom>
          </p:spPr>
        </p:pic>
        <p:pic>
          <p:nvPicPr>
            <p:cNvPr id="22" name="Picture 21">
              <a:extLst>
                <a:ext uri="{FF2B5EF4-FFF2-40B4-BE49-F238E27FC236}">
                  <a16:creationId xmlns:a16="http://schemas.microsoft.com/office/drawing/2014/main" id="{FE3968EA-65BB-548D-49F1-0BB89F735E22}"/>
                </a:ext>
              </a:extLst>
            </p:cNvPr>
            <p:cNvPicPr/>
            <p:nvPr/>
          </p:nvPicPr>
          <p:blipFill>
            <a:blip r:embed="rId6"/>
            <a:stretch>
              <a:fillRect/>
            </a:stretch>
          </p:blipFill>
          <p:spPr>
            <a:xfrm>
              <a:off x="-4698" y="5281627"/>
              <a:ext cx="9838944" cy="155448"/>
            </a:xfrm>
            <a:prstGeom prst="rect">
              <a:avLst/>
            </a:prstGeom>
          </p:spPr>
        </p:pic>
        <p:sp>
          <p:nvSpPr>
            <p:cNvPr id="23" name="Shape 4225">
              <a:extLst>
                <a:ext uri="{FF2B5EF4-FFF2-40B4-BE49-F238E27FC236}">
                  <a16:creationId xmlns:a16="http://schemas.microsoft.com/office/drawing/2014/main" id="{99DD5E55-0FCB-C5DE-7D95-F3B016F1CCAD}"/>
                </a:ext>
              </a:extLst>
            </p:cNvPr>
            <p:cNvSpPr/>
            <p:nvPr/>
          </p:nvSpPr>
          <p:spPr>
            <a:xfrm>
              <a:off x="4039084" y="5287713"/>
              <a:ext cx="1754848" cy="76032"/>
            </a:xfrm>
            <a:custGeom>
              <a:avLst/>
              <a:gdLst/>
              <a:ahLst/>
              <a:cxnLst/>
              <a:rect l="0" t="0" r="0" b="0"/>
              <a:pathLst>
                <a:path w="1754848" h="76032">
                  <a:moveTo>
                    <a:pt x="0" y="0"/>
                  </a:moveTo>
                  <a:lnTo>
                    <a:pt x="1754848" y="0"/>
                  </a:lnTo>
                  <a:cubicBezTo>
                    <a:pt x="1754848" y="31490"/>
                    <a:pt x="1735703" y="58514"/>
                    <a:pt x="1708412" y="70059"/>
                  </a:cubicBezTo>
                  <a:lnTo>
                    <a:pt x="1678826" y="76032"/>
                  </a:lnTo>
                  <a:lnTo>
                    <a:pt x="76021" y="76032"/>
                  </a:lnTo>
                  <a:lnTo>
                    <a:pt x="46436" y="70059"/>
                  </a:lnTo>
                  <a:cubicBezTo>
                    <a:pt x="19145" y="58514"/>
                    <a:pt x="0" y="31490"/>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4" name="Picture 23">
              <a:extLst>
                <a:ext uri="{FF2B5EF4-FFF2-40B4-BE49-F238E27FC236}">
                  <a16:creationId xmlns:a16="http://schemas.microsoft.com/office/drawing/2014/main" id="{19582DF8-4C1E-C67F-4FB9-0272E2120823}"/>
                </a:ext>
              </a:extLst>
            </p:cNvPr>
            <p:cNvPicPr/>
            <p:nvPr/>
          </p:nvPicPr>
          <p:blipFill>
            <a:blip r:embed="rId7"/>
            <a:stretch>
              <a:fillRect/>
            </a:stretch>
          </p:blipFill>
          <p:spPr>
            <a:xfrm>
              <a:off x="7401941" y="3334971"/>
              <a:ext cx="2843785" cy="1200912"/>
            </a:xfrm>
            <a:prstGeom prst="rect">
              <a:avLst/>
            </a:prstGeom>
          </p:spPr>
        </p:pic>
        <p:sp>
          <p:nvSpPr>
            <p:cNvPr id="25" name="Shape 4229">
              <a:extLst>
                <a:ext uri="{FF2B5EF4-FFF2-40B4-BE49-F238E27FC236}">
                  <a16:creationId xmlns:a16="http://schemas.microsoft.com/office/drawing/2014/main" id="{34D651D6-2F7B-FE16-4404-8E2F47291A50}"/>
                </a:ext>
              </a:extLst>
            </p:cNvPr>
            <p:cNvSpPr/>
            <p:nvPr/>
          </p:nvSpPr>
          <p:spPr>
            <a:xfrm>
              <a:off x="8093422" y="3837029"/>
              <a:ext cx="609219" cy="471272"/>
            </a:xfrm>
            <a:custGeom>
              <a:avLst/>
              <a:gdLst/>
              <a:ahLst/>
              <a:cxnLst/>
              <a:rect l="0" t="0" r="0" b="0"/>
              <a:pathLst>
                <a:path w="609219" h="471272">
                  <a:moveTo>
                    <a:pt x="536905" y="471272"/>
                  </a:moveTo>
                  <a:lnTo>
                    <a:pt x="72313" y="471272"/>
                  </a:lnTo>
                  <a:cubicBezTo>
                    <a:pt x="32372" y="471272"/>
                    <a:pt x="0" y="438887"/>
                    <a:pt x="0" y="398945"/>
                  </a:cubicBezTo>
                  <a:lnTo>
                    <a:pt x="0" y="72327"/>
                  </a:lnTo>
                  <a:cubicBezTo>
                    <a:pt x="0" y="32385"/>
                    <a:pt x="32372" y="0"/>
                    <a:pt x="72313" y="0"/>
                  </a:cubicBezTo>
                  <a:lnTo>
                    <a:pt x="536905" y="0"/>
                  </a:lnTo>
                  <a:cubicBezTo>
                    <a:pt x="576847" y="0"/>
                    <a:pt x="609219" y="32385"/>
                    <a:pt x="609219" y="72327"/>
                  </a:cubicBezTo>
                  <a:lnTo>
                    <a:pt x="609219" y="398945"/>
                  </a:lnTo>
                  <a:cubicBezTo>
                    <a:pt x="609219" y="438887"/>
                    <a:pt x="576847" y="471272"/>
                    <a:pt x="536905" y="471272"/>
                  </a:cubicBezTo>
                  <a:close/>
                </a:path>
              </a:pathLst>
            </a:custGeom>
            <a:ln w="18021"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6" name="Shape 4230">
              <a:extLst>
                <a:ext uri="{FF2B5EF4-FFF2-40B4-BE49-F238E27FC236}">
                  <a16:creationId xmlns:a16="http://schemas.microsoft.com/office/drawing/2014/main" id="{8616C9BC-980F-211F-21B9-AAF66F7A88DA}"/>
                </a:ext>
              </a:extLst>
            </p:cNvPr>
            <p:cNvSpPr/>
            <p:nvPr/>
          </p:nvSpPr>
          <p:spPr>
            <a:xfrm>
              <a:off x="7404151" y="3339357"/>
              <a:ext cx="2841765" cy="1196416"/>
            </a:xfrm>
            <a:custGeom>
              <a:avLst/>
              <a:gdLst/>
              <a:ahLst/>
              <a:cxnLst/>
              <a:rect l="0" t="0" r="0" b="0"/>
              <a:pathLst>
                <a:path w="2841765" h="1196416">
                  <a:moveTo>
                    <a:pt x="2656167" y="1196416"/>
                  </a:moveTo>
                  <a:lnTo>
                    <a:pt x="185611" y="1196416"/>
                  </a:lnTo>
                  <a:cubicBezTo>
                    <a:pt x="83096" y="1196416"/>
                    <a:pt x="0" y="1113320"/>
                    <a:pt x="0" y="1010806"/>
                  </a:cubicBezTo>
                  <a:lnTo>
                    <a:pt x="0" y="185610"/>
                  </a:lnTo>
                  <a:cubicBezTo>
                    <a:pt x="0" y="83109"/>
                    <a:pt x="83096" y="0"/>
                    <a:pt x="185611" y="0"/>
                  </a:cubicBezTo>
                  <a:lnTo>
                    <a:pt x="2656167" y="0"/>
                  </a:lnTo>
                  <a:cubicBezTo>
                    <a:pt x="2758669" y="0"/>
                    <a:pt x="2841765" y="83109"/>
                    <a:pt x="2841765" y="185610"/>
                  </a:cubicBezTo>
                  <a:lnTo>
                    <a:pt x="2841765" y="1010806"/>
                  </a:lnTo>
                  <a:cubicBezTo>
                    <a:pt x="2841765" y="1113320"/>
                    <a:pt x="2758669" y="1196416"/>
                    <a:pt x="2656167" y="1196416"/>
                  </a:cubicBezTo>
                  <a:close/>
                </a:path>
              </a:pathLst>
            </a:custGeom>
            <a:ln w="30264"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17243844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BD4BB9-4495-06CD-6050-9A0E8DAD7E3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43DC2AE-B682-BDFC-0E28-62C695E282EF}"/>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إرسال التنبيهات والإنذارات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C7AA746-3FCE-4956-7790-62855C7603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AF21310E-171A-1FE3-D9D2-03410514D3ED}"/>
              </a:ext>
            </a:extLst>
          </p:cNvPr>
          <p:cNvSpPr txBox="1"/>
          <p:nvPr/>
        </p:nvSpPr>
        <p:spPr>
          <a:xfrm>
            <a:off x="5535526" y="2401254"/>
            <a:ext cx="5843587"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الرئيســـية ضمن مربع الرئيسية ،وستظهر لك واجهة بها قائمة بالتنبيهات والإنذارات التي تم إرسالها للموظفين مسبقاقـــم بتحديـــد الموظفين المراد ارســـال الإنذار او التنبيـــه لهم ثم قم بإدخال عنوان الرســـاًلة وتفاصيلها ويمكنك أيضا ارفاق ملف وبعدها قم بالضغط على ارســـال وسيتم ارسال الرسالة للموظفين المحددين. </a:t>
            </a:r>
            <a:endParaRPr lang="en-US"/>
          </a:p>
          <a:p>
            <a:r>
              <a:rPr lang="ar-SA"/>
              <a:t>يتم إرسال إنذارات التأخر والغياب بنفس الطريقة</a:t>
            </a:r>
            <a:endParaRPr lang="en-US"/>
          </a:p>
        </p:txBody>
      </p:sp>
      <p:grpSp>
        <p:nvGrpSpPr>
          <p:cNvPr id="2" name="Group 1">
            <a:extLst>
              <a:ext uri="{FF2B5EF4-FFF2-40B4-BE49-F238E27FC236}">
                <a16:creationId xmlns:a16="http://schemas.microsoft.com/office/drawing/2014/main" id="{26E5BF52-C34B-010B-47D7-B2002BAAFFB9}"/>
              </a:ext>
            </a:extLst>
          </p:cNvPr>
          <p:cNvGrpSpPr/>
          <p:nvPr/>
        </p:nvGrpSpPr>
        <p:grpSpPr>
          <a:xfrm>
            <a:off x="394728" y="2401254"/>
            <a:ext cx="4965944" cy="2677656"/>
            <a:chOff x="-4698" y="0"/>
            <a:chExt cx="10250614" cy="5528477"/>
          </a:xfrm>
        </p:grpSpPr>
        <p:pic>
          <p:nvPicPr>
            <p:cNvPr id="3" name="Picture 2">
              <a:extLst>
                <a:ext uri="{FF2B5EF4-FFF2-40B4-BE49-F238E27FC236}">
                  <a16:creationId xmlns:a16="http://schemas.microsoft.com/office/drawing/2014/main" id="{75359B72-D500-8A04-EEFE-566715C677E9}"/>
                </a:ext>
              </a:extLst>
            </p:cNvPr>
            <p:cNvPicPr/>
            <p:nvPr/>
          </p:nvPicPr>
          <p:blipFill>
            <a:blip r:embed="rId4"/>
            <a:stretch>
              <a:fillRect/>
            </a:stretch>
          </p:blipFill>
          <p:spPr>
            <a:xfrm>
              <a:off x="89789" y="5409427"/>
              <a:ext cx="9649968" cy="118872"/>
            </a:xfrm>
            <a:prstGeom prst="rect">
              <a:avLst/>
            </a:prstGeom>
          </p:spPr>
        </p:pic>
        <p:sp>
          <p:nvSpPr>
            <p:cNvPr id="12" name="Shape 4370">
              <a:extLst>
                <a:ext uri="{FF2B5EF4-FFF2-40B4-BE49-F238E27FC236}">
                  <a16:creationId xmlns:a16="http://schemas.microsoft.com/office/drawing/2014/main" id="{CE882F72-593A-994B-0AC3-EE70CBC1F0D9}"/>
                </a:ext>
              </a:extLst>
            </p:cNvPr>
            <p:cNvSpPr/>
            <p:nvPr/>
          </p:nvSpPr>
          <p:spPr>
            <a:xfrm>
              <a:off x="93624" y="5413394"/>
              <a:ext cx="9645776" cy="115083"/>
            </a:xfrm>
            <a:custGeom>
              <a:avLst/>
              <a:gdLst/>
              <a:ahLst/>
              <a:cxnLst/>
              <a:rect l="0" t="0" r="0" b="0"/>
              <a:pathLst>
                <a:path w="9645776" h="115083">
                  <a:moveTo>
                    <a:pt x="0" y="0"/>
                  </a:moveTo>
                  <a:lnTo>
                    <a:pt x="9645776" y="0"/>
                  </a:lnTo>
                  <a:cubicBezTo>
                    <a:pt x="9645776" y="55618"/>
                    <a:pt x="9606328" y="102019"/>
                    <a:pt x="9553883" y="112750"/>
                  </a:cubicBezTo>
                  <a:lnTo>
                    <a:pt x="9530735" y="115083"/>
                  </a:lnTo>
                  <a:lnTo>
                    <a:pt x="115027" y="115083"/>
                  </a:lnTo>
                  <a:lnTo>
                    <a:pt x="91883" y="112750"/>
                  </a:lnTo>
                  <a:cubicBezTo>
                    <a:pt x="46938" y="103552"/>
                    <a:pt x="11535" y="68148"/>
                    <a:pt x="2337" y="23195"/>
                  </a:cubicBezTo>
                  <a:lnTo>
                    <a:pt x="0" y="12"/>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3" name="Shape 4371">
              <a:extLst>
                <a:ext uri="{FF2B5EF4-FFF2-40B4-BE49-F238E27FC236}">
                  <a16:creationId xmlns:a16="http://schemas.microsoft.com/office/drawing/2014/main" id="{C3A18053-47AD-CCEA-D6CE-9DF3D378ECD3}"/>
                </a:ext>
              </a:extLst>
            </p:cNvPr>
            <p:cNvSpPr/>
            <p:nvPr/>
          </p:nvSpPr>
          <p:spPr>
            <a:xfrm>
              <a:off x="960483"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4" name="Shape 133207">
              <a:extLst>
                <a:ext uri="{FF2B5EF4-FFF2-40B4-BE49-F238E27FC236}">
                  <a16:creationId xmlns:a16="http://schemas.microsoft.com/office/drawing/2014/main" id="{B2F5B3BB-A87E-0AEE-AD5A-BC3AA9CE0CB3}"/>
                </a:ext>
              </a:extLst>
            </p:cNvPr>
            <p:cNvSpPr/>
            <p:nvPr/>
          </p:nvSpPr>
          <p:spPr>
            <a:xfrm>
              <a:off x="1207909" y="271159"/>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5" name="Picture 14">
              <a:extLst>
                <a:ext uri="{FF2B5EF4-FFF2-40B4-BE49-F238E27FC236}">
                  <a16:creationId xmlns:a16="http://schemas.microsoft.com/office/drawing/2014/main" id="{DA964AD5-BFAD-9C6C-C125-2B79DD40E6AF}"/>
                </a:ext>
              </a:extLst>
            </p:cNvPr>
            <p:cNvPicPr/>
            <p:nvPr/>
          </p:nvPicPr>
          <p:blipFill>
            <a:blip r:embed="rId5"/>
            <a:stretch>
              <a:fillRect/>
            </a:stretch>
          </p:blipFill>
          <p:spPr>
            <a:xfrm>
              <a:off x="1204341" y="257291"/>
              <a:ext cx="7421881" cy="4757928"/>
            </a:xfrm>
            <a:prstGeom prst="rect">
              <a:avLst/>
            </a:prstGeom>
          </p:spPr>
        </p:pic>
        <p:pic>
          <p:nvPicPr>
            <p:cNvPr id="16" name="Picture 15">
              <a:extLst>
                <a:ext uri="{FF2B5EF4-FFF2-40B4-BE49-F238E27FC236}">
                  <a16:creationId xmlns:a16="http://schemas.microsoft.com/office/drawing/2014/main" id="{CF1D4C64-FE4B-45E3-75A5-5CA8CA88454C}"/>
                </a:ext>
              </a:extLst>
            </p:cNvPr>
            <p:cNvPicPr/>
            <p:nvPr/>
          </p:nvPicPr>
          <p:blipFill>
            <a:blip r:embed="rId6"/>
            <a:stretch>
              <a:fillRect/>
            </a:stretch>
          </p:blipFill>
          <p:spPr>
            <a:xfrm>
              <a:off x="-4698" y="5283443"/>
              <a:ext cx="9838944" cy="155448"/>
            </a:xfrm>
            <a:prstGeom prst="rect">
              <a:avLst/>
            </a:prstGeom>
          </p:spPr>
        </p:pic>
        <p:sp>
          <p:nvSpPr>
            <p:cNvPr id="17" name="Shape 4376">
              <a:extLst>
                <a:ext uri="{FF2B5EF4-FFF2-40B4-BE49-F238E27FC236}">
                  <a16:creationId xmlns:a16="http://schemas.microsoft.com/office/drawing/2014/main" id="{C2B91070-E8E4-24F2-76BC-D13469D26B11}"/>
                </a:ext>
              </a:extLst>
            </p:cNvPr>
            <p:cNvSpPr/>
            <p:nvPr/>
          </p:nvSpPr>
          <p:spPr>
            <a:xfrm>
              <a:off x="4039085" y="5287698"/>
              <a:ext cx="1754846" cy="76035"/>
            </a:xfrm>
            <a:custGeom>
              <a:avLst/>
              <a:gdLst/>
              <a:ahLst/>
              <a:cxnLst/>
              <a:rect l="0" t="0" r="0" b="0"/>
              <a:pathLst>
                <a:path w="1754846" h="76035">
                  <a:moveTo>
                    <a:pt x="0" y="0"/>
                  </a:moveTo>
                  <a:lnTo>
                    <a:pt x="1754846" y="0"/>
                  </a:lnTo>
                  <a:lnTo>
                    <a:pt x="1748873" y="29597"/>
                  </a:lnTo>
                  <a:cubicBezTo>
                    <a:pt x="1741179" y="47793"/>
                    <a:pt x="1726605" y="62371"/>
                    <a:pt x="1708411" y="70067"/>
                  </a:cubicBezTo>
                  <a:lnTo>
                    <a:pt x="1678857" y="76035"/>
                  </a:lnTo>
                  <a:lnTo>
                    <a:pt x="75990" y="76035"/>
                  </a:lnTo>
                  <a:lnTo>
                    <a:pt x="46435" y="70067"/>
                  </a:lnTo>
                  <a:cubicBezTo>
                    <a:pt x="28241" y="62371"/>
                    <a:pt x="13668" y="47793"/>
                    <a:pt x="5974" y="29597"/>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18" name="Picture 17">
              <a:extLst>
                <a:ext uri="{FF2B5EF4-FFF2-40B4-BE49-F238E27FC236}">
                  <a16:creationId xmlns:a16="http://schemas.microsoft.com/office/drawing/2014/main" id="{9BAC0517-746C-786B-DEDC-B322FE06373F}"/>
                </a:ext>
              </a:extLst>
            </p:cNvPr>
            <p:cNvPicPr/>
            <p:nvPr/>
          </p:nvPicPr>
          <p:blipFill>
            <a:blip r:embed="rId7"/>
            <a:stretch>
              <a:fillRect/>
            </a:stretch>
          </p:blipFill>
          <p:spPr>
            <a:xfrm>
              <a:off x="7401941" y="3336787"/>
              <a:ext cx="2843785" cy="1197864"/>
            </a:xfrm>
            <a:prstGeom prst="rect">
              <a:avLst/>
            </a:prstGeom>
          </p:spPr>
        </p:pic>
        <p:sp>
          <p:nvSpPr>
            <p:cNvPr id="19" name="Shape 4380">
              <a:extLst>
                <a:ext uri="{FF2B5EF4-FFF2-40B4-BE49-F238E27FC236}">
                  <a16:creationId xmlns:a16="http://schemas.microsoft.com/office/drawing/2014/main" id="{06E1EC06-4201-1D52-1E96-9BDF63E8E03C}"/>
                </a:ext>
              </a:extLst>
            </p:cNvPr>
            <p:cNvSpPr/>
            <p:nvPr/>
          </p:nvSpPr>
          <p:spPr>
            <a:xfrm>
              <a:off x="8093422" y="3837030"/>
              <a:ext cx="609219" cy="471259"/>
            </a:xfrm>
            <a:custGeom>
              <a:avLst/>
              <a:gdLst/>
              <a:ahLst/>
              <a:cxnLst/>
              <a:rect l="0" t="0" r="0" b="0"/>
              <a:pathLst>
                <a:path w="609219" h="471259">
                  <a:moveTo>
                    <a:pt x="536905" y="471259"/>
                  </a:moveTo>
                  <a:lnTo>
                    <a:pt x="72313" y="471259"/>
                  </a:lnTo>
                  <a:cubicBezTo>
                    <a:pt x="32372" y="471259"/>
                    <a:pt x="0" y="438886"/>
                    <a:pt x="0" y="398932"/>
                  </a:cubicBezTo>
                  <a:lnTo>
                    <a:pt x="0" y="72314"/>
                  </a:lnTo>
                  <a:cubicBezTo>
                    <a:pt x="0" y="32372"/>
                    <a:pt x="32372" y="0"/>
                    <a:pt x="72313" y="0"/>
                  </a:cubicBezTo>
                  <a:lnTo>
                    <a:pt x="536905" y="0"/>
                  </a:lnTo>
                  <a:cubicBezTo>
                    <a:pt x="576847" y="0"/>
                    <a:pt x="609219" y="32372"/>
                    <a:pt x="609219" y="72314"/>
                  </a:cubicBezTo>
                  <a:lnTo>
                    <a:pt x="609219" y="398932"/>
                  </a:lnTo>
                  <a:cubicBezTo>
                    <a:pt x="609219" y="438886"/>
                    <a:pt x="576847" y="471259"/>
                    <a:pt x="536905" y="471259"/>
                  </a:cubicBezTo>
                  <a:close/>
                </a:path>
              </a:pathLst>
            </a:custGeom>
            <a:ln w="18021"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1" name="Shape 4381">
              <a:extLst>
                <a:ext uri="{FF2B5EF4-FFF2-40B4-BE49-F238E27FC236}">
                  <a16:creationId xmlns:a16="http://schemas.microsoft.com/office/drawing/2014/main" id="{6D6946C3-E5ED-0411-83EB-E74A6DF44730}"/>
                </a:ext>
              </a:extLst>
            </p:cNvPr>
            <p:cNvSpPr/>
            <p:nvPr/>
          </p:nvSpPr>
          <p:spPr>
            <a:xfrm>
              <a:off x="7404151" y="3339356"/>
              <a:ext cx="2841765" cy="1196404"/>
            </a:xfrm>
            <a:custGeom>
              <a:avLst/>
              <a:gdLst/>
              <a:ahLst/>
              <a:cxnLst/>
              <a:rect l="0" t="0" r="0" b="0"/>
              <a:pathLst>
                <a:path w="2841765" h="1196404">
                  <a:moveTo>
                    <a:pt x="2656167" y="1196404"/>
                  </a:moveTo>
                  <a:lnTo>
                    <a:pt x="185611" y="1196404"/>
                  </a:lnTo>
                  <a:cubicBezTo>
                    <a:pt x="83096" y="1196404"/>
                    <a:pt x="0" y="1113308"/>
                    <a:pt x="0" y="1010793"/>
                  </a:cubicBezTo>
                  <a:lnTo>
                    <a:pt x="0" y="185611"/>
                  </a:lnTo>
                  <a:cubicBezTo>
                    <a:pt x="0" y="83096"/>
                    <a:pt x="83096" y="0"/>
                    <a:pt x="185611" y="0"/>
                  </a:cubicBezTo>
                  <a:lnTo>
                    <a:pt x="2656167" y="0"/>
                  </a:lnTo>
                  <a:cubicBezTo>
                    <a:pt x="2758669" y="0"/>
                    <a:pt x="2841765" y="83096"/>
                    <a:pt x="2841765" y="185611"/>
                  </a:cubicBezTo>
                  <a:lnTo>
                    <a:pt x="2841765" y="1010793"/>
                  </a:lnTo>
                  <a:cubicBezTo>
                    <a:pt x="2841765" y="1113308"/>
                    <a:pt x="2758669" y="1196404"/>
                    <a:pt x="2656167" y="1196404"/>
                  </a:cubicBezTo>
                  <a:close/>
                </a:path>
              </a:pathLst>
            </a:custGeom>
            <a:ln w="30264"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29212192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187ED-C323-33F2-313C-7EB868E9817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23ADAD0-734B-8CB7-DD6E-382DB58E7C44}"/>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تقرير أرصدة الإجازات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12C6923-0ECF-D9A8-6B57-1D5936936C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15D34DE7-F0A6-2152-310D-5098A6349201}"/>
              </a:ext>
            </a:extLst>
          </p:cNvPr>
          <p:cNvSpPr txBox="1"/>
          <p:nvPr/>
        </p:nvSpPr>
        <p:spPr>
          <a:xfrm>
            <a:off x="5956527" y="1043953"/>
            <a:ext cx="5843587" cy="341632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sz="2400" dirty="0"/>
              <a:t>قم بالنقر على تقرير أرصدة الإجازات الموجودة في الواجهة  الرئيســـية ضمن مربع الرئيسية ،وستظهر لك واجهة بها قائمة بالتنبيهات والإنذارات التي تم إرسالها للموظفين مسبقاقم بتحديد القســـم والموقع المراد عرض التقرير له، وســـتظهر لك التقارير (الرقم الوظيفًي ،الإســـم، تاريخ بداية العمل، الأيام المستحقة في الســـنة ،إجازة سنوية، الرصيد المتبقي، إجازة ســـنوية، إجازة طارئة، إجازة مرضية، إجازة وفاة قريب، إجازة مولـــود جديد، إجازة لغرض الحج ،إجازة دراسة/اختبار، إجازة غير مدفوعة الراتب، إجازة أُمومَة، إجازة اخرى،التفاصيل) </a:t>
            </a:r>
            <a:endParaRPr lang="en-US" sz="2400" dirty="0"/>
          </a:p>
        </p:txBody>
      </p:sp>
      <p:grpSp>
        <p:nvGrpSpPr>
          <p:cNvPr id="4" name="Group 3">
            <a:extLst>
              <a:ext uri="{FF2B5EF4-FFF2-40B4-BE49-F238E27FC236}">
                <a16:creationId xmlns:a16="http://schemas.microsoft.com/office/drawing/2014/main" id="{3E4D3927-C68F-019D-D1D6-17E8AA7CC849}"/>
              </a:ext>
            </a:extLst>
          </p:cNvPr>
          <p:cNvGrpSpPr/>
          <p:nvPr/>
        </p:nvGrpSpPr>
        <p:grpSpPr>
          <a:xfrm>
            <a:off x="374904" y="2624328"/>
            <a:ext cx="5160622" cy="2747773"/>
            <a:chOff x="-6641" y="0"/>
            <a:chExt cx="10252581" cy="5528475"/>
          </a:xfrm>
        </p:grpSpPr>
        <p:pic>
          <p:nvPicPr>
            <p:cNvPr id="5" name="Picture 4">
              <a:extLst>
                <a:ext uri="{FF2B5EF4-FFF2-40B4-BE49-F238E27FC236}">
                  <a16:creationId xmlns:a16="http://schemas.microsoft.com/office/drawing/2014/main" id="{5EF70576-D6FA-B1F2-3DC7-A36B652EDD3A}"/>
                </a:ext>
              </a:extLst>
            </p:cNvPr>
            <p:cNvPicPr/>
            <p:nvPr/>
          </p:nvPicPr>
          <p:blipFill>
            <a:blip r:embed="rId4"/>
            <a:stretch>
              <a:fillRect/>
            </a:stretch>
          </p:blipFill>
          <p:spPr>
            <a:xfrm>
              <a:off x="88862" y="5409238"/>
              <a:ext cx="9653017" cy="118872"/>
            </a:xfrm>
            <a:prstGeom prst="rect">
              <a:avLst/>
            </a:prstGeom>
          </p:spPr>
        </p:pic>
        <p:sp>
          <p:nvSpPr>
            <p:cNvPr id="6" name="Shape 4615">
              <a:extLst>
                <a:ext uri="{FF2B5EF4-FFF2-40B4-BE49-F238E27FC236}">
                  <a16:creationId xmlns:a16="http://schemas.microsoft.com/office/drawing/2014/main" id="{C95BAC4F-908E-4810-1198-B8B9717431A3}"/>
                </a:ext>
              </a:extLst>
            </p:cNvPr>
            <p:cNvSpPr/>
            <p:nvPr/>
          </p:nvSpPr>
          <p:spPr>
            <a:xfrm>
              <a:off x="93650" y="5413390"/>
              <a:ext cx="9645776" cy="115085"/>
            </a:xfrm>
            <a:custGeom>
              <a:avLst/>
              <a:gdLst/>
              <a:ahLst/>
              <a:cxnLst/>
              <a:rect l="0" t="0" r="0" b="0"/>
              <a:pathLst>
                <a:path w="9645776" h="115085">
                  <a:moveTo>
                    <a:pt x="0" y="0"/>
                  </a:moveTo>
                  <a:lnTo>
                    <a:pt x="9645776" y="0"/>
                  </a:lnTo>
                  <a:lnTo>
                    <a:pt x="9643439" y="23192"/>
                  </a:lnTo>
                  <a:cubicBezTo>
                    <a:pt x="9632707" y="75637"/>
                    <a:pt x="9586307" y="115085"/>
                    <a:pt x="9530689" y="115085"/>
                  </a:cubicBezTo>
                  <a:lnTo>
                    <a:pt x="115073" y="115085"/>
                  </a:lnTo>
                  <a:cubicBezTo>
                    <a:pt x="59455" y="115085"/>
                    <a:pt x="13065" y="75637"/>
                    <a:pt x="2336" y="23192"/>
                  </a:cubicBezTo>
                  <a:lnTo>
                    <a:pt x="0" y="7"/>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7" name="Shape 4616">
              <a:extLst>
                <a:ext uri="{FF2B5EF4-FFF2-40B4-BE49-F238E27FC236}">
                  <a16:creationId xmlns:a16="http://schemas.microsoft.com/office/drawing/2014/main" id="{602F2AB4-3665-78C5-DE83-BDB18A13700C}"/>
                </a:ext>
              </a:extLst>
            </p:cNvPr>
            <p:cNvSpPr/>
            <p:nvPr/>
          </p:nvSpPr>
          <p:spPr>
            <a:xfrm>
              <a:off x="960509"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0" name="Shape 133459">
              <a:extLst>
                <a:ext uri="{FF2B5EF4-FFF2-40B4-BE49-F238E27FC236}">
                  <a16:creationId xmlns:a16="http://schemas.microsoft.com/office/drawing/2014/main" id="{BD18DDDE-B469-F0B4-7E77-CAE7F49BF406}"/>
                </a:ext>
              </a:extLst>
            </p:cNvPr>
            <p:cNvSpPr/>
            <p:nvPr/>
          </p:nvSpPr>
          <p:spPr>
            <a:xfrm>
              <a:off x="1207935" y="271160"/>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1" name="Picture 10">
              <a:extLst>
                <a:ext uri="{FF2B5EF4-FFF2-40B4-BE49-F238E27FC236}">
                  <a16:creationId xmlns:a16="http://schemas.microsoft.com/office/drawing/2014/main" id="{C5C1EF61-66C0-A6C8-FB7B-5ED3F03F98A7}"/>
                </a:ext>
              </a:extLst>
            </p:cNvPr>
            <p:cNvPicPr/>
            <p:nvPr/>
          </p:nvPicPr>
          <p:blipFill>
            <a:blip r:embed="rId5"/>
            <a:stretch>
              <a:fillRect/>
            </a:stretch>
          </p:blipFill>
          <p:spPr>
            <a:xfrm>
              <a:off x="1203414" y="257101"/>
              <a:ext cx="7421881" cy="4757928"/>
            </a:xfrm>
            <a:prstGeom prst="rect">
              <a:avLst/>
            </a:prstGeom>
          </p:spPr>
        </p:pic>
        <p:pic>
          <p:nvPicPr>
            <p:cNvPr id="22" name="Picture 21">
              <a:extLst>
                <a:ext uri="{FF2B5EF4-FFF2-40B4-BE49-F238E27FC236}">
                  <a16:creationId xmlns:a16="http://schemas.microsoft.com/office/drawing/2014/main" id="{FB3F1949-121B-7D1F-D4B8-04DD54FF95AA}"/>
                </a:ext>
              </a:extLst>
            </p:cNvPr>
            <p:cNvPicPr/>
            <p:nvPr/>
          </p:nvPicPr>
          <p:blipFill>
            <a:blip r:embed="rId6"/>
            <a:stretch>
              <a:fillRect/>
            </a:stretch>
          </p:blipFill>
          <p:spPr>
            <a:xfrm>
              <a:off x="-6641" y="5282238"/>
              <a:ext cx="9841992" cy="158496"/>
            </a:xfrm>
            <a:prstGeom prst="rect">
              <a:avLst/>
            </a:prstGeom>
          </p:spPr>
        </p:pic>
        <p:sp>
          <p:nvSpPr>
            <p:cNvPr id="23" name="Shape 4621">
              <a:extLst>
                <a:ext uri="{FF2B5EF4-FFF2-40B4-BE49-F238E27FC236}">
                  <a16:creationId xmlns:a16="http://schemas.microsoft.com/office/drawing/2014/main" id="{C0020010-5504-AD1E-E462-C5EEE6E58228}"/>
                </a:ext>
              </a:extLst>
            </p:cNvPr>
            <p:cNvSpPr/>
            <p:nvPr/>
          </p:nvSpPr>
          <p:spPr>
            <a:xfrm>
              <a:off x="4039110" y="5287700"/>
              <a:ext cx="1754848" cy="76034"/>
            </a:xfrm>
            <a:custGeom>
              <a:avLst/>
              <a:gdLst/>
              <a:ahLst/>
              <a:cxnLst/>
              <a:rect l="0" t="0" r="0" b="0"/>
              <a:pathLst>
                <a:path w="1754848" h="76034">
                  <a:moveTo>
                    <a:pt x="0" y="0"/>
                  </a:moveTo>
                  <a:lnTo>
                    <a:pt x="1754848" y="0"/>
                  </a:lnTo>
                  <a:cubicBezTo>
                    <a:pt x="1754848" y="31490"/>
                    <a:pt x="1735703" y="58515"/>
                    <a:pt x="1708412" y="70059"/>
                  </a:cubicBezTo>
                  <a:lnTo>
                    <a:pt x="1678819" y="76034"/>
                  </a:lnTo>
                  <a:lnTo>
                    <a:pt x="76029" y="76034"/>
                  </a:lnTo>
                  <a:lnTo>
                    <a:pt x="46436" y="70059"/>
                  </a:lnTo>
                  <a:cubicBezTo>
                    <a:pt x="19145" y="58515"/>
                    <a:pt x="0" y="31490"/>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4" name="Picture 23">
              <a:extLst>
                <a:ext uri="{FF2B5EF4-FFF2-40B4-BE49-F238E27FC236}">
                  <a16:creationId xmlns:a16="http://schemas.microsoft.com/office/drawing/2014/main" id="{295BD460-6B86-BA17-2ABC-36C7EB7ABB6C}"/>
                </a:ext>
              </a:extLst>
            </p:cNvPr>
            <p:cNvPicPr/>
            <p:nvPr/>
          </p:nvPicPr>
          <p:blipFill>
            <a:blip r:embed="rId7"/>
            <a:stretch>
              <a:fillRect/>
            </a:stretch>
          </p:blipFill>
          <p:spPr>
            <a:xfrm>
              <a:off x="7401014" y="3336598"/>
              <a:ext cx="2843785" cy="1197864"/>
            </a:xfrm>
            <a:prstGeom prst="rect">
              <a:avLst/>
            </a:prstGeom>
          </p:spPr>
        </p:pic>
        <p:sp>
          <p:nvSpPr>
            <p:cNvPr id="25" name="Shape 4625">
              <a:extLst>
                <a:ext uri="{FF2B5EF4-FFF2-40B4-BE49-F238E27FC236}">
                  <a16:creationId xmlns:a16="http://schemas.microsoft.com/office/drawing/2014/main" id="{C7D23994-EAA0-E6B9-F87A-C5762B197972}"/>
                </a:ext>
              </a:extLst>
            </p:cNvPr>
            <p:cNvSpPr/>
            <p:nvPr/>
          </p:nvSpPr>
          <p:spPr>
            <a:xfrm>
              <a:off x="7502649" y="3865227"/>
              <a:ext cx="503326" cy="566255"/>
            </a:xfrm>
            <a:custGeom>
              <a:avLst/>
              <a:gdLst/>
              <a:ahLst/>
              <a:cxnLst/>
              <a:rect l="0" t="0" r="0" b="0"/>
              <a:pathLst>
                <a:path w="503326" h="566255">
                  <a:moveTo>
                    <a:pt x="431012" y="566255"/>
                  </a:moveTo>
                  <a:lnTo>
                    <a:pt x="72327" y="566255"/>
                  </a:lnTo>
                  <a:cubicBezTo>
                    <a:pt x="32372" y="566255"/>
                    <a:pt x="0" y="533870"/>
                    <a:pt x="0" y="493928"/>
                  </a:cubicBezTo>
                  <a:lnTo>
                    <a:pt x="0" y="72314"/>
                  </a:lnTo>
                  <a:cubicBezTo>
                    <a:pt x="0" y="32372"/>
                    <a:pt x="32372" y="0"/>
                    <a:pt x="72327" y="0"/>
                  </a:cubicBezTo>
                  <a:lnTo>
                    <a:pt x="431012" y="0"/>
                  </a:lnTo>
                  <a:cubicBezTo>
                    <a:pt x="470954" y="0"/>
                    <a:pt x="503326" y="32372"/>
                    <a:pt x="503326" y="72314"/>
                  </a:cubicBezTo>
                  <a:lnTo>
                    <a:pt x="503326" y="493928"/>
                  </a:lnTo>
                  <a:cubicBezTo>
                    <a:pt x="503326" y="533870"/>
                    <a:pt x="470954" y="566255"/>
                    <a:pt x="431012" y="566255"/>
                  </a:cubicBezTo>
                  <a:close/>
                </a:path>
              </a:pathLst>
            </a:custGeom>
            <a:ln w="17958"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6" name="Shape 4626">
              <a:extLst>
                <a:ext uri="{FF2B5EF4-FFF2-40B4-BE49-F238E27FC236}">
                  <a16:creationId xmlns:a16="http://schemas.microsoft.com/office/drawing/2014/main" id="{158189AB-8C3F-D63F-A5AD-E81CBB2DA49A}"/>
                </a:ext>
              </a:extLst>
            </p:cNvPr>
            <p:cNvSpPr/>
            <p:nvPr/>
          </p:nvSpPr>
          <p:spPr>
            <a:xfrm>
              <a:off x="7404175" y="3339358"/>
              <a:ext cx="2841765" cy="1196404"/>
            </a:xfrm>
            <a:custGeom>
              <a:avLst/>
              <a:gdLst/>
              <a:ahLst/>
              <a:cxnLst/>
              <a:rect l="0" t="0" r="0" b="0"/>
              <a:pathLst>
                <a:path w="2841765" h="1196404">
                  <a:moveTo>
                    <a:pt x="2656154" y="1196404"/>
                  </a:moveTo>
                  <a:lnTo>
                    <a:pt x="185610" y="1196404"/>
                  </a:lnTo>
                  <a:cubicBezTo>
                    <a:pt x="83083" y="1196404"/>
                    <a:pt x="0" y="1113308"/>
                    <a:pt x="0" y="1010793"/>
                  </a:cubicBezTo>
                  <a:lnTo>
                    <a:pt x="0" y="185611"/>
                  </a:lnTo>
                  <a:cubicBezTo>
                    <a:pt x="0" y="83096"/>
                    <a:pt x="83083" y="0"/>
                    <a:pt x="185610" y="0"/>
                  </a:cubicBezTo>
                  <a:lnTo>
                    <a:pt x="2656154" y="0"/>
                  </a:lnTo>
                  <a:cubicBezTo>
                    <a:pt x="2758669" y="0"/>
                    <a:pt x="2841765" y="83096"/>
                    <a:pt x="2841765" y="185611"/>
                  </a:cubicBezTo>
                  <a:lnTo>
                    <a:pt x="2841765" y="1010793"/>
                  </a:lnTo>
                  <a:cubicBezTo>
                    <a:pt x="2841765" y="1113308"/>
                    <a:pt x="2758669" y="1196404"/>
                    <a:pt x="2656154" y="1196404"/>
                  </a:cubicBezTo>
                  <a:close/>
                </a:path>
              </a:pathLst>
            </a:custGeom>
            <a:ln w="30264"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
        <p:nvSpPr>
          <p:cNvPr id="27" name="TextBox 26">
            <a:extLst>
              <a:ext uri="{FF2B5EF4-FFF2-40B4-BE49-F238E27FC236}">
                <a16:creationId xmlns:a16="http://schemas.microsoft.com/office/drawing/2014/main" id="{10A16A0F-ACCB-1495-C9AD-7E603384F903}"/>
              </a:ext>
            </a:extLst>
          </p:cNvPr>
          <p:cNvSpPr txBox="1"/>
          <p:nvPr/>
        </p:nvSpPr>
        <p:spPr>
          <a:xfrm>
            <a:off x="5914750" y="4941918"/>
            <a:ext cx="5843587" cy="120032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sz="2400" dirty="0"/>
              <a:t>يمكن فلترة النتائج حســـب الموقع والقسم، وامكانية اخفاء واظهار الأعمدة حسب الحاجة ،ولعـــرض التفاصيل قم بالنقر على ايقونة التفاصيل </a:t>
            </a:r>
            <a:r>
              <a:rPr lang="ar-SA" sz="2400" dirty="0" err="1"/>
              <a:t>الموجـــوده</a:t>
            </a:r>
            <a:r>
              <a:rPr lang="ar-SA" sz="2400" dirty="0"/>
              <a:t> في عمود البحث الخاص بكل موظف</a:t>
            </a:r>
            <a:endParaRPr lang="en-US" sz="2400" dirty="0"/>
          </a:p>
        </p:txBody>
      </p:sp>
    </p:spTree>
    <p:extLst>
      <p:ext uri="{BB962C8B-B14F-4D97-AF65-F5344CB8AC3E}">
        <p14:creationId xmlns:p14="http://schemas.microsoft.com/office/powerpoint/2010/main" val="39367224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B4020-ADA4-8160-EB63-A97034D38CA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0A0F7C4-CC9D-724B-8D9E-AB3518610403}"/>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قوائم المهام</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0525B4E-A476-0DEC-AD31-0FCAD38161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7A28163F-24F2-40B5-CBDA-309DF51622F5}"/>
              </a:ext>
            </a:extLst>
          </p:cNvPr>
          <p:cNvSpPr txBox="1"/>
          <p:nvPr/>
        </p:nvSpPr>
        <p:spPr>
          <a:xfrm>
            <a:off x="5535526" y="1580909"/>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قم بالنقر علـــى قوائم المهام الموجودة في الواجهة  الرئيســـية ضمن مربع إدارة المهام ،وستظهر لك واجهة بها قائمة المهام التي تم اضافتها مسبقا</a:t>
            </a:r>
            <a:endParaRPr lang="en-US" sz="2400" dirty="0"/>
          </a:p>
        </p:txBody>
      </p:sp>
      <p:sp>
        <p:nvSpPr>
          <p:cNvPr id="27" name="TextBox 26">
            <a:extLst>
              <a:ext uri="{FF2B5EF4-FFF2-40B4-BE49-F238E27FC236}">
                <a16:creationId xmlns:a16="http://schemas.microsoft.com/office/drawing/2014/main" id="{8497F7D1-0FBB-98D9-683F-C6ECEF3C42CA}"/>
              </a:ext>
            </a:extLst>
          </p:cNvPr>
          <p:cNvSpPr txBox="1"/>
          <p:nvPr/>
        </p:nvSpPr>
        <p:spPr>
          <a:xfrm>
            <a:off x="5535526" y="4380020"/>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تســـتطيع من هنا انشـــاء قائمة مهام جديدة، وتســـتطيع عرضً قوائم المهام الســـابقة ومعرفة تحديثات الموظفين عليها عبر النقر على اي من قوائم المهام الســـابقة، تستطيع ايضا حذف او تعديل اي من قوائم المهام التي تريد</a:t>
            </a:r>
            <a:endParaRPr lang="en-US" sz="2400" dirty="0"/>
          </a:p>
        </p:txBody>
      </p:sp>
      <p:grpSp>
        <p:nvGrpSpPr>
          <p:cNvPr id="12" name="Group 11">
            <a:extLst>
              <a:ext uri="{FF2B5EF4-FFF2-40B4-BE49-F238E27FC236}">
                <a16:creationId xmlns:a16="http://schemas.microsoft.com/office/drawing/2014/main" id="{802A138A-1D03-0382-4069-4415F426E6D9}"/>
              </a:ext>
            </a:extLst>
          </p:cNvPr>
          <p:cNvGrpSpPr/>
          <p:nvPr/>
        </p:nvGrpSpPr>
        <p:grpSpPr>
          <a:xfrm>
            <a:off x="176970" y="2198699"/>
            <a:ext cx="5056065" cy="2840355"/>
            <a:chOff x="-5625" y="0"/>
            <a:chExt cx="9838944" cy="5528461"/>
          </a:xfrm>
        </p:grpSpPr>
        <p:pic>
          <p:nvPicPr>
            <p:cNvPr id="13" name="Picture 12">
              <a:extLst>
                <a:ext uri="{FF2B5EF4-FFF2-40B4-BE49-F238E27FC236}">
                  <a16:creationId xmlns:a16="http://schemas.microsoft.com/office/drawing/2014/main" id="{1046CAE1-6A9F-C2E6-41DD-93E64145AC4D}"/>
                </a:ext>
              </a:extLst>
            </p:cNvPr>
            <p:cNvPicPr/>
            <p:nvPr/>
          </p:nvPicPr>
          <p:blipFill>
            <a:blip r:embed="rId4"/>
            <a:stretch>
              <a:fillRect/>
            </a:stretch>
          </p:blipFill>
          <p:spPr>
            <a:xfrm>
              <a:off x="88862" y="5408321"/>
              <a:ext cx="9653017" cy="118872"/>
            </a:xfrm>
            <a:prstGeom prst="rect">
              <a:avLst/>
            </a:prstGeom>
          </p:spPr>
        </p:pic>
        <p:sp>
          <p:nvSpPr>
            <p:cNvPr id="14" name="Shape 4762">
              <a:extLst>
                <a:ext uri="{FF2B5EF4-FFF2-40B4-BE49-F238E27FC236}">
                  <a16:creationId xmlns:a16="http://schemas.microsoft.com/office/drawing/2014/main" id="{A097FFA7-E632-A5CC-19E0-B14061E079DF}"/>
                </a:ext>
              </a:extLst>
            </p:cNvPr>
            <p:cNvSpPr/>
            <p:nvPr/>
          </p:nvSpPr>
          <p:spPr>
            <a:xfrm>
              <a:off x="93650" y="5413375"/>
              <a:ext cx="9645776" cy="115086"/>
            </a:xfrm>
            <a:custGeom>
              <a:avLst/>
              <a:gdLst/>
              <a:ahLst/>
              <a:cxnLst/>
              <a:rect l="0" t="0" r="0" b="0"/>
              <a:pathLst>
                <a:path w="9645776" h="115086">
                  <a:moveTo>
                    <a:pt x="0" y="0"/>
                  </a:moveTo>
                  <a:lnTo>
                    <a:pt x="9645776" y="0"/>
                  </a:lnTo>
                  <a:lnTo>
                    <a:pt x="9643439" y="23194"/>
                  </a:lnTo>
                  <a:cubicBezTo>
                    <a:pt x="9632707" y="75638"/>
                    <a:pt x="9586307" y="115086"/>
                    <a:pt x="9530689" y="115086"/>
                  </a:cubicBezTo>
                  <a:lnTo>
                    <a:pt x="115073" y="115086"/>
                  </a:lnTo>
                  <a:cubicBezTo>
                    <a:pt x="59455" y="115086"/>
                    <a:pt x="13065" y="75638"/>
                    <a:pt x="2336" y="23194"/>
                  </a:cubicBezTo>
                  <a:lnTo>
                    <a:pt x="0" y="9"/>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5" name="Shape 4763">
              <a:extLst>
                <a:ext uri="{FF2B5EF4-FFF2-40B4-BE49-F238E27FC236}">
                  <a16:creationId xmlns:a16="http://schemas.microsoft.com/office/drawing/2014/main" id="{13A9A202-9CB2-822B-77CC-53564C3E28BE}"/>
                </a:ext>
              </a:extLst>
            </p:cNvPr>
            <p:cNvSpPr/>
            <p:nvPr/>
          </p:nvSpPr>
          <p:spPr>
            <a:xfrm>
              <a:off x="960509" y="0"/>
              <a:ext cx="7912049" cy="5287683"/>
            </a:xfrm>
            <a:custGeom>
              <a:avLst/>
              <a:gdLst/>
              <a:ahLst/>
              <a:cxnLst/>
              <a:rect l="0" t="0" r="0" b="0"/>
              <a:pathLst>
                <a:path w="7912049" h="5287683">
                  <a:moveTo>
                    <a:pt x="337769" y="0"/>
                  </a:moveTo>
                  <a:lnTo>
                    <a:pt x="7574280" y="0"/>
                  </a:lnTo>
                  <a:cubicBezTo>
                    <a:pt x="7760830" y="0"/>
                    <a:pt x="7912049" y="151219"/>
                    <a:pt x="7912049" y="337757"/>
                  </a:cubicBezTo>
                  <a:lnTo>
                    <a:pt x="7912049" y="5287683"/>
                  </a:lnTo>
                  <a:lnTo>
                    <a:pt x="0" y="5287683"/>
                  </a:lnTo>
                  <a:lnTo>
                    <a:pt x="0" y="337757"/>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6" name="Shape 133887">
              <a:extLst>
                <a:ext uri="{FF2B5EF4-FFF2-40B4-BE49-F238E27FC236}">
                  <a16:creationId xmlns:a16="http://schemas.microsoft.com/office/drawing/2014/main" id="{883B72F6-2F9A-342C-7847-2BA75046E8D8}"/>
                </a:ext>
              </a:extLst>
            </p:cNvPr>
            <p:cNvSpPr/>
            <p:nvPr/>
          </p:nvSpPr>
          <p:spPr>
            <a:xfrm>
              <a:off x="1207935" y="271145"/>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7" name="Picture 16">
              <a:extLst>
                <a:ext uri="{FF2B5EF4-FFF2-40B4-BE49-F238E27FC236}">
                  <a16:creationId xmlns:a16="http://schemas.microsoft.com/office/drawing/2014/main" id="{DB545343-EDA2-491E-CAA7-96C907A43A1B}"/>
                </a:ext>
              </a:extLst>
            </p:cNvPr>
            <p:cNvPicPr/>
            <p:nvPr/>
          </p:nvPicPr>
          <p:blipFill>
            <a:blip r:embed="rId5"/>
            <a:stretch>
              <a:fillRect/>
            </a:stretch>
          </p:blipFill>
          <p:spPr>
            <a:xfrm>
              <a:off x="1203414" y="256185"/>
              <a:ext cx="7421881" cy="4760976"/>
            </a:xfrm>
            <a:prstGeom prst="rect">
              <a:avLst/>
            </a:prstGeom>
          </p:spPr>
        </p:pic>
        <p:pic>
          <p:nvPicPr>
            <p:cNvPr id="18" name="Picture 17">
              <a:extLst>
                <a:ext uri="{FF2B5EF4-FFF2-40B4-BE49-F238E27FC236}">
                  <a16:creationId xmlns:a16="http://schemas.microsoft.com/office/drawing/2014/main" id="{F0CA80F9-1D03-C7AC-FABD-608347578A10}"/>
                </a:ext>
              </a:extLst>
            </p:cNvPr>
            <p:cNvPicPr/>
            <p:nvPr/>
          </p:nvPicPr>
          <p:blipFill>
            <a:blip r:embed="rId6"/>
            <a:stretch>
              <a:fillRect/>
            </a:stretch>
          </p:blipFill>
          <p:spPr>
            <a:xfrm>
              <a:off x="-5625" y="5282337"/>
              <a:ext cx="9838944" cy="155448"/>
            </a:xfrm>
            <a:prstGeom prst="rect">
              <a:avLst/>
            </a:prstGeom>
          </p:spPr>
        </p:pic>
        <p:sp>
          <p:nvSpPr>
            <p:cNvPr id="19" name="Shape 4768">
              <a:extLst>
                <a:ext uri="{FF2B5EF4-FFF2-40B4-BE49-F238E27FC236}">
                  <a16:creationId xmlns:a16="http://schemas.microsoft.com/office/drawing/2014/main" id="{4CC23689-D05B-96F8-48B7-2B114AF0372F}"/>
                </a:ext>
              </a:extLst>
            </p:cNvPr>
            <p:cNvSpPr/>
            <p:nvPr/>
          </p:nvSpPr>
          <p:spPr>
            <a:xfrm>
              <a:off x="4039110" y="5287687"/>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1" name="Picture 20">
              <a:extLst>
                <a:ext uri="{FF2B5EF4-FFF2-40B4-BE49-F238E27FC236}">
                  <a16:creationId xmlns:a16="http://schemas.microsoft.com/office/drawing/2014/main" id="{807BF3FA-C53A-5127-4001-C0232FA6E768}"/>
                </a:ext>
              </a:extLst>
            </p:cNvPr>
            <p:cNvPicPr/>
            <p:nvPr/>
          </p:nvPicPr>
          <p:blipFill>
            <a:blip r:embed="rId7"/>
            <a:stretch>
              <a:fillRect/>
            </a:stretch>
          </p:blipFill>
          <p:spPr>
            <a:xfrm>
              <a:off x="7965910" y="3475889"/>
              <a:ext cx="1456944" cy="1173480"/>
            </a:xfrm>
            <a:prstGeom prst="rect">
              <a:avLst/>
            </a:prstGeom>
          </p:spPr>
        </p:pic>
        <p:sp>
          <p:nvSpPr>
            <p:cNvPr id="28" name="Shape 4772">
              <a:extLst>
                <a:ext uri="{FF2B5EF4-FFF2-40B4-BE49-F238E27FC236}">
                  <a16:creationId xmlns:a16="http://schemas.microsoft.com/office/drawing/2014/main" id="{8FA6C170-3928-2702-658A-AD62E372DE1C}"/>
                </a:ext>
              </a:extLst>
            </p:cNvPr>
            <p:cNvSpPr/>
            <p:nvPr/>
          </p:nvSpPr>
          <p:spPr>
            <a:xfrm>
              <a:off x="8807834" y="4069465"/>
              <a:ext cx="503326" cy="454978"/>
            </a:xfrm>
            <a:custGeom>
              <a:avLst/>
              <a:gdLst/>
              <a:ahLst/>
              <a:cxnLst/>
              <a:rect l="0" t="0" r="0" b="0"/>
              <a:pathLst>
                <a:path w="503326" h="454978">
                  <a:moveTo>
                    <a:pt x="431012" y="454978"/>
                  </a:moveTo>
                  <a:lnTo>
                    <a:pt x="72327" y="454978"/>
                  </a:lnTo>
                  <a:cubicBezTo>
                    <a:pt x="32372" y="454978"/>
                    <a:pt x="0" y="422605"/>
                    <a:pt x="0" y="382664"/>
                  </a:cubicBezTo>
                  <a:lnTo>
                    <a:pt x="0" y="72314"/>
                  </a:lnTo>
                  <a:cubicBezTo>
                    <a:pt x="0" y="32385"/>
                    <a:pt x="32372" y="0"/>
                    <a:pt x="72327" y="0"/>
                  </a:cubicBezTo>
                  <a:lnTo>
                    <a:pt x="431012" y="0"/>
                  </a:lnTo>
                  <a:cubicBezTo>
                    <a:pt x="470954" y="0"/>
                    <a:pt x="503326" y="32385"/>
                    <a:pt x="503326" y="72314"/>
                  </a:cubicBezTo>
                  <a:lnTo>
                    <a:pt x="503326" y="382664"/>
                  </a:lnTo>
                  <a:cubicBezTo>
                    <a:pt x="503326" y="422605"/>
                    <a:pt x="470954" y="454978"/>
                    <a:pt x="431012" y="454978"/>
                  </a:cubicBezTo>
                  <a:close/>
                </a:path>
              </a:pathLst>
            </a:custGeom>
            <a:ln w="16091"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9" name="Shape 4773">
              <a:extLst>
                <a:ext uri="{FF2B5EF4-FFF2-40B4-BE49-F238E27FC236}">
                  <a16:creationId xmlns:a16="http://schemas.microsoft.com/office/drawing/2014/main" id="{DEF628E9-E8B5-1745-1904-8A099B259C19}"/>
                </a:ext>
              </a:extLst>
            </p:cNvPr>
            <p:cNvSpPr/>
            <p:nvPr/>
          </p:nvSpPr>
          <p:spPr>
            <a:xfrm>
              <a:off x="7969029" y="3476371"/>
              <a:ext cx="1453173" cy="1196404"/>
            </a:xfrm>
            <a:custGeom>
              <a:avLst/>
              <a:gdLst/>
              <a:ahLst/>
              <a:cxnLst/>
              <a:rect l="0" t="0" r="0" b="0"/>
              <a:pathLst>
                <a:path w="1453173" h="1196404">
                  <a:moveTo>
                    <a:pt x="1267575" y="1196404"/>
                  </a:moveTo>
                  <a:lnTo>
                    <a:pt x="185611" y="1196404"/>
                  </a:lnTo>
                  <a:cubicBezTo>
                    <a:pt x="83096" y="1196404"/>
                    <a:pt x="0" y="1113295"/>
                    <a:pt x="0" y="1010793"/>
                  </a:cubicBezTo>
                  <a:lnTo>
                    <a:pt x="0" y="185598"/>
                  </a:lnTo>
                  <a:cubicBezTo>
                    <a:pt x="0" y="83096"/>
                    <a:pt x="83096" y="0"/>
                    <a:pt x="185611" y="0"/>
                  </a:cubicBezTo>
                  <a:lnTo>
                    <a:pt x="1267575" y="0"/>
                  </a:lnTo>
                  <a:cubicBezTo>
                    <a:pt x="1370076" y="0"/>
                    <a:pt x="1453173" y="83096"/>
                    <a:pt x="1453173" y="185598"/>
                  </a:cubicBezTo>
                  <a:lnTo>
                    <a:pt x="1453173" y="1010793"/>
                  </a:lnTo>
                  <a:cubicBezTo>
                    <a:pt x="1453173" y="1113295"/>
                    <a:pt x="1370076" y="1196404"/>
                    <a:pt x="1267575" y="1196404"/>
                  </a:cubicBezTo>
                  <a:close/>
                </a:path>
              </a:pathLst>
            </a:custGeom>
            <a:ln w="21641"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41566381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84A79-3C39-113E-881D-4F994500534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1866556-053E-3267-3256-AE2727952175}"/>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إنشاء قائمة مهام جديدة </a:t>
            </a:r>
            <a:r>
              <a:rPr lang="ar-SA" sz="3200" b="1" dirty="0" err="1">
                <a:solidFill>
                  <a:schemeClr val="bg1"/>
                </a:solidFill>
                <a:latin typeface="Adobe Arabic" panose="02040503050201020203" pitchFamily="18" charset="-78"/>
                <a:cs typeface="Adobe Arabic" panose="02040503050201020203" pitchFamily="18" charset="-78"/>
              </a:rPr>
              <a:t>بإستخدام</a:t>
            </a:r>
            <a:r>
              <a:rPr lang="ar-SA" sz="3200" b="1" dirty="0">
                <a:solidFill>
                  <a:schemeClr val="bg1"/>
                </a:solidFill>
                <a:latin typeface="Adobe Arabic" panose="02040503050201020203" pitchFamily="18" charset="-78"/>
                <a:cs typeface="Adobe Arabic" panose="02040503050201020203" pitchFamily="18" charset="-78"/>
              </a:rPr>
              <a:t> قالب جاهز</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03512E8-2B41-2F3F-557E-970BEEF5AE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E4325AC3-2506-5987-52F9-B038038852FB}"/>
              </a:ext>
            </a:extLst>
          </p:cNvPr>
          <p:cNvSpPr txBox="1"/>
          <p:nvPr/>
        </p:nvSpPr>
        <p:spPr>
          <a:xfrm>
            <a:off x="5535526" y="2235766"/>
            <a:ext cx="5843587"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لإنشـــاء قائمة مهام جديدة قم بالنقر على إنشاء قائمة مهام وستظهر لك نافذة منبثقة ،قم من خلالها بتحديد طريقة الإنشاء (إختيار نموذج جاهز، استيراد ملف اكسل، الإنشاء يدويا)</a:t>
            </a:r>
            <a:r>
              <a:rPr lang="en-US"/>
              <a:t>1</a:t>
            </a:r>
            <a:r>
              <a:rPr lang="ar-SA"/>
              <a:t>) في حال اخترت استخدام نموج جاهز سيتم نقلك الى واجهة القوالب لإختيار القالب المناسبً كقوالب المبيعات، المالية، المشاريع، المشتريات وغيرها</a:t>
            </a:r>
            <a:endParaRPr lang="en-US" sz="2400" dirty="0"/>
          </a:p>
        </p:txBody>
      </p:sp>
      <p:grpSp>
        <p:nvGrpSpPr>
          <p:cNvPr id="2" name="Group 1">
            <a:extLst>
              <a:ext uri="{FF2B5EF4-FFF2-40B4-BE49-F238E27FC236}">
                <a16:creationId xmlns:a16="http://schemas.microsoft.com/office/drawing/2014/main" id="{E3DD4CCD-7874-CDB9-F691-7D426ACF9E20}"/>
              </a:ext>
            </a:extLst>
          </p:cNvPr>
          <p:cNvGrpSpPr/>
          <p:nvPr/>
        </p:nvGrpSpPr>
        <p:grpSpPr>
          <a:xfrm>
            <a:off x="261261" y="2532479"/>
            <a:ext cx="5132634" cy="2723832"/>
            <a:chOff x="-3604" y="0"/>
            <a:chExt cx="10412983" cy="5528472"/>
          </a:xfrm>
        </p:grpSpPr>
        <p:pic>
          <p:nvPicPr>
            <p:cNvPr id="3" name="Picture 2">
              <a:extLst>
                <a:ext uri="{FF2B5EF4-FFF2-40B4-BE49-F238E27FC236}">
                  <a16:creationId xmlns:a16="http://schemas.microsoft.com/office/drawing/2014/main" id="{20502026-EE3E-BF90-5650-8F4CBC85D772}"/>
                </a:ext>
              </a:extLst>
            </p:cNvPr>
            <p:cNvPicPr/>
            <p:nvPr/>
          </p:nvPicPr>
          <p:blipFill>
            <a:blip r:embed="rId4"/>
            <a:stretch>
              <a:fillRect/>
            </a:stretch>
          </p:blipFill>
          <p:spPr>
            <a:xfrm>
              <a:off x="662891" y="5408331"/>
              <a:ext cx="9653017" cy="118872"/>
            </a:xfrm>
            <a:prstGeom prst="rect">
              <a:avLst/>
            </a:prstGeom>
          </p:spPr>
        </p:pic>
        <p:sp>
          <p:nvSpPr>
            <p:cNvPr id="4" name="Shape 5213">
              <a:extLst>
                <a:ext uri="{FF2B5EF4-FFF2-40B4-BE49-F238E27FC236}">
                  <a16:creationId xmlns:a16="http://schemas.microsoft.com/office/drawing/2014/main" id="{17F28F35-7E07-929B-9F8C-99CAEC2C7C7C}"/>
                </a:ext>
              </a:extLst>
            </p:cNvPr>
            <p:cNvSpPr/>
            <p:nvPr/>
          </p:nvSpPr>
          <p:spPr>
            <a:xfrm>
              <a:off x="667679" y="5413398"/>
              <a:ext cx="9645774" cy="115074"/>
            </a:xfrm>
            <a:custGeom>
              <a:avLst/>
              <a:gdLst/>
              <a:ahLst/>
              <a:cxnLst/>
              <a:rect l="0" t="0" r="0" b="0"/>
              <a:pathLst>
                <a:path w="9645774" h="115074">
                  <a:moveTo>
                    <a:pt x="0" y="0"/>
                  </a:moveTo>
                  <a:lnTo>
                    <a:pt x="9645774" y="0"/>
                  </a:lnTo>
                  <a:lnTo>
                    <a:pt x="9643438" y="23183"/>
                  </a:lnTo>
                  <a:cubicBezTo>
                    <a:pt x="9634240" y="68136"/>
                    <a:pt x="9598836" y="103540"/>
                    <a:pt x="9553884" y="112738"/>
                  </a:cubicBezTo>
                  <a:lnTo>
                    <a:pt x="9530704" y="115074"/>
                  </a:lnTo>
                  <a:lnTo>
                    <a:pt x="115058" y="115074"/>
                  </a:lnTo>
                  <a:lnTo>
                    <a:pt x="91879" y="112738"/>
                  </a:lnTo>
                  <a:cubicBezTo>
                    <a:pt x="46929" y="103540"/>
                    <a:pt x="11532" y="68136"/>
                    <a:pt x="2336" y="23183"/>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5" name="Shape 5214">
              <a:extLst>
                <a:ext uri="{FF2B5EF4-FFF2-40B4-BE49-F238E27FC236}">
                  <a16:creationId xmlns:a16="http://schemas.microsoft.com/office/drawing/2014/main" id="{B8772B96-CC35-17F6-8C47-DB9EF2A22972}"/>
                </a:ext>
              </a:extLst>
            </p:cNvPr>
            <p:cNvSpPr/>
            <p:nvPr/>
          </p:nvSpPr>
          <p:spPr>
            <a:xfrm>
              <a:off x="1534538" y="0"/>
              <a:ext cx="7912049" cy="5287696"/>
            </a:xfrm>
            <a:custGeom>
              <a:avLst/>
              <a:gdLst/>
              <a:ahLst/>
              <a:cxnLst/>
              <a:rect l="0" t="0" r="0" b="0"/>
              <a:pathLst>
                <a:path w="7912049" h="5287696">
                  <a:moveTo>
                    <a:pt x="337769" y="0"/>
                  </a:moveTo>
                  <a:lnTo>
                    <a:pt x="7574280" y="0"/>
                  </a:lnTo>
                  <a:cubicBezTo>
                    <a:pt x="7760830" y="0"/>
                    <a:pt x="7912049" y="151231"/>
                    <a:pt x="7912049" y="337769"/>
                  </a:cubicBezTo>
                  <a:lnTo>
                    <a:pt x="7912049" y="5287696"/>
                  </a:lnTo>
                  <a:lnTo>
                    <a:pt x="0" y="5287696"/>
                  </a:lnTo>
                  <a:lnTo>
                    <a:pt x="0" y="337769"/>
                  </a:lnTo>
                  <a:cubicBezTo>
                    <a:pt x="0" y="151231"/>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6" name="Shape 134747">
              <a:extLst>
                <a:ext uri="{FF2B5EF4-FFF2-40B4-BE49-F238E27FC236}">
                  <a16:creationId xmlns:a16="http://schemas.microsoft.com/office/drawing/2014/main" id="{39BDC62A-0E27-98AC-6439-604511511848}"/>
                </a:ext>
              </a:extLst>
            </p:cNvPr>
            <p:cNvSpPr/>
            <p:nvPr/>
          </p:nvSpPr>
          <p:spPr>
            <a:xfrm>
              <a:off x="1781964" y="271168"/>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7" name="Picture 6">
              <a:extLst>
                <a:ext uri="{FF2B5EF4-FFF2-40B4-BE49-F238E27FC236}">
                  <a16:creationId xmlns:a16="http://schemas.microsoft.com/office/drawing/2014/main" id="{2FC6E8D2-C319-1D24-3F5E-C2E038233421}"/>
                </a:ext>
              </a:extLst>
            </p:cNvPr>
            <p:cNvPicPr/>
            <p:nvPr/>
          </p:nvPicPr>
          <p:blipFill>
            <a:blip r:embed="rId5"/>
            <a:stretch>
              <a:fillRect/>
            </a:stretch>
          </p:blipFill>
          <p:spPr>
            <a:xfrm>
              <a:off x="1777443" y="256195"/>
              <a:ext cx="7421881" cy="4760976"/>
            </a:xfrm>
            <a:prstGeom prst="rect">
              <a:avLst/>
            </a:prstGeom>
          </p:spPr>
        </p:pic>
        <p:pic>
          <p:nvPicPr>
            <p:cNvPr id="10" name="Picture 9">
              <a:extLst>
                <a:ext uri="{FF2B5EF4-FFF2-40B4-BE49-F238E27FC236}">
                  <a16:creationId xmlns:a16="http://schemas.microsoft.com/office/drawing/2014/main" id="{F8FDDA34-B66C-EED6-9DA4-8C7554E66E9E}"/>
                </a:ext>
              </a:extLst>
            </p:cNvPr>
            <p:cNvPicPr/>
            <p:nvPr/>
          </p:nvPicPr>
          <p:blipFill>
            <a:blip r:embed="rId6"/>
            <a:stretch>
              <a:fillRect/>
            </a:stretch>
          </p:blipFill>
          <p:spPr>
            <a:xfrm>
              <a:off x="567387" y="5281331"/>
              <a:ext cx="9841992" cy="158496"/>
            </a:xfrm>
            <a:prstGeom prst="rect">
              <a:avLst/>
            </a:prstGeom>
          </p:spPr>
        </p:pic>
        <p:sp>
          <p:nvSpPr>
            <p:cNvPr id="11" name="Shape 5219">
              <a:extLst>
                <a:ext uri="{FF2B5EF4-FFF2-40B4-BE49-F238E27FC236}">
                  <a16:creationId xmlns:a16="http://schemas.microsoft.com/office/drawing/2014/main" id="{A890F599-8EE9-AE81-DE09-73FE93F2FC18}"/>
                </a:ext>
              </a:extLst>
            </p:cNvPr>
            <p:cNvSpPr/>
            <p:nvPr/>
          </p:nvSpPr>
          <p:spPr>
            <a:xfrm>
              <a:off x="4613138" y="5287700"/>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2" name="Picture 21">
              <a:extLst>
                <a:ext uri="{FF2B5EF4-FFF2-40B4-BE49-F238E27FC236}">
                  <a16:creationId xmlns:a16="http://schemas.microsoft.com/office/drawing/2014/main" id="{510631CE-1565-764C-B60E-5E4FAF28F509}"/>
                </a:ext>
              </a:extLst>
            </p:cNvPr>
            <p:cNvPicPr/>
            <p:nvPr/>
          </p:nvPicPr>
          <p:blipFill>
            <a:blip r:embed="rId7"/>
            <a:stretch>
              <a:fillRect/>
            </a:stretch>
          </p:blipFill>
          <p:spPr>
            <a:xfrm>
              <a:off x="8539939" y="3475899"/>
              <a:ext cx="1456944" cy="1173480"/>
            </a:xfrm>
            <a:prstGeom prst="rect">
              <a:avLst/>
            </a:prstGeom>
          </p:spPr>
        </p:pic>
        <p:sp>
          <p:nvSpPr>
            <p:cNvPr id="23" name="Shape 5223">
              <a:extLst>
                <a:ext uri="{FF2B5EF4-FFF2-40B4-BE49-F238E27FC236}">
                  <a16:creationId xmlns:a16="http://schemas.microsoft.com/office/drawing/2014/main" id="{7091D6BB-DFC6-416E-9AAC-F84C8483E77D}"/>
                </a:ext>
              </a:extLst>
            </p:cNvPr>
            <p:cNvSpPr/>
            <p:nvPr/>
          </p:nvSpPr>
          <p:spPr>
            <a:xfrm>
              <a:off x="9381863" y="4069478"/>
              <a:ext cx="503326" cy="454978"/>
            </a:xfrm>
            <a:custGeom>
              <a:avLst/>
              <a:gdLst/>
              <a:ahLst/>
              <a:cxnLst/>
              <a:rect l="0" t="0" r="0" b="0"/>
              <a:pathLst>
                <a:path w="503326" h="454978">
                  <a:moveTo>
                    <a:pt x="431012" y="454978"/>
                  </a:moveTo>
                  <a:lnTo>
                    <a:pt x="72327" y="454978"/>
                  </a:lnTo>
                  <a:cubicBezTo>
                    <a:pt x="32372" y="454978"/>
                    <a:pt x="0" y="422605"/>
                    <a:pt x="0" y="382664"/>
                  </a:cubicBezTo>
                  <a:lnTo>
                    <a:pt x="0" y="72314"/>
                  </a:lnTo>
                  <a:cubicBezTo>
                    <a:pt x="0" y="32385"/>
                    <a:pt x="32372" y="0"/>
                    <a:pt x="72327" y="0"/>
                  </a:cubicBezTo>
                  <a:lnTo>
                    <a:pt x="431012" y="0"/>
                  </a:lnTo>
                  <a:cubicBezTo>
                    <a:pt x="470954" y="0"/>
                    <a:pt x="503326" y="32385"/>
                    <a:pt x="503326" y="72314"/>
                  </a:cubicBezTo>
                  <a:lnTo>
                    <a:pt x="503326" y="382664"/>
                  </a:lnTo>
                  <a:cubicBezTo>
                    <a:pt x="503326" y="422605"/>
                    <a:pt x="470954" y="454978"/>
                    <a:pt x="431012" y="454978"/>
                  </a:cubicBezTo>
                  <a:close/>
                </a:path>
              </a:pathLst>
            </a:custGeom>
            <a:ln w="16091"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4" name="Shape 5224">
              <a:extLst>
                <a:ext uri="{FF2B5EF4-FFF2-40B4-BE49-F238E27FC236}">
                  <a16:creationId xmlns:a16="http://schemas.microsoft.com/office/drawing/2014/main" id="{F0373089-8B39-62F3-FEDE-411FF54B893B}"/>
                </a:ext>
              </a:extLst>
            </p:cNvPr>
            <p:cNvSpPr/>
            <p:nvPr/>
          </p:nvSpPr>
          <p:spPr>
            <a:xfrm>
              <a:off x="8543057" y="3476371"/>
              <a:ext cx="1453173" cy="1196416"/>
            </a:xfrm>
            <a:custGeom>
              <a:avLst/>
              <a:gdLst/>
              <a:ahLst/>
              <a:cxnLst/>
              <a:rect l="0" t="0" r="0" b="0"/>
              <a:pathLst>
                <a:path w="1453173" h="1196416">
                  <a:moveTo>
                    <a:pt x="1267575" y="1196416"/>
                  </a:moveTo>
                  <a:lnTo>
                    <a:pt x="185611" y="1196416"/>
                  </a:lnTo>
                  <a:cubicBezTo>
                    <a:pt x="83096" y="1196416"/>
                    <a:pt x="0" y="1113307"/>
                    <a:pt x="0" y="1010806"/>
                  </a:cubicBezTo>
                  <a:lnTo>
                    <a:pt x="0" y="185610"/>
                  </a:lnTo>
                  <a:cubicBezTo>
                    <a:pt x="0" y="83109"/>
                    <a:pt x="83096" y="0"/>
                    <a:pt x="185611" y="0"/>
                  </a:cubicBezTo>
                  <a:lnTo>
                    <a:pt x="1267575" y="0"/>
                  </a:lnTo>
                  <a:cubicBezTo>
                    <a:pt x="1370076" y="0"/>
                    <a:pt x="1453173" y="83109"/>
                    <a:pt x="1453173" y="185610"/>
                  </a:cubicBezTo>
                  <a:lnTo>
                    <a:pt x="1453173" y="1010806"/>
                  </a:lnTo>
                  <a:cubicBezTo>
                    <a:pt x="1453173" y="1113307"/>
                    <a:pt x="1370076" y="1196416"/>
                    <a:pt x="1267575" y="1196416"/>
                  </a:cubicBezTo>
                  <a:close/>
                </a:path>
              </a:pathLst>
            </a:custGeom>
            <a:ln w="21641"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sp>
          <p:nvSpPr>
            <p:cNvPr id="25" name="Shape 5225">
              <a:extLst>
                <a:ext uri="{FF2B5EF4-FFF2-40B4-BE49-F238E27FC236}">
                  <a16:creationId xmlns:a16="http://schemas.microsoft.com/office/drawing/2014/main" id="{53C04BCF-3B80-5904-11EB-1C16C52DAB5F}"/>
                </a:ext>
              </a:extLst>
            </p:cNvPr>
            <p:cNvSpPr/>
            <p:nvPr/>
          </p:nvSpPr>
          <p:spPr>
            <a:xfrm>
              <a:off x="0" y="1979421"/>
              <a:ext cx="4974666" cy="1826095"/>
            </a:xfrm>
            <a:custGeom>
              <a:avLst/>
              <a:gdLst/>
              <a:ahLst/>
              <a:cxnLst/>
              <a:rect l="0" t="0" r="0" b="0"/>
              <a:pathLst>
                <a:path w="4974666" h="1826095">
                  <a:moveTo>
                    <a:pt x="197142" y="0"/>
                  </a:moveTo>
                  <a:lnTo>
                    <a:pt x="4777537" y="0"/>
                  </a:lnTo>
                  <a:cubicBezTo>
                    <a:pt x="4886414" y="0"/>
                    <a:pt x="4974666" y="88265"/>
                    <a:pt x="4974666" y="197142"/>
                  </a:cubicBezTo>
                  <a:lnTo>
                    <a:pt x="4974666" y="1628966"/>
                  </a:lnTo>
                  <a:cubicBezTo>
                    <a:pt x="4974666" y="1737843"/>
                    <a:pt x="4886414" y="1826095"/>
                    <a:pt x="4777537" y="1826095"/>
                  </a:cubicBezTo>
                  <a:lnTo>
                    <a:pt x="197142" y="1826095"/>
                  </a:lnTo>
                  <a:cubicBezTo>
                    <a:pt x="88278" y="1826095"/>
                    <a:pt x="0" y="1737843"/>
                    <a:pt x="0" y="1628966"/>
                  </a:cubicBezTo>
                  <a:lnTo>
                    <a:pt x="0" y="197142"/>
                  </a:lnTo>
                  <a:cubicBezTo>
                    <a:pt x="0" y="88265"/>
                    <a:pt x="88278" y="0"/>
                    <a:pt x="197142" y="0"/>
                  </a:cubicBezTo>
                  <a:close/>
                </a:path>
              </a:pathLst>
            </a:custGeom>
            <a:ln w="0" cap="flat">
              <a:miter lim="127000"/>
            </a:ln>
          </p:spPr>
          <p:style>
            <a:lnRef idx="0">
              <a:srgbClr val="000000">
                <a:alpha val="0"/>
              </a:srgbClr>
            </a:lnRef>
            <a:fillRef idx="1">
              <a:srgbClr val="BAC3C6"/>
            </a:fillRef>
            <a:effectRef idx="0">
              <a:scrgbClr r="0" g="0" b="0"/>
            </a:effectRef>
            <a:fontRef idx="none"/>
          </p:style>
          <p:txBody>
            <a:bodyPr/>
            <a:lstStyle/>
            <a:p>
              <a:endParaRPr lang="en-US"/>
            </a:p>
          </p:txBody>
        </p:sp>
        <p:pic>
          <p:nvPicPr>
            <p:cNvPr id="26" name="Picture 25">
              <a:extLst>
                <a:ext uri="{FF2B5EF4-FFF2-40B4-BE49-F238E27FC236}">
                  <a16:creationId xmlns:a16="http://schemas.microsoft.com/office/drawing/2014/main" id="{61A04E34-803C-14E7-B80D-E01FEC09E49A}"/>
                </a:ext>
              </a:extLst>
            </p:cNvPr>
            <p:cNvPicPr/>
            <p:nvPr/>
          </p:nvPicPr>
          <p:blipFill>
            <a:blip r:embed="rId8"/>
            <a:stretch>
              <a:fillRect/>
            </a:stretch>
          </p:blipFill>
          <p:spPr>
            <a:xfrm>
              <a:off x="-3604" y="1977299"/>
              <a:ext cx="4977384" cy="1786128"/>
            </a:xfrm>
            <a:prstGeom prst="rect">
              <a:avLst/>
            </a:prstGeom>
          </p:spPr>
        </p:pic>
        <p:sp>
          <p:nvSpPr>
            <p:cNvPr id="30" name="Shape 5228">
              <a:extLst>
                <a:ext uri="{FF2B5EF4-FFF2-40B4-BE49-F238E27FC236}">
                  <a16:creationId xmlns:a16="http://schemas.microsoft.com/office/drawing/2014/main" id="{60BFEC86-879E-737A-ACF6-86640139CDE0}"/>
                </a:ext>
              </a:extLst>
            </p:cNvPr>
            <p:cNvSpPr/>
            <p:nvPr/>
          </p:nvSpPr>
          <p:spPr>
            <a:xfrm>
              <a:off x="0" y="1979421"/>
              <a:ext cx="4974666" cy="1826095"/>
            </a:xfrm>
            <a:custGeom>
              <a:avLst/>
              <a:gdLst/>
              <a:ahLst/>
              <a:cxnLst/>
              <a:rect l="0" t="0" r="0" b="0"/>
              <a:pathLst>
                <a:path w="4974666" h="1826095">
                  <a:moveTo>
                    <a:pt x="4777537" y="1826095"/>
                  </a:moveTo>
                  <a:lnTo>
                    <a:pt x="197142" y="1826095"/>
                  </a:lnTo>
                  <a:cubicBezTo>
                    <a:pt x="88278" y="1826095"/>
                    <a:pt x="0" y="1737843"/>
                    <a:pt x="0" y="1628966"/>
                  </a:cubicBezTo>
                  <a:lnTo>
                    <a:pt x="0" y="197142"/>
                  </a:lnTo>
                  <a:cubicBezTo>
                    <a:pt x="0" y="88265"/>
                    <a:pt x="88278" y="0"/>
                    <a:pt x="197142" y="0"/>
                  </a:cubicBezTo>
                  <a:lnTo>
                    <a:pt x="4777537" y="0"/>
                  </a:lnTo>
                  <a:cubicBezTo>
                    <a:pt x="4886414" y="0"/>
                    <a:pt x="4974666" y="88265"/>
                    <a:pt x="4974666" y="197142"/>
                  </a:cubicBezTo>
                  <a:lnTo>
                    <a:pt x="4974666" y="1628966"/>
                  </a:lnTo>
                  <a:cubicBezTo>
                    <a:pt x="4974666" y="1737843"/>
                    <a:pt x="4886414" y="1826095"/>
                    <a:pt x="4777537" y="1826095"/>
                  </a:cubicBezTo>
                  <a:close/>
                </a:path>
              </a:pathLst>
            </a:custGeom>
            <a:ln w="23228"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23885032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C6767-5440-9AB0-610E-AFD4141A8D4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4414622-4A78-BDC5-5760-880127143D6F}"/>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إنشاء قائمة مهام جديدة </a:t>
            </a:r>
            <a:r>
              <a:rPr lang="ar-SA" sz="3200" b="1" dirty="0" err="1">
                <a:solidFill>
                  <a:schemeClr val="bg1"/>
                </a:solidFill>
                <a:latin typeface="Adobe Arabic" panose="02040503050201020203" pitchFamily="18" charset="-78"/>
                <a:cs typeface="Adobe Arabic" panose="02040503050201020203" pitchFamily="18" charset="-78"/>
              </a:rPr>
              <a:t>بإستخدام</a:t>
            </a:r>
            <a:r>
              <a:rPr lang="ar-SA" sz="3200" b="1" dirty="0">
                <a:solidFill>
                  <a:schemeClr val="bg1"/>
                </a:solidFill>
                <a:latin typeface="Adobe Arabic" panose="02040503050201020203" pitchFamily="18" charset="-78"/>
                <a:cs typeface="Adobe Arabic" panose="02040503050201020203" pitchFamily="18" charset="-78"/>
              </a:rPr>
              <a:t> قالب جاهز</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9A3560E-10B7-8425-FBCF-710388F5BE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1871BE8F-4DF2-1FD6-3B63-E6E2411937F8}"/>
              </a:ext>
            </a:extLst>
          </p:cNvPr>
          <p:cNvSpPr txBox="1"/>
          <p:nvPr/>
        </p:nvSpPr>
        <p:spPr>
          <a:xfrm>
            <a:off x="5535526" y="2061835"/>
            <a:ext cx="5843587" cy="353943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يمكنك اســـتعراض القالب قبل اســـتخدامة ورؤية جميع تفاصيلة وتفاصيـــل الأعمدة التي يحويها، وبعدها يمكنك النقر على زر اســـتخدام القالب وســـيتم نقلك الـــى الخطوة الثالثة والأخيرة وفيها مراجعة وتعديل الأعمدة، واســـم قائمـــة المهام وتحديد من يمكنه رؤية قائمة المهام هذه ( خاصة فقط أنا، عامة، جميع الموظفين والإداريين)،مجموعة محددة) وبعدها قم بالنقر على انشاء، وستظهر لك رسالة تؤكد نجاح العملية</a:t>
            </a:r>
            <a:endParaRPr lang="en-US" sz="2400" dirty="0"/>
          </a:p>
        </p:txBody>
      </p:sp>
      <p:grpSp>
        <p:nvGrpSpPr>
          <p:cNvPr id="2" name="Group 1">
            <a:extLst>
              <a:ext uri="{FF2B5EF4-FFF2-40B4-BE49-F238E27FC236}">
                <a16:creationId xmlns:a16="http://schemas.microsoft.com/office/drawing/2014/main" id="{7AEF31EE-0121-331F-0410-DBA9B05B9D9B}"/>
              </a:ext>
            </a:extLst>
          </p:cNvPr>
          <p:cNvGrpSpPr/>
          <p:nvPr/>
        </p:nvGrpSpPr>
        <p:grpSpPr>
          <a:xfrm>
            <a:off x="261261" y="2532479"/>
            <a:ext cx="5132634" cy="2723832"/>
            <a:chOff x="-3604" y="0"/>
            <a:chExt cx="10412983" cy="5528472"/>
          </a:xfrm>
        </p:grpSpPr>
        <p:pic>
          <p:nvPicPr>
            <p:cNvPr id="3" name="Picture 2">
              <a:extLst>
                <a:ext uri="{FF2B5EF4-FFF2-40B4-BE49-F238E27FC236}">
                  <a16:creationId xmlns:a16="http://schemas.microsoft.com/office/drawing/2014/main" id="{A47F91CD-79F2-C419-E35C-7C4FD3E03526}"/>
                </a:ext>
              </a:extLst>
            </p:cNvPr>
            <p:cNvPicPr/>
            <p:nvPr/>
          </p:nvPicPr>
          <p:blipFill>
            <a:blip r:embed="rId4"/>
            <a:stretch>
              <a:fillRect/>
            </a:stretch>
          </p:blipFill>
          <p:spPr>
            <a:xfrm>
              <a:off x="662891" y="5408331"/>
              <a:ext cx="9653017" cy="118872"/>
            </a:xfrm>
            <a:prstGeom prst="rect">
              <a:avLst/>
            </a:prstGeom>
          </p:spPr>
        </p:pic>
        <p:sp>
          <p:nvSpPr>
            <p:cNvPr id="4" name="Shape 5213">
              <a:extLst>
                <a:ext uri="{FF2B5EF4-FFF2-40B4-BE49-F238E27FC236}">
                  <a16:creationId xmlns:a16="http://schemas.microsoft.com/office/drawing/2014/main" id="{FB9C1D6F-9F57-D6CA-0F99-2C4A6CAA3B10}"/>
                </a:ext>
              </a:extLst>
            </p:cNvPr>
            <p:cNvSpPr/>
            <p:nvPr/>
          </p:nvSpPr>
          <p:spPr>
            <a:xfrm>
              <a:off x="667679" y="5413398"/>
              <a:ext cx="9645774" cy="115074"/>
            </a:xfrm>
            <a:custGeom>
              <a:avLst/>
              <a:gdLst/>
              <a:ahLst/>
              <a:cxnLst/>
              <a:rect l="0" t="0" r="0" b="0"/>
              <a:pathLst>
                <a:path w="9645774" h="115074">
                  <a:moveTo>
                    <a:pt x="0" y="0"/>
                  </a:moveTo>
                  <a:lnTo>
                    <a:pt x="9645774" y="0"/>
                  </a:lnTo>
                  <a:lnTo>
                    <a:pt x="9643438" y="23183"/>
                  </a:lnTo>
                  <a:cubicBezTo>
                    <a:pt x="9634240" y="68136"/>
                    <a:pt x="9598836" y="103540"/>
                    <a:pt x="9553884" y="112738"/>
                  </a:cubicBezTo>
                  <a:lnTo>
                    <a:pt x="9530704" y="115074"/>
                  </a:lnTo>
                  <a:lnTo>
                    <a:pt x="115058" y="115074"/>
                  </a:lnTo>
                  <a:lnTo>
                    <a:pt x="91879" y="112738"/>
                  </a:lnTo>
                  <a:cubicBezTo>
                    <a:pt x="46929" y="103540"/>
                    <a:pt x="11532" y="68136"/>
                    <a:pt x="2336" y="23183"/>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5" name="Shape 5214">
              <a:extLst>
                <a:ext uri="{FF2B5EF4-FFF2-40B4-BE49-F238E27FC236}">
                  <a16:creationId xmlns:a16="http://schemas.microsoft.com/office/drawing/2014/main" id="{2CCCF07E-AF84-6A05-5281-EF7FA85DA56F}"/>
                </a:ext>
              </a:extLst>
            </p:cNvPr>
            <p:cNvSpPr/>
            <p:nvPr/>
          </p:nvSpPr>
          <p:spPr>
            <a:xfrm>
              <a:off x="1534538" y="0"/>
              <a:ext cx="7912049" cy="5287696"/>
            </a:xfrm>
            <a:custGeom>
              <a:avLst/>
              <a:gdLst/>
              <a:ahLst/>
              <a:cxnLst/>
              <a:rect l="0" t="0" r="0" b="0"/>
              <a:pathLst>
                <a:path w="7912049" h="5287696">
                  <a:moveTo>
                    <a:pt x="337769" y="0"/>
                  </a:moveTo>
                  <a:lnTo>
                    <a:pt x="7574280" y="0"/>
                  </a:lnTo>
                  <a:cubicBezTo>
                    <a:pt x="7760830" y="0"/>
                    <a:pt x="7912049" y="151231"/>
                    <a:pt x="7912049" y="337769"/>
                  </a:cubicBezTo>
                  <a:lnTo>
                    <a:pt x="7912049" y="5287696"/>
                  </a:lnTo>
                  <a:lnTo>
                    <a:pt x="0" y="5287696"/>
                  </a:lnTo>
                  <a:lnTo>
                    <a:pt x="0" y="337769"/>
                  </a:lnTo>
                  <a:cubicBezTo>
                    <a:pt x="0" y="151231"/>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6" name="Shape 134747">
              <a:extLst>
                <a:ext uri="{FF2B5EF4-FFF2-40B4-BE49-F238E27FC236}">
                  <a16:creationId xmlns:a16="http://schemas.microsoft.com/office/drawing/2014/main" id="{48C7B515-5519-19F0-A26B-0B8A794DB7AA}"/>
                </a:ext>
              </a:extLst>
            </p:cNvPr>
            <p:cNvSpPr/>
            <p:nvPr/>
          </p:nvSpPr>
          <p:spPr>
            <a:xfrm>
              <a:off x="1781964" y="271168"/>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7" name="Picture 6">
              <a:extLst>
                <a:ext uri="{FF2B5EF4-FFF2-40B4-BE49-F238E27FC236}">
                  <a16:creationId xmlns:a16="http://schemas.microsoft.com/office/drawing/2014/main" id="{E13A5218-3B06-3025-4209-1BFC52825633}"/>
                </a:ext>
              </a:extLst>
            </p:cNvPr>
            <p:cNvPicPr/>
            <p:nvPr/>
          </p:nvPicPr>
          <p:blipFill>
            <a:blip r:embed="rId5"/>
            <a:stretch>
              <a:fillRect/>
            </a:stretch>
          </p:blipFill>
          <p:spPr>
            <a:xfrm>
              <a:off x="1777443" y="256195"/>
              <a:ext cx="7421881" cy="4760976"/>
            </a:xfrm>
            <a:prstGeom prst="rect">
              <a:avLst/>
            </a:prstGeom>
          </p:spPr>
        </p:pic>
        <p:pic>
          <p:nvPicPr>
            <p:cNvPr id="10" name="Picture 9">
              <a:extLst>
                <a:ext uri="{FF2B5EF4-FFF2-40B4-BE49-F238E27FC236}">
                  <a16:creationId xmlns:a16="http://schemas.microsoft.com/office/drawing/2014/main" id="{73509169-3B67-AFA8-DE2D-6A28A3E0BA33}"/>
                </a:ext>
              </a:extLst>
            </p:cNvPr>
            <p:cNvPicPr/>
            <p:nvPr/>
          </p:nvPicPr>
          <p:blipFill>
            <a:blip r:embed="rId6"/>
            <a:stretch>
              <a:fillRect/>
            </a:stretch>
          </p:blipFill>
          <p:spPr>
            <a:xfrm>
              <a:off x="567387" y="5281331"/>
              <a:ext cx="9841992" cy="158496"/>
            </a:xfrm>
            <a:prstGeom prst="rect">
              <a:avLst/>
            </a:prstGeom>
          </p:spPr>
        </p:pic>
        <p:sp>
          <p:nvSpPr>
            <p:cNvPr id="11" name="Shape 5219">
              <a:extLst>
                <a:ext uri="{FF2B5EF4-FFF2-40B4-BE49-F238E27FC236}">
                  <a16:creationId xmlns:a16="http://schemas.microsoft.com/office/drawing/2014/main" id="{94AD3E01-4DB8-A271-26DD-6E0D79D350C3}"/>
                </a:ext>
              </a:extLst>
            </p:cNvPr>
            <p:cNvSpPr/>
            <p:nvPr/>
          </p:nvSpPr>
          <p:spPr>
            <a:xfrm>
              <a:off x="4613138" y="5287700"/>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2" name="Picture 21">
              <a:extLst>
                <a:ext uri="{FF2B5EF4-FFF2-40B4-BE49-F238E27FC236}">
                  <a16:creationId xmlns:a16="http://schemas.microsoft.com/office/drawing/2014/main" id="{E616266D-461A-9A3B-CEF3-75516525E274}"/>
                </a:ext>
              </a:extLst>
            </p:cNvPr>
            <p:cNvPicPr/>
            <p:nvPr/>
          </p:nvPicPr>
          <p:blipFill>
            <a:blip r:embed="rId7"/>
            <a:stretch>
              <a:fillRect/>
            </a:stretch>
          </p:blipFill>
          <p:spPr>
            <a:xfrm>
              <a:off x="8539939" y="3475899"/>
              <a:ext cx="1456944" cy="1173480"/>
            </a:xfrm>
            <a:prstGeom prst="rect">
              <a:avLst/>
            </a:prstGeom>
          </p:spPr>
        </p:pic>
        <p:sp>
          <p:nvSpPr>
            <p:cNvPr id="23" name="Shape 5223">
              <a:extLst>
                <a:ext uri="{FF2B5EF4-FFF2-40B4-BE49-F238E27FC236}">
                  <a16:creationId xmlns:a16="http://schemas.microsoft.com/office/drawing/2014/main" id="{8550FF5F-0468-5F82-3639-082946489DEE}"/>
                </a:ext>
              </a:extLst>
            </p:cNvPr>
            <p:cNvSpPr/>
            <p:nvPr/>
          </p:nvSpPr>
          <p:spPr>
            <a:xfrm>
              <a:off x="9381863" y="4069478"/>
              <a:ext cx="503326" cy="454978"/>
            </a:xfrm>
            <a:custGeom>
              <a:avLst/>
              <a:gdLst/>
              <a:ahLst/>
              <a:cxnLst/>
              <a:rect l="0" t="0" r="0" b="0"/>
              <a:pathLst>
                <a:path w="503326" h="454978">
                  <a:moveTo>
                    <a:pt x="431012" y="454978"/>
                  </a:moveTo>
                  <a:lnTo>
                    <a:pt x="72327" y="454978"/>
                  </a:lnTo>
                  <a:cubicBezTo>
                    <a:pt x="32372" y="454978"/>
                    <a:pt x="0" y="422605"/>
                    <a:pt x="0" y="382664"/>
                  </a:cubicBezTo>
                  <a:lnTo>
                    <a:pt x="0" y="72314"/>
                  </a:lnTo>
                  <a:cubicBezTo>
                    <a:pt x="0" y="32385"/>
                    <a:pt x="32372" y="0"/>
                    <a:pt x="72327" y="0"/>
                  </a:cubicBezTo>
                  <a:lnTo>
                    <a:pt x="431012" y="0"/>
                  </a:lnTo>
                  <a:cubicBezTo>
                    <a:pt x="470954" y="0"/>
                    <a:pt x="503326" y="32385"/>
                    <a:pt x="503326" y="72314"/>
                  </a:cubicBezTo>
                  <a:lnTo>
                    <a:pt x="503326" y="382664"/>
                  </a:lnTo>
                  <a:cubicBezTo>
                    <a:pt x="503326" y="422605"/>
                    <a:pt x="470954" y="454978"/>
                    <a:pt x="431012" y="454978"/>
                  </a:cubicBezTo>
                  <a:close/>
                </a:path>
              </a:pathLst>
            </a:custGeom>
            <a:ln w="16091"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4" name="Shape 5224">
              <a:extLst>
                <a:ext uri="{FF2B5EF4-FFF2-40B4-BE49-F238E27FC236}">
                  <a16:creationId xmlns:a16="http://schemas.microsoft.com/office/drawing/2014/main" id="{EAF39B72-CFC0-203E-6542-707A00BA715D}"/>
                </a:ext>
              </a:extLst>
            </p:cNvPr>
            <p:cNvSpPr/>
            <p:nvPr/>
          </p:nvSpPr>
          <p:spPr>
            <a:xfrm>
              <a:off x="8543057" y="3476371"/>
              <a:ext cx="1453173" cy="1196416"/>
            </a:xfrm>
            <a:custGeom>
              <a:avLst/>
              <a:gdLst/>
              <a:ahLst/>
              <a:cxnLst/>
              <a:rect l="0" t="0" r="0" b="0"/>
              <a:pathLst>
                <a:path w="1453173" h="1196416">
                  <a:moveTo>
                    <a:pt x="1267575" y="1196416"/>
                  </a:moveTo>
                  <a:lnTo>
                    <a:pt x="185611" y="1196416"/>
                  </a:lnTo>
                  <a:cubicBezTo>
                    <a:pt x="83096" y="1196416"/>
                    <a:pt x="0" y="1113307"/>
                    <a:pt x="0" y="1010806"/>
                  </a:cubicBezTo>
                  <a:lnTo>
                    <a:pt x="0" y="185610"/>
                  </a:lnTo>
                  <a:cubicBezTo>
                    <a:pt x="0" y="83109"/>
                    <a:pt x="83096" y="0"/>
                    <a:pt x="185611" y="0"/>
                  </a:cubicBezTo>
                  <a:lnTo>
                    <a:pt x="1267575" y="0"/>
                  </a:lnTo>
                  <a:cubicBezTo>
                    <a:pt x="1370076" y="0"/>
                    <a:pt x="1453173" y="83109"/>
                    <a:pt x="1453173" y="185610"/>
                  </a:cubicBezTo>
                  <a:lnTo>
                    <a:pt x="1453173" y="1010806"/>
                  </a:lnTo>
                  <a:cubicBezTo>
                    <a:pt x="1453173" y="1113307"/>
                    <a:pt x="1370076" y="1196416"/>
                    <a:pt x="1267575" y="1196416"/>
                  </a:cubicBezTo>
                  <a:close/>
                </a:path>
              </a:pathLst>
            </a:custGeom>
            <a:ln w="21641"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sp>
          <p:nvSpPr>
            <p:cNvPr id="25" name="Shape 5225">
              <a:extLst>
                <a:ext uri="{FF2B5EF4-FFF2-40B4-BE49-F238E27FC236}">
                  <a16:creationId xmlns:a16="http://schemas.microsoft.com/office/drawing/2014/main" id="{5A5E3ADD-08B2-1FF3-6F1F-C25461F56680}"/>
                </a:ext>
              </a:extLst>
            </p:cNvPr>
            <p:cNvSpPr/>
            <p:nvPr/>
          </p:nvSpPr>
          <p:spPr>
            <a:xfrm>
              <a:off x="0" y="1979421"/>
              <a:ext cx="4974666" cy="1826095"/>
            </a:xfrm>
            <a:custGeom>
              <a:avLst/>
              <a:gdLst/>
              <a:ahLst/>
              <a:cxnLst/>
              <a:rect l="0" t="0" r="0" b="0"/>
              <a:pathLst>
                <a:path w="4974666" h="1826095">
                  <a:moveTo>
                    <a:pt x="197142" y="0"/>
                  </a:moveTo>
                  <a:lnTo>
                    <a:pt x="4777537" y="0"/>
                  </a:lnTo>
                  <a:cubicBezTo>
                    <a:pt x="4886414" y="0"/>
                    <a:pt x="4974666" y="88265"/>
                    <a:pt x="4974666" y="197142"/>
                  </a:cubicBezTo>
                  <a:lnTo>
                    <a:pt x="4974666" y="1628966"/>
                  </a:lnTo>
                  <a:cubicBezTo>
                    <a:pt x="4974666" y="1737843"/>
                    <a:pt x="4886414" y="1826095"/>
                    <a:pt x="4777537" y="1826095"/>
                  </a:cubicBezTo>
                  <a:lnTo>
                    <a:pt x="197142" y="1826095"/>
                  </a:lnTo>
                  <a:cubicBezTo>
                    <a:pt x="88278" y="1826095"/>
                    <a:pt x="0" y="1737843"/>
                    <a:pt x="0" y="1628966"/>
                  </a:cubicBezTo>
                  <a:lnTo>
                    <a:pt x="0" y="197142"/>
                  </a:lnTo>
                  <a:cubicBezTo>
                    <a:pt x="0" y="88265"/>
                    <a:pt x="88278" y="0"/>
                    <a:pt x="197142" y="0"/>
                  </a:cubicBezTo>
                  <a:close/>
                </a:path>
              </a:pathLst>
            </a:custGeom>
            <a:ln w="0" cap="flat">
              <a:miter lim="127000"/>
            </a:ln>
          </p:spPr>
          <p:style>
            <a:lnRef idx="0">
              <a:srgbClr val="000000">
                <a:alpha val="0"/>
              </a:srgbClr>
            </a:lnRef>
            <a:fillRef idx="1">
              <a:srgbClr val="BAC3C6"/>
            </a:fillRef>
            <a:effectRef idx="0">
              <a:scrgbClr r="0" g="0" b="0"/>
            </a:effectRef>
            <a:fontRef idx="none"/>
          </p:style>
          <p:txBody>
            <a:bodyPr/>
            <a:lstStyle/>
            <a:p>
              <a:endParaRPr lang="en-US"/>
            </a:p>
          </p:txBody>
        </p:sp>
        <p:pic>
          <p:nvPicPr>
            <p:cNvPr id="26" name="Picture 25">
              <a:extLst>
                <a:ext uri="{FF2B5EF4-FFF2-40B4-BE49-F238E27FC236}">
                  <a16:creationId xmlns:a16="http://schemas.microsoft.com/office/drawing/2014/main" id="{65D2E0E7-F5D7-6864-4E24-40933E87DC84}"/>
                </a:ext>
              </a:extLst>
            </p:cNvPr>
            <p:cNvPicPr/>
            <p:nvPr/>
          </p:nvPicPr>
          <p:blipFill>
            <a:blip r:embed="rId8"/>
            <a:stretch>
              <a:fillRect/>
            </a:stretch>
          </p:blipFill>
          <p:spPr>
            <a:xfrm>
              <a:off x="-3604" y="1977299"/>
              <a:ext cx="4977384" cy="1786128"/>
            </a:xfrm>
            <a:prstGeom prst="rect">
              <a:avLst/>
            </a:prstGeom>
          </p:spPr>
        </p:pic>
        <p:sp>
          <p:nvSpPr>
            <p:cNvPr id="30" name="Shape 5228">
              <a:extLst>
                <a:ext uri="{FF2B5EF4-FFF2-40B4-BE49-F238E27FC236}">
                  <a16:creationId xmlns:a16="http://schemas.microsoft.com/office/drawing/2014/main" id="{34BA8C5A-5A0D-4C06-7F03-00503662D53C}"/>
                </a:ext>
              </a:extLst>
            </p:cNvPr>
            <p:cNvSpPr/>
            <p:nvPr/>
          </p:nvSpPr>
          <p:spPr>
            <a:xfrm>
              <a:off x="0" y="1979421"/>
              <a:ext cx="4974666" cy="1826095"/>
            </a:xfrm>
            <a:custGeom>
              <a:avLst/>
              <a:gdLst/>
              <a:ahLst/>
              <a:cxnLst/>
              <a:rect l="0" t="0" r="0" b="0"/>
              <a:pathLst>
                <a:path w="4974666" h="1826095">
                  <a:moveTo>
                    <a:pt x="4777537" y="1826095"/>
                  </a:moveTo>
                  <a:lnTo>
                    <a:pt x="197142" y="1826095"/>
                  </a:lnTo>
                  <a:cubicBezTo>
                    <a:pt x="88278" y="1826095"/>
                    <a:pt x="0" y="1737843"/>
                    <a:pt x="0" y="1628966"/>
                  </a:cubicBezTo>
                  <a:lnTo>
                    <a:pt x="0" y="197142"/>
                  </a:lnTo>
                  <a:cubicBezTo>
                    <a:pt x="0" y="88265"/>
                    <a:pt x="88278" y="0"/>
                    <a:pt x="197142" y="0"/>
                  </a:cubicBezTo>
                  <a:lnTo>
                    <a:pt x="4777537" y="0"/>
                  </a:lnTo>
                  <a:cubicBezTo>
                    <a:pt x="4886414" y="0"/>
                    <a:pt x="4974666" y="88265"/>
                    <a:pt x="4974666" y="197142"/>
                  </a:cubicBezTo>
                  <a:lnTo>
                    <a:pt x="4974666" y="1628966"/>
                  </a:lnTo>
                  <a:cubicBezTo>
                    <a:pt x="4974666" y="1737843"/>
                    <a:pt x="4886414" y="1826095"/>
                    <a:pt x="4777537" y="1826095"/>
                  </a:cubicBezTo>
                  <a:close/>
                </a:path>
              </a:pathLst>
            </a:custGeom>
            <a:ln w="23228"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3572175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3D219-4F80-77EA-F598-9E4D46B1404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87AE559-FEE9-E368-EA51-41E86FA99337}"/>
              </a:ext>
            </a:extLst>
          </p:cNvPr>
          <p:cNvSpPr txBox="1"/>
          <p:nvPr/>
        </p:nvSpPr>
        <p:spPr>
          <a:xfrm>
            <a:off x="1930400" y="-138269"/>
            <a:ext cx="83312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أنظمة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9848370-711C-9E9B-1A0E-643488EDE2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9" name="Group 38">
            <a:extLst>
              <a:ext uri="{FF2B5EF4-FFF2-40B4-BE49-F238E27FC236}">
                <a16:creationId xmlns:a16="http://schemas.microsoft.com/office/drawing/2014/main" id="{2096F5B9-81BB-EA2B-D098-5ED24890304F}"/>
              </a:ext>
            </a:extLst>
          </p:cNvPr>
          <p:cNvGrpSpPr/>
          <p:nvPr/>
        </p:nvGrpSpPr>
        <p:grpSpPr>
          <a:xfrm>
            <a:off x="8093949" y="2098227"/>
            <a:ext cx="3706165" cy="3706574"/>
            <a:chOff x="-2588426" y="2098227"/>
            <a:chExt cx="3706165" cy="3706574"/>
          </a:xfrm>
        </p:grpSpPr>
        <p:grpSp>
          <p:nvGrpSpPr>
            <p:cNvPr id="11" name="Group 10">
              <a:extLst>
                <a:ext uri="{FF2B5EF4-FFF2-40B4-BE49-F238E27FC236}">
                  <a16:creationId xmlns:a16="http://schemas.microsoft.com/office/drawing/2014/main" id="{FED62874-F852-2BF4-9BA4-B6DD65A0972F}"/>
                </a:ext>
              </a:extLst>
            </p:cNvPr>
            <p:cNvGrpSpPr/>
            <p:nvPr/>
          </p:nvGrpSpPr>
          <p:grpSpPr>
            <a:xfrm>
              <a:off x="-2588426" y="2098227"/>
              <a:ext cx="3706165" cy="3706574"/>
              <a:chOff x="0" y="0"/>
              <a:chExt cx="1473200" cy="1473200"/>
            </a:xfrm>
          </p:grpSpPr>
          <p:sp>
            <p:nvSpPr>
              <p:cNvPr id="33" name="Oval 32">
                <a:extLst>
                  <a:ext uri="{FF2B5EF4-FFF2-40B4-BE49-F238E27FC236}">
                    <a16:creationId xmlns:a16="http://schemas.microsoft.com/office/drawing/2014/main" id="{D1BC7BEC-5DA7-1BB5-FAE1-7969BD46B602}"/>
                  </a:ext>
                </a:extLst>
              </p:cNvPr>
              <p:cNvSpPr/>
              <p:nvPr/>
            </p:nvSpPr>
            <p:spPr>
              <a:xfrm>
                <a:off x="0" y="0"/>
                <a:ext cx="1473200" cy="1473200"/>
              </a:xfrm>
              <a:prstGeom prst="ellipse">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Oval 33">
                <a:extLst>
                  <a:ext uri="{FF2B5EF4-FFF2-40B4-BE49-F238E27FC236}">
                    <a16:creationId xmlns:a16="http://schemas.microsoft.com/office/drawing/2014/main" id="{D14F9047-E495-2A2C-232B-922426DD99F3}"/>
                  </a:ext>
                </a:extLst>
              </p:cNvPr>
              <p:cNvSpPr/>
              <p:nvPr/>
            </p:nvSpPr>
            <p:spPr>
              <a:xfrm>
                <a:off x="101773" y="101773"/>
                <a:ext cx="1269654" cy="12696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2" name="مربع نص 166">
              <a:extLst>
                <a:ext uri="{FF2B5EF4-FFF2-40B4-BE49-F238E27FC236}">
                  <a16:creationId xmlns:a16="http://schemas.microsoft.com/office/drawing/2014/main" id="{5AA0806D-8E12-3262-4660-BF491CA899A8}"/>
                </a:ext>
              </a:extLst>
            </p:cNvPr>
            <p:cNvSpPr txBox="1"/>
            <p:nvPr/>
          </p:nvSpPr>
          <p:spPr>
            <a:xfrm>
              <a:off x="-2406300" y="4103561"/>
              <a:ext cx="3430385" cy="1089195"/>
            </a:xfrm>
            <a:prstGeom prst="rect">
              <a:avLst/>
            </a:prstGeom>
          </p:spPr>
          <p:txBody>
            <a:bodyPr wrap="square" rtlCol="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التحدّيات المالية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3" name="Picture 22" descr="Salary ">
              <a:extLst>
                <a:ext uri="{FF2B5EF4-FFF2-40B4-BE49-F238E27FC236}">
                  <a16:creationId xmlns:a16="http://schemas.microsoft.com/office/drawing/2014/main" id="{F06B8135-886D-6371-D0AB-1DF4540664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5010" y="2514462"/>
              <a:ext cx="1338994" cy="133914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FF43C3FC-1CEB-235F-8A05-4BDA360E9060}"/>
              </a:ext>
            </a:extLst>
          </p:cNvPr>
          <p:cNvSpPr txBox="1"/>
          <p:nvPr/>
        </p:nvSpPr>
        <p:spPr>
          <a:xfrm>
            <a:off x="812887" y="797818"/>
            <a:ext cx="7009843"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تشمل التحدّيات المالية ما يلي</a:t>
            </a:r>
            <a:r>
              <a:rPr lang="en-US"/>
              <a:t>:</a:t>
            </a:r>
          </a:p>
        </p:txBody>
      </p:sp>
      <p:sp>
        <p:nvSpPr>
          <p:cNvPr id="3" name="TextBox 2">
            <a:extLst>
              <a:ext uri="{FF2B5EF4-FFF2-40B4-BE49-F238E27FC236}">
                <a16:creationId xmlns:a16="http://schemas.microsoft.com/office/drawing/2014/main" id="{79427DDC-7F06-D4E6-ACBF-66D53AEC06BD}"/>
              </a:ext>
            </a:extLst>
          </p:cNvPr>
          <p:cNvSpPr txBox="1"/>
          <p:nvPr/>
        </p:nvSpPr>
        <p:spPr>
          <a:xfrm>
            <a:off x="812887" y="1445154"/>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تكاليف التطبيق المرتفعة</a:t>
            </a:r>
            <a:r>
              <a:rPr lang="en-US" dirty="0">
                <a:solidFill>
                  <a:srgbClr val="168489"/>
                </a:solidFill>
              </a:rPr>
              <a:t>: </a:t>
            </a:r>
            <a:r>
              <a:rPr lang="ar-SA" dirty="0"/>
              <a:t>تتضمّن تكاليف الترخيص، الأجهزة، البرمجيات، والاستشارات</a:t>
            </a:r>
            <a:endParaRPr lang="en-US" dirty="0"/>
          </a:p>
        </p:txBody>
      </p:sp>
      <p:sp>
        <p:nvSpPr>
          <p:cNvPr id="4" name="TextBox 3">
            <a:extLst>
              <a:ext uri="{FF2B5EF4-FFF2-40B4-BE49-F238E27FC236}">
                <a16:creationId xmlns:a16="http://schemas.microsoft.com/office/drawing/2014/main" id="{FEE97FC6-DB4D-44D0-F7C0-747187EA21DC}"/>
              </a:ext>
            </a:extLst>
          </p:cNvPr>
          <p:cNvSpPr txBox="1"/>
          <p:nvPr/>
        </p:nvSpPr>
        <p:spPr>
          <a:xfrm>
            <a:off x="812887" y="2553514"/>
            <a:ext cx="70098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b="1" dirty="0">
                <a:solidFill>
                  <a:srgbClr val="168489"/>
                </a:solidFill>
              </a:rPr>
              <a:t>صعوبة تقدير التكلفة الإجمالية للملكية</a:t>
            </a:r>
            <a:r>
              <a:rPr lang="en-US" b="1" dirty="0">
                <a:solidFill>
                  <a:srgbClr val="168489"/>
                </a:solidFill>
              </a:rPr>
              <a:t> (TCO):</a:t>
            </a:r>
            <a:r>
              <a:rPr lang="en-US" dirty="0"/>
              <a:t> </a:t>
            </a:r>
            <a:r>
              <a:rPr lang="ar-SA" dirty="0"/>
              <a:t>قد تكون هناك تكاليف خفية غير متوقّعة</a:t>
            </a:r>
            <a:endParaRPr lang="en-US" b="1" dirty="0"/>
          </a:p>
        </p:txBody>
      </p:sp>
      <p:sp>
        <p:nvSpPr>
          <p:cNvPr id="5" name="TextBox 4">
            <a:extLst>
              <a:ext uri="{FF2B5EF4-FFF2-40B4-BE49-F238E27FC236}">
                <a16:creationId xmlns:a16="http://schemas.microsoft.com/office/drawing/2014/main" id="{94BEB13B-2A61-03CA-28F7-5620155426BC}"/>
              </a:ext>
            </a:extLst>
          </p:cNvPr>
          <p:cNvSpPr txBox="1"/>
          <p:nvPr/>
        </p:nvSpPr>
        <p:spPr>
          <a:xfrm>
            <a:off x="812887" y="3695344"/>
            <a:ext cx="7009843"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تحدّيات تقييم العائد على الاستثمار</a:t>
            </a:r>
            <a:r>
              <a:rPr lang="en-US" b="1" dirty="0">
                <a:solidFill>
                  <a:srgbClr val="168489"/>
                </a:solidFill>
              </a:rPr>
              <a:t>:</a:t>
            </a:r>
            <a:r>
              <a:rPr lang="en-US" dirty="0"/>
              <a:t> </a:t>
            </a:r>
            <a:r>
              <a:rPr lang="ar-SA" dirty="0"/>
              <a:t>صعوبة قياس الفوائد غير الملموسة للنظام</a:t>
            </a:r>
            <a:endParaRPr lang="en-US" dirty="0"/>
          </a:p>
        </p:txBody>
      </p:sp>
      <p:sp>
        <p:nvSpPr>
          <p:cNvPr id="6" name="TextBox 5">
            <a:extLst>
              <a:ext uri="{FF2B5EF4-FFF2-40B4-BE49-F238E27FC236}">
                <a16:creationId xmlns:a16="http://schemas.microsoft.com/office/drawing/2014/main" id="{4A35A897-E62C-7EC1-AD84-FCACE75EBB8D}"/>
              </a:ext>
            </a:extLst>
          </p:cNvPr>
          <p:cNvSpPr txBox="1"/>
          <p:nvPr/>
        </p:nvSpPr>
        <p:spPr>
          <a:xfrm>
            <a:off x="812887" y="4803704"/>
            <a:ext cx="70098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b="1" dirty="0">
                <a:solidFill>
                  <a:srgbClr val="168489"/>
                </a:solidFill>
              </a:rPr>
              <a:t>ارتفاع تكاليف الصيانة والدعم</a:t>
            </a:r>
            <a:r>
              <a:rPr lang="en-US" b="1" dirty="0">
                <a:solidFill>
                  <a:srgbClr val="168489"/>
                </a:solidFill>
              </a:rPr>
              <a:t>: </a:t>
            </a:r>
            <a:r>
              <a:rPr lang="ar-SA" dirty="0"/>
              <a:t>الحاجة إلى موارد مالية مستمرّة للصيانة والتحديث</a:t>
            </a:r>
            <a:endParaRPr lang="en-US" b="1" dirty="0"/>
          </a:p>
        </p:txBody>
      </p:sp>
      <p:sp>
        <p:nvSpPr>
          <p:cNvPr id="7" name="TextBox 6">
            <a:extLst>
              <a:ext uri="{FF2B5EF4-FFF2-40B4-BE49-F238E27FC236}">
                <a16:creationId xmlns:a16="http://schemas.microsoft.com/office/drawing/2014/main" id="{80C8B862-6D94-D796-242D-99CF98DBEF40}"/>
              </a:ext>
            </a:extLst>
          </p:cNvPr>
          <p:cNvSpPr txBox="1"/>
          <p:nvPr/>
        </p:nvSpPr>
        <p:spPr>
          <a:xfrm>
            <a:off x="812887" y="5945532"/>
            <a:ext cx="700984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تحدّيات إدارة الميزانية</a:t>
            </a:r>
            <a:r>
              <a:rPr lang="en-US" b="1" dirty="0">
                <a:solidFill>
                  <a:srgbClr val="168489"/>
                </a:solidFill>
              </a:rPr>
              <a:t>:</a:t>
            </a:r>
            <a:r>
              <a:rPr lang="en-US" dirty="0"/>
              <a:t> </a:t>
            </a:r>
            <a:r>
              <a:rPr lang="ar-SA" dirty="0"/>
              <a:t>قد تتجاوز تكاليف المشروع الميزانية المخصّصة</a:t>
            </a:r>
            <a:endParaRPr lang="en-US" dirty="0"/>
          </a:p>
        </p:txBody>
      </p:sp>
    </p:spTree>
    <p:extLst>
      <p:ext uri="{BB962C8B-B14F-4D97-AF65-F5344CB8AC3E}">
        <p14:creationId xmlns:p14="http://schemas.microsoft.com/office/powerpoint/2010/main" val="25302594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6A99F-7EFA-3C43-EC73-6251000A25C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F0A1294-59BB-B124-6BDA-010ACF506A37}"/>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إنشاء قائمة مهام جديدة </a:t>
            </a:r>
            <a:r>
              <a:rPr lang="ar-SA" sz="3200" b="1" dirty="0" err="1">
                <a:solidFill>
                  <a:schemeClr val="bg1"/>
                </a:solidFill>
                <a:latin typeface="Adobe Arabic" panose="02040503050201020203" pitchFamily="18" charset="-78"/>
                <a:cs typeface="Adobe Arabic" panose="02040503050201020203" pitchFamily="18" charset="-78"/>
              </a:rPr>
              <a:t>بإستيراد</a:t>
            </a:r>
            <a:r>
              <a:rPr lang="ar-SA" sz="3200" b="1" dirty="0">
                <a:solidFill>
                  <a:schemeClr val="bg1"/>
                </a:solidFill>
                <a:latin typeface="Adobe Arabic" panose="02040503050201020203" pitchFamily="18" charset="-78"/>
                <a:cs typeface="Adobe Arabic" panose="02040503050201020203" pitchFamily="18" charset="-78"/>
              </a:rPr>
              <a:t> قائمة إكسل</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906107B-3CEA-4AE7-B0D5-2B8E075715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F8033BCC-E9A1-486D-0F3C-A1D88EBBEADD}"/>
              </a:ext>
            </a:extLst>
          </p:cNvPr>
          <p:cNvSpPr txBox="1"/>
          <p:nvPr/>
        </p:nvSpPr>
        <p:spPr>
          <a:xfrm>
            <a:off x="5535526" y="1624538"/>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حال اخترت إســـتيراد قائمة إكسل سيتم نقلك الى الواجهة التالية لتحديد ملف الإكسل المـــراد اســـتيراده وبناء القائمـــة عليه، قم بتحديد الملـــف ومن ثم انقر على التالي وســـيتم توجيهك الى الواجهة التالية </a:t>
            </a:r>
            <a:endParaRPr lang="en-US"/>
          </a:p>
        </p:txBody>
      </p:sp>
      <p:grpSp>
        <p:nvGrpSpPr>
          <p:cNvPr id="29" name="Group 28">
            <a:extLst>
              <a:ext uri="{FF2B5EF4-FFF2-40B4-BE49-F238E27FC236}">
                <a16:creationId xmlns:a16="http://schemas.microsoft.com/office/drawing/2014/main" id="{A537BCD9-C67E-81CD-0ACC-6F189B72EFF3}"/>
              </a:ext>
            </a:extLst>
          </p:cNvPr>
          <p:cNvGrpSpPr/>
          <p:nvPr/>
        </p:nvGrpSpPr>
        <p:grpSpPr>
          <a:xfrm>
            <a:off x="261261" y="2680290"/>
            <a:ext cx="4882239" cy="2590950"/>
            <a:chOff x="-3604" y="0"/>
            <a:chExt cx="10412983" cy="5528472"/>
          </a:xfrm>
        </p:grpSpPr>
        <p:pic>
          <p:nvPicPr>
            <p:cNvPr id="31" name="Picture 30">
              <a:extLst>
                <a:ext uri="{FF2B5EF4-FFF2-40B4-BE49-F238E27FC236}">
                  <a16:creationId xmlns:a16="http://schemas.microsoft.com/office/drawing/2014/main" id="{E60CC32B-8DB4-3784-C926-988B4C89DD66}"/>
                </a:ext>
              </a:extLst>
            </p:cNvPr>
            <p:cNvPicPr/>
            <p:nvPr/>
          </p:nvPicPr>
          <p:blipFill>
            <a:blip r:embed="rId4"/>
            <a:stretch>
              <a:fillRect/>
            </a:stretch>
          </p:blipFill>
          <p:spPr>
            <a:xfrm>
              <a:off x="662891" y="5408331"/>
              <a:ext cx="9653017" cy="118872"/>
            </a:xfrm>
            <a:prstGeom prst="rect">
              <a:avLst/>
            </a:prstGeom>
          </p:spPr>
        </p:pic>
        <p:sp>
          <p:nvSpPr>
            <p:cNvPr id="32" name="Shape 5213">
              <a:extLst>
                <a:ext uri="{FF2B5EF4-FFF2-40B4-BE49-F238E27FC236}">
                  <a16:creationId xmlns:a16="http://schemas.microsoft.com/office/drawing/2014/main" id="{8E03F40E-BA7A-E867-9C64-7775877CE052}"/>
                </a:ext>
              </a:extLst>
            </p:cNvPr>
            <p:cNvSpPr/>
            <p:nvPr/>
          </p:nvSpPr>
          <p:spPr>
            <a:xfrm>
              <a:off x="667679" y="5413398"/>
              <a:ext cx="9645774" cy="115074"/>
            </a:xfrm>
            <a:custGeom>
              <a:avLst/>
              <a:gdLst/>
              <a:ahLst/>
              <a:cxnLst/>
              <a:rect l="0" t="0" r="0" b="0"/>
              <a:pathLst>
                <a:path w="9645774" h="115074">
                  <a:moveTo>
                    <a:pt x="0" y="0"/>
                  </a:moveTo>
                  <a:lnTo>
                    <a:pt x="9645774" y="0"/>
                  </a:lnTo>
                  <a:lnTo>
                    <a:pt x="9643438" y="23183"/>
                  </a:lnTo>
                  <a:cubicBezTo>
                    <a:pt x="9634240" y="68136"/>
                    <a:pt x="9598836" y="103540"/>
                    <a:pt x="9553884" y="112738"/>
                  </a:cubicBezTo>
                  <a:lnTo>
                    <a:pt x="9530704" y="115074"/>
                  </a:lnTo>
                  <a:lnTo>
                    <a:pt x="115058" y="115074"/>
                  </a:lnTo>
                  <a:lnTo>
                    <a:pt x="91879" y="112738"/>
                  </a:lnTo>
                  <a:cubicBezTo>
                    <a:pt x="46929" y="103540"/>
                    <a:pt x="11532" y="68136"/>
                    <a:pt x="2336" y="23183"/>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33" name="Shape 5214">
              <a:extLst>
                <a:ext uri="{FF2B5EF4-FFF2-40B4-BE49-F238E27FC236}">
                  <a16:creationId xmlns:a16="http://schemas.microsoft.com/office/drawing/2014/main" id="{7CD3E6A2-757B-E7E0-2BA8-31183C5C59B6}"/>
                </a:ext>
              </a:extLst>
            </p:cNvPr>
            <p:cNvSpPr/>
            <p:nvPr/>
          </p:nvSpPr>
          <p:spPr>
            <a:xfrm>
              <a:off x="1534538" y="0"/>
              <a:ext cx="7912049" cy="5287696"/>
            </a:xfrm>
            <a:custGeom>
              <a:avLst/>
              <a:gdLst/>
              <a:ahLst/>
              <a:cxnLst/>
              <a:rect l="0" t="0" r="0" b="0"/>
              <a:pathLst>
                <a:path w="7912049" h="5287696">
                  <a:moveTo>
                    <a:pt x="337769" y="0"/>
                  </a:moveTo>
                  <a:lnTo>
                    <a:pt x="7574280" y="0"/>
                  </a:lnTo>
                  <a:cubicBezTo>
                    <a:pt x="7760830" y="0"/>
                    <a:pt x="7912049" y="151231"/>
                    <a:pt x="7912049" y="337769"/>
                  </a:cubicBezTo>
                  <a:lnTo>
                    <a:pt x="7912049" y="5287696"/>
                  </a:lnTo>
                  <a:lnTo>
                    <a:pt x="0" y="5287696"/>
                  </a:lnTo>
                  <a:lnTo>
                    <a:pt x="0" y="337769"/>
                  </a:lnTo>
                  <a:cubicBezTo>
                    <a:pt x="0" y="151231"/>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34" name="Shape 134747">
              <a:extLst>
                <a:ext uri="{FF2B5EF4-FFF2-40B4-BE49-F238E27FC236}">
                  <a16:creationId xmlns:a16="http://schemas.microsoft.com/office/drawing/2014/main" id="{45D092A6-AF56-C81D-46AE-B1BB1F603E80}"/>
                </a:ext>
              </a:extLst>
            </p:cNvPr>
            <p:cNvSpPr/>
            <p:nvPr/>
          </p:nvSpPr>
          <p:spPr>
            <a:xfrm>
              <a:off x="1781964" y="271168"/>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35" name="Picture 34">
              <a:extLst>
                <a:ext uri="{FF2B5EF4-FFF2-40B4-BE49-F238E27FC236}">
                  <a16:creationId xmlns:a16="http://schemas.microsoft.com/office/drawing/2014/main" id="{67445055-049F-BA32-A160-A4150E1F1A7B}"/>
                </a:ext>
              </a:extLst>
            </p:cNvPr>
            <p:cNvPicPr/>
            <p:nvPr/>
          </p:nvPicPr>
          <p:blipFill>
            <a:blip r:embed="rId5"/>
            <a:stretch>
              <a:fillRect/>
            </a:stretch>
          </p:blipFill>
          <p:spPr>
            <a:xfrm>
              <a:off x="1777443" y="256195"/>
              <a:ext cx="7421881" cy="4760976"/>
            </a:xfrm>
            <a:prstGeom prst="rect">
              <a:avLst/>
            </a:prstGeom>
          </p:spPr>
        </p:pic>
        <p:pic>
          <p:nvPicPr>
            <p:cNvPr id="36" name="Picture 35">
              <a:extLst>
                <a:ext uri="{FF2B5EF4-FFF2-40B4-BE49-F238E27FC236}">
                  <a16:creationId xmlns:a16="http://schemas.microsoft.com/office/drawing/2014/main" id="{8E072392-D25E-3177-3CAD-9E74CF5F6D08}"/>
                </a:ext>
              </a:extLst>
            </p:cNvPr>
            <p:cNvPicPr/>
            <p:nvPr/>
          </p:nvPicPr>
          <p:blipFill>
            <a:blip r:embed="rId6"/>
            <a:stretch>
              <a:fillRect/>
            </a:stretch>
          </p:blipFill>
          <p:spPr>
            <a:xfrm>
              <a:off x="567387" y="5281331"/>
              <a:ext cx="9841992" cy="158496"/>
            </a:xfrm>
            <a:prstGeom prst="rect">
              <a:avLst/>
            </a:prstGeom>
          </p:spPr>
        </p:pic>
        <p:sp>
          <p:nvSpPr>
            <p:cNvPr id="37" name="Shape 5219">
              <a:extLst>
                <a:ext uri="{FF2B5EF4-FFF2-40B4-BE49-F238E27FC236}">
                  <a16:creationId xmlns:a16="http://schemas.microsoft.com/office/drawing/2014/main" id="{F389FC58-E111-BD3D-0380-41E650657231}"/>
                </a:ext>
              </a:extLst>
            </p:cNvPr>
            <p:cNvSpPr/>
            <p:nvPr/>
          </p:nvSpPr>
          <p:spPr>
            <a:xfrm>
              <a:off x="4613138" y="5287700"/>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38" name="Picture 37">
              <a:extLst>
                <a:ext uri="{FF2B5EF4-FFF2-40B4-BE49-F238E27FC236}">
                  <a16:creationId xmlns:a16="http://schemas.microsoft.com/office/drawing/2014/main" id="{03B4531D-94AC-D38C-C962-01BDDD5EB2E3}"/>
                </a:ext>
              </a:extLst>
            </p:cNvPr>
            <p:cNvPicPr/>
            <p:nvPr/>
          </p:nvPicPr>
          <p:blipFill>
            <a:blip r:embed="rId7"/>
            <a:stretch>
              <a:fillRect/>
            </a:stretch>
          </p:blipFill>
          <p:spPr>
            <a:xfrm>
              <a:off x="8539939" y="3475899"/>
              <a:ext cx="1456944" cy="1173480"/>
            </a:xfrm>
            <a:prstGeom prst="rect">
              <a:avLst/>
            </a:prstGeom>
          </p:spPr>
        </p:pic>
        <p:sp>
          <p:nvSpPr>
            <p:cNvPr id="39" name="Shape 5223">
              <a:extLst>
                <a:ext uri="{FF2B5EF4-FFF2-40B4-BE49-F238E27FC236}">
                  <a16:creationId xmlns:a16="http://schemas.microsoft.com/office/drawing/2014/main" id="{489609F1-C900-3A0D-977B-7514DB98B148}"/>
                </a:ext>
              </a:extLst>
            </p:cNvPr>
            <p:cNvSpPr/>
            <p:nvPr/>
          </p:nvSpPr>
          <p:spPr>
            <a:xfrm>
              <a:off x="9381863" y="4069478"/>
              <a:ext cx="503326" cy="454978"/>
            </a:xfrm>
            <a:custGeom>
              <a:avLst/>
              <a:gdLst/>
              <a:ahLst/>
              <a:cxnLst/>
              <a:rect l="0" t="0" r="0" b="0"/>
              <a:pathLst>
                <a:path w="503326" h="454978">
                  <a:moveTo>
                    <a:pt x="431012" y="454978"/>
                  </a:moveTo>
                  <a:lnTo>
                    <a:pt x="72327" y="454978"/>
                  </a:lnTo>
                  <a:cubicBezTo>
                    <a:pt x="32372" y="454978"/>
                    <a:pt x="0" y="422605"/>
                    <a:pt x="0" y="382664"/>
                  </a:cubicBezTo>
                  <a:lnTo>
                    <a:pt x="0" y="72314"/>
                  </a:lnTo>
                  <a:cubicBezTo>
                    <a:pt x="0" y="32385"/>
                    <a:pt x="32372" y="0"/>
                    <a:pt x="72327" y="0"/>
                  </a:cubicBezTo>
                  <a:lnTo>
                    <a:pt x="431012" y="0"/>
                  </a:lnTo>
                  <a:cubicBezTo>
                    <a:pt x="470954" y="0"/>
                    <a:pt x="503326" y="32385"/>
                    <a:pt x="503326" y="72314"/>
                  </a:cubicBezTo>
                  <a:lnTo>
                    <a:pt x="503326" y="382664"/>
                  </a:lnTo>
                  <a:cubicBezTo>
                    <a:pt x="503326" y="422605"/>
                    <a:pt x="470954" y="454978"/>
                    <a:pt x="431012" y="454978"/>
                  </a:cubicBezTo>
                  <a:close/>
                </a:path>
              </a:pathLst>
            </a:custGeom>
            <a:ln w="16091"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40" name="Shape 5224">
              <a:extLst>
                <a:ext uri="{FF2B5EF4-FFF2-40B4-BE49-F238E27FC236}">
                  <a16:creationId xmlns:a16="http://schemas.microsoft.com/office/drawing/2014/main" id="{AC940596-B68E-EA17-0144-B9CB981FB38B}"/>
                </a:ext>
              </a:extLst>
            </p:cNvPr>
            <p:cNvSpPr/>
            <p:nvPr/>
          </p:nvSpPr>
          <p:spPr>
            <a:xfrm>
              <a:off x="8543057" y="3476371"/>
              <a:ext cx="1453173" cy="1196416"/>
            </a:xfrm>
            <a:custGeom>
              <a:avLst/>
              <a:gdLst/>
              <a:ahLst/>
              <a:cxnLst/>
              <a:rect l="0" t="0" r="0" b="0"/>
              <a:pathLst>
                <a:path w="1453173" h="1196416">
                  <a:moveTo>
                    <a:pt x="1267575" y="1196416"/>
                  </a:moveTo>
                  <a:lnTo>
                    <a:pt x="185611" y="1196416"/>
                  </a:lnTo>
                  <a:cubicBezTo>
                    <a:pt x="83096" y="1196416"/>
                    <a:pt x="0" y="1113307"/>
                    <a:pt x="0" y="1010806"/>
                  </a:cubicBezTo>
                  <a:lnTo>
                    <a:pt x="0" y="185610"/>
                  </a:lnTo>
                  <a:cubicBezTo>
                    <a:pt x="0" y="83109"/>
                    <a:pt x="83096" y="0"/>
                    <a:pt x="185611" y="0"/>
                  </a:cubicBezTo>
                  <a:lnTo>
                    <a:pt x="1267575" y="0"/>
                  </a:lnTo>
                  <a:cubicBezTo>
                    <a:pt x="1370076" y="0"/>
                    <a:pt x="1453173" y="83109"/>
                    <a:pt x="1453173" y="185610"/>
                  </a:cubicBezTo>
                  <a:lnTo>
                    <a:pt x="1453173" y="1010806"/>
                  </a:lnTo>
                  <a:cubicBezTo>
                    <a:pt x="1453173" y="1113307"/>
                    <a:pt x="1370076" y="1196416"/>
                    <a:pt x="1267575" y="1196416"/>
                  </a:cubicBezTo>
                  <a:close/>
                </a:path>
              </a:pathLst>
            </a:custGeom>
            <a:ln w="21641"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sp>
          <p:nvSpPr>
            <p:cNvPr id="41" name="Shape 5225">
              <a:extLst>
                <a:ext uri="{FF2B5EF4-FFF2-40B4-BE49-F238E27FC236}">
                  <a16:creationId xmlns:a16="http://schemas.microsoft.com/office/drawing/2014/main" id="{D9034BC3-BCA7-AA09-0B39-D489DA26B64D}"/>
                </a:ext>
              </a:extLst>
            </p:cNvPr>
            <p:cNvSpPr/>
            <p:nvPr/>
          </p:nvSpPr>
          <p:spPr>
            <a:xfrm>
              <a:off x="0" y="1979421"/>
              <a:ext cx="4974666" cy="1826095"/>
            </a:xfrm>
            <a:custGeom>
              <a:avLst/>
              <a:gdLst/>
              <a:ahLst/>
              <a:cxnLst/>
              <a:rect l="0" t="0" r="0" b="0"/>
              <a:pathLst>
                <a:path w="4974666" h="1826095">
                  <a:moveTo>
                    <a:pt x="197142" y="0"/>
                  </a:moveTo>
                  <a:lnTo>
                    <a:pt x="4777537" y="0"/>
                  </a:lnTo>
                  <a:cubicBezTo>
                    <a:pt x="4886414" y="0"/>
                    <a:pt x="4974666" y="88265"/>
                    <a:pt x="4974666" y="197142"/>
                  </a:cubicBezTo>
                  <a:lnTo>
                    <a:pt x="4974666" y="1628966"/>
                  </a:lnTo>
                  <a:cubicBezTo>
                    <a:pt x="4974666" y="1737843"/>
                    <a:pt x="4886414" y="1826095"/>
                    <a:pt x="4777537" y="1826095"/>
                  </a:cubicBezTo>
                  <a:lnTo>
                    <a:pt x="197142" y="1826095"/>
                  </a:lnTo>
                  <a:cubicBezTo>
                    <a:pt x="88278" y="1826095"/>
                    <a:pt x="0" y="1737843"/>
                    <a:pt x="0" y="1628966"/>
                  </a:cubicBezTo>
                  <a:lnTo>
                    <a:pt x="0" y="197142"/>
                  </a:lnTo>
                  <a:cubicBezTo>
                    <a:pt x="0" y="88265"/>
                    <a:pt x="88278" y="0"/>
                    <a:pt x="197142" y="0"/>
                  </a:cubicBezTo>
                  <a:close/>
                </a:path>
              </a:pathLst>
            </a:custGeom>
            <a:ln w="0" cap="flat">
              <a:miter lim="127000"/>
            </a:ln>
          </p:spPr>
          <p:style>
            <a:lnRef idx="0">
              <a:srgbClr val="000000">
                <a:alpha val="0"/>
              </a:srgbClr>
            </a:lnRef>
            <a:fillRef idx="1">
              <a:srgbClr val="BAC3C6"/>
            </a:fillRef>
            <a:effectRef idx="0">
              <a:scrgbClr r="0" g="0" b="0"/>
            </a:effectRef>
            <a:fontRef idx="none"/>
          </p:style>
          <p:txBody>
            <a:bodyPr/>
            <a:lstStyle/>
            <a:p>
              <a:endParaRPr lang="en-US"/>
            </a:p>
          </p:txBody>
        </p:sp>
        <p:pic>
          <p:nvPicPr>
            <p:cNvPr id="42" name="Picture 41">
              <a:extLst>
                <a:ext uri="{FF2B5EF4-FFF2-40B4-BE49-F238E27FC236}">
                  <a16:creationId xmlns:a16="http://schemas.microsoft.com/office/drawing/2014/main" id="{69A4229E-A1CE-BD0A-AAFC-4355E9E17718}"/>
                </a:ext>
              </a:extLst>
            </p:cNvPr>
            <p:cNvPicPr/>
            <p:nvPr/>
          </p:nvPicPr>
          <p:blipFill>
            <a:blip r:embed="rId8"/>
            <a:stretch>
              <a:fillRect/>
            </a:stretch>
          </p:blipFill>
          <p:spPr>
            <a:xfrm>
              <a:off x="-3604" y="1977299"/>
              <a:ext cx="4977384" cy="1786128"/>
            </a:xfrm>
            <a:prstGeom prst="rect">
              <a:avLst/>
            </a:prstGeom>
          </p:spPr>
        </p:pic>
        <p:sp>
          <p:nvSpPr>
            <p:cNvPr id="43" name="Shape 5228">
              <a:extLst>
                <a:ext uri="{FF2B5EF4-FFF2-40B4-BE49-F238E27FC236}">
                  <a16:creationId xmlns:a16="http://schemas.microsoft.com/office/drawing/2014/main" id="{CD1D57DA-D45E-6F2F-7C76-1937BA4487D6}"/>
                </a:ext>
              </a:extLst>
            </p:cNvPr>
            <p:cNvSpPr/>
            <p:nvPr/>
          </p:nvSpPr>
          <p:spPr>
            <a:xfrm>
              <a:off x="0" y="1979421"/>
              <a:ext cx="4974666" cy="1826095"/>
            </a:xfrm>
            <a:custGeom>
              <a:avLst/>
              <a:gdLst/>
              <a:ahLst/>
              <a:cxnLst/>
              <a:rect l="0" t="0" r="0" b="0"/>
              <a:pathLst>
                <a:path w="4974666" h="1826095">
                  <a:moveTo>
                    <a:pt x="4777537" y="1826095"/>
                  </a:moveTo>
                  <a:lnTo>
                    <a:pt x="197142" y="1826095"/>
                  </a:lnTo>
                  <a:cubicBezTo>
                    <a:pt x="88278" y="1826095"/>
                    <a:pt x="0" y="1737843"/>
                    <a:pt x="0" y="1628966"/>
                  </a:cubicBezTo>
                  <a:lnTo>
                    <a:pt x="0" y="197142"/>
                  </a:lnTo>
                  <a:cubicBezTo>
                    <a:pt x="0" y="88265"/>
                    <a:pt x="88278" y="0"/>
                    <a:pt x="197142" y="0"/>
                  </a:cubicBezTo>
                  <a:lnTo>
                    <a:pt x="4777537" y="0"/>
                  </a:lnTo>
                  <a:cubicBezTo>
                    <a:pt x="4886414" y="0"/>
                    <a:pt x="4974666" y="88265"/>
                    <a:pt x="4974666" y="197142"/>
                  </a:cubicBezTo>
                  <a:lnTo>
                    <a:pt x="4974666" y="1628966"/>
                  </a:lnTo>
                  <a:cubicBezTo>
                    <a:pt x="4974666" y="1737843"/>
                    <a:pt x="4886414" y="1826095"/>
                    <a:pt x="4777537" y="1826095"/>
                  </a:cubicBezTo>
                  <a:close/>
                </a:path>
              </a:pathLst>
            </a:custGeom>
            <a:ln w="23228"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
        <p:nvSpPr>
          <p:cNvPr id="44" name="TextBox 43">
            <a:extLst>
              <a:ext uri="{FF2B5EF4-FFF2-40B4-BE49-F238E27FC236}">
                <a16:creationId xmlns:a16="http://schemas.microsoft.com/office/drawing/2014/main" id="{78CA9FB2-FD01-AEC0-FAF2-552912CAAD7F}"/>
              </a:ext>
            </a:extLst>
          </p:cNvPr>
          <p:cNvSpPr txBox="1"/>
          <p:nvPr/>
        </p:nvSpPr>
        <p:spPr>
          <a:xfrm>
            <a:off x="5535526" y="3975765"/>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وســـيتم نقلك الى الخطوة الثالثة والأخيرة وفيها مراجعة وتعديل الأعمدة، واســـم قائمة المهـــام وتحديـــد من يمكنه رؤيـــة قائمة المهام هـــذه ( خاصة فقط أنـــا، عامة، جميع الموظفين والإداريين)،مجموعة محددة) وبعدها قم بالنقر على انشـــاء، وستظهر لك رسالة تؤكد نجاح العملية</a:t>
            </a:r>
            <a:endParaRPr lang="en-US" dirty="0"/>
          </a:p>
        </p:txBody>
      </p:sp>
    </p:spTree>
    <p:extLst>
      <p:ext uri="{BB962C8B-B14F-4D97-AF65-F5344CB8AC3E}">
        <p14:creationId xmlns:p14="http://schemas.microsoft.com/office/powerpoint/2010/main" val="4023670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down)">
                                      <p:cBhvr>
                                        <p:cTn id="1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4" grpId="0"/>
    </p:bld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D1A9CE-699D-51F0-2CD7-B10B0460978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69DF928-047C-AB16-DEAC-F77919B4F6D9}"/>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استعراض قائمة الموظفين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F5D8AA6-AED0-244C-B4FF-015A9D9946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CC18FBFE-6C16-EDD7-AD76-4970204A4AD1}"/>
              </a:ext>
            </a:extLst>
          </p:cNvPr>
          <p:cNvSpPr txBox="1"/>
          <p:nvPr/>
        </p:nvSpPr>
        <p:spPr>
          <a:xfrm>
            <a:off x="5535526" y="1779667"/>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قم بالنقر على قائمة الموظفين الموجودة في الواجهة  الرئيســـية ضمن مربع الموظفين، وسيتم نقلك الى واجهة عرض الموظفين كما هو موضح.. </a:t>
            </a:r>
            <a:endParaRPr lang="en-US"/>
          </a:p>
        </p:txBody>
      </p:sp>
      <p:sp>
        <p:nvSpPr>
          <p:cNvPr id="44" name="TextBox 43">
            <a:extLst>
              <a:ext uri="{FF2B5EF4-FFF2-40B4-BE49-F238E27FC236}">
                <a16:creationId xmlns:a16="http://schemas.microsoft.com/office/drawing/2014/main" id="{DDBC538C-6E0A-EB76-8646-FD668E9C0A5F}"/>
              </a:ext>
            </a:extLst>
          </p:cNvPr>
          <p:cNvSpPr txBox="1"/>
          <p:nvPr/>
        </p:nvSpPr>
        <p:spPr>
          <a:xfrm>
            <a:off x="5535526" y="4739796"/>
            <a:ext cx="5843587"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يمكن فلترة النتائج حسب الموقع والقسم، وامكانية اخفاء واظهار الأعمدة حسب الحاجة</a:t>
            </a:r>
            <a:endParaRPr lang="en-US" dirty="0"/>
          </a:p>
        </p:txBody>
      </p:sp>
      <p:grpSp>
        <p:nvGrpSpPr>
          <p:cNvPr id="2" name="Group 1">
            <a:extLst>
              <a:ext uri="{FF2B5EF4-FFF2-40B4-BE49-F238E27FC236}">
                <a16:creationId xmlns:a16="http://schemas.microsoft.com/office/drawing/2014/main" id="{B78C2ABA-5B49-8994-3B3A-25A9D46A8919}"/>
              </a:ext>
            </a:extLst>
          </p:cNvPr>
          <p:cNvGrpSpPr/>
          <p:nvPr/>
        </p:nvGrpSpPr>
        <p:grpSpPr>
          <a:xfrm>
            <a:off x="255415" y="2618770"/>
            <a:ext cx="5033501" cy="2713989"/>
            <a:chOff x="-5511" y="0"/>
            <a:chExt cx="10251438" cy="5528476"/>
          </a:xfrm>
        </p:grpSpPr>
        <p:pic>
          <p:nvPicPr>
            <p:cNvPr id="3" name="Picture 2">
              <a:extLst>
                <a:ext uri="{FF2B5EF4-FFF2-40B4-BE49-F238E27FC236}">
                  <a16:creationId xmlns:a16="http://schemas.microsoft.com/office/drawing/2014/main" id="{0611D172-A056-3802-97CB-7FC251706826}"/>
                </a:ext>
              </a:extLst>
            </p:cNvPr>
            <p:cNvPicPr/>
            <p:nvPr/>
          </p:nvPicPr>
          <p:blipFill>
            <a:blip r:embed="rId4"/>
            <a:stretch>
              <a:fillRect/>
            </a:stretch>
          </p:blipFill>
          <p:spPr>
            <a:xfrm>
              <a:off x="89992" y="5410417"/>
              <a:ext cx="9649968" cy="115824"/>
            </a:xfrm>
            <a:prstGeom prst="rect">
              <a:avLst/>
            </a:prstGeom>
          </p:spPr>
        </p:pic>
        <p:sp>
          <p:nvSpPr>
            <p:cNvPr id="4" name="Shape 5464">
              <a:extLst>
                <a:ext uri="{FF2B5EF4-FFF2-40B4-BE49-F238E27FC236}">
                  <a16:creationId xmlns:a16="http://schemas.microsoft.com/office/drawing/2014/main" id="{36B72928-9C7A-1706-B4F2-7766BCF81F7F}"/>
                </a:ext>
              </a:extLst>
            </p:cNvPr>
            <p:cNvSpPr/>
            <p:nvPr/>
          </p:nvSpPr>
          <p:spPr>
            <a:xfrm>
              <a:off x="93634" y="5413388"/>
              <a:ext cx="9645767" cy="115088"/>
            </a:xfrm>
            <a:custGeom>
              <a:avLst/>
              <a:gdLst/>
              <a:ahLst/>
              <a:cxnLst/>
              <a:rect l="0" t="0" r="0" b="0"/>
              <a:pathLst>
                <a:path w="9645767" h="115088">
                  <a:moveTo>
                    <a:pt x="0" y="0"/>
                  </a:moveTo>
                  <a:lnTo>
                    <a:pt x="9645767" y="0"/>
                  </a:lnTo>
                  <a:lnTo>
                    <a:pt x="9645767" y="100"/>
                  </a:lnTo>
                  <a:lnTo>
                    <a:pt x="9643439" y="23195"/>
                  </a:lnTo>
                  <a:cubicBezTo>
                    <a:pt x="9632705" y="75640"/>
                    <a:pt x="9586297" y="115088"/>
                    <a:pt x="9530690" y="115088"/>
                  </a:cubicBezTo>
                  <a:lnTo>
                    <a:pt x="115074" y="115088"/>
                  </a:lnTo>
                  <a:cubicBezTo>
                    <a:pt x="51511" y="115088"/>
                    <a:pt x="0" y="63564"/>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5" name="Shape 5465">
              <a:extLst>
                <a:ext uri="{FF2B5EF4-FFF2-40B4-BE49-F238E27FC236}">
                  <a16:creationId xmlns:a16="http://schemas.microsoft.com/office/drawing/2014/main" id="{DE73965E-CFE9-9F2A-F0B5-079A6425F998}"/>
                </a:ext>
              </a:extLst>
            </p:cNvPr>
            <p:cNvSpPr/>
            <p:nvPr/>
          </p:nvSpPr>
          <p:spPr>
            <a:xfrm>
              <a:off x="960495" y="0"/>
              <a:ext cx="7912049" cy="5287696"/>
            </a:xfrm>
            <a:custGeom>
              <a:avLst/>
              <a:gdLst/>
              <a:ahLst/>
              <a:cxnLst/>
              <a:rect l="0" t="0" r="0" b="0"/>
              <a:pathLst>
                <a:path w="7912049" h="5287696">
                  <a:moveTo>
                    <a:pt x="337769" y="0"/>
                  </a:moveTo>
                  <a:lnTo>
                    <a:pt x="7574280" y="0"/>
                  </a:lnTo>
                  <a:cubicBezTo>
                    <a:pt x="7760830" y="0"/>
                    <a:pt x="7912049" y="151219"/>
                    <a:pt x="7912049" y="337757"/>
                  </a:cubicBezTo>
                  <a:lnTo>
                    <a:pt x="7912049" y="5287696"/>
                  </a:lnTo>
                  <a:lnTo>
                    <a:pt x="0" y="5287696"/>
                  </a:lnTo>
                  <a:lnTo>
                    <a:pt x="0" y="337757"/>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6" name="Shape 134915">
              <a:extLst>
                <a:ext uri="{FF2B5EF4-FFF2-40B4-BE49-F238E27FC236}">
                  <a16:creationId xmlns:a16="http://schemas.microsoft.com/office/drawing/2014/main" id="{A95424C3-08D0-969E-09F2-B107832FC127}"/>
                </a:ext>
              </a:extLst>
            </p:cNvPr>
            <p:cNvSpPr/>
            <p:nvPr/>
          </p:nvSpPr>
          <p:spPr>
            <a:xfrm>
              <a:off x="1207922" y="271158"/>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7" name="Picture 6">
              <a:extLst>
                <a:ext uri="{FF2B5EF4-FFF2-40B4-BE49-F238E27FC236}">
                  <a16:creationId xmlns:a16="http://schemas.microsoft.com/office/drawing/2014/main" id="{1E9DC92A-2BB4-9457-8FE3-CD02538D5AD4}"/>
                </a:ext>
              </a:extLst>
            </p:cNvPr>
            <p:cNvPicPr/>
            <p:nvPr/>
          </p:nvPicPr>
          <p:blipFill>
            <a:blip r:embed="rId5"/>
            <a:stretch>
              <a:fillRect/>
            </a:stretch>
          </p:blipFill>
          <p:spPr>
            <a:xfrm>
              <a:off x="1204544" y="258280"/>
              <a:ext cx="7421881" cy="4757928"/>
            </a:xfrm>
            <a:prstGeom prst="rect">
              <a:avLst/>
            </a:prstGeom>
          </p:spPr>
        </p:pic>
        <p:pic>
          <p:nvPicPr>
            <p:cNvPr id="10" name="Picture 9">
              <a:extLst>
                <a:ext uri="{FF2B5EF4-FFF2-40B4-BE49-F238E27FC236}">
                  <a16:creationId xmlns:a16="http://schemas.microsoft.com/office/drawing/2014/main" id="{1C9A772E-E612-D530-3259-BA118E31B29D}"/>
                </a:ext>
              </a:extLst>
            </p:cNvPr>
            <p:cNvPicPr/>
            <p:nvPr/>
          </p:nvPicPr>
          <p:blipFill>
            <a:blip r:embed="rId6"/>
            <a:stretch>
              <a:fillRect/>
            </a:stretch>
          </p:blipFill>
          <p:spPr>
            <a:xfrm>
              <a:off x="-5511" y="5280369"/>
              <a:ext cx="9841992" cy="158496"/>
            </a:xfrm>
            <a:prstGeom prst="rect">
              <a:avLst/>
            </a:prstGeom>
          </p:spPr>
        </p:pic>
        <p:sp>
          <p:nvSpPr>
            <p:cNvPr id="11" name="Shape 5470">
              <a:extLst>
                <a:ext uri="{FF2B5EF4-FFF2-40B4-BE49-F238E27FC236}">
                  <a16:creationId xmlns:a16="http://schemas.microsoft.com/office/drawing/2014/main" id="{AF3B4B31-2CDA-D95A-35FB-58BB4E54E244}"/>
                </a:ext>
              </a:extLst>
            </p:cNvPr>
            <p:cNvSpPr/>
            <p:nvPr/>
          </p:nvSpPr>
          <p:spPr>
            <a:xfrm>
              <a:off x="4039095" y="5287700"/>
              <a:ext cx="1754848" cy="76031"/>
            </a:xfrm>
            <a:custGeom>
              <a:avLst/>
              <a:gdLst/>
              <a:ahLst/>
              <a:cxnLst/>
              <a:rect l="0" t="0" r="0" b="0"/>
              <a:pathLst>
                <a:path w="1754848" h="76031">
                  <a:moveTo>
                    <a:pt x="0" y="0"/>
                  </a:moveTo>
                  <a:lnTo>
                    <a:pt x="1754848" y="0"/>
                  </a:lnTo>
                  <a:cubicBezTo>
                    <a:pt x="1754848" y="31490"/>
                    <a:pt x="1735703" y="58514"/>
                    <a:pt x="1708412" y="70059"/>
                  </a:cubicBezTo>
                  <a:lnTo>
                    <a:pt x="1678832" y="76031"/>
                  </a:lnTo>
                  <a:lnTo>
                    <a:pt x="76016" y="76031"/>
                  </a:lnTo>
                  <a:lnTo>
                    <a:pt x="46436" y="70059"/>
                  </a:lnTo>
                  <a:cubicBezTo>
                    <a:pt x="19145" y="58514"/>
                    <a:pt x="0" y="31490"/>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12" name="Picture 11">
              <a:extLst>
                <a:ext uri="{FF2B5EF4-FFF2-40B4-BE49-F238E27FC236}">
                  <a16:creationId xmlns:a16="http://schemas.microsoft.com/office/drawing/2014/main" id="{656B449A-5CE4-9353-91EE-FB564D6989F7}"/>
                </a:ext>
              </a:extLst>
            </p:cNvPr>
            <p:cNvPicPr/>
            <p:nvPr/>
          </p:nvPicPr>
          <p:blipFill>
            <a:blip r:embed="rId7"/>
            <a:stretch>
              <a:fillRect/>
            </a:stretch>
          </p:blipFill>
          <p:spPr>
            <a:xfrm>
              <a:off x="7388937" y="3252432"/>
              <a:ext cx="2855976" cy="1267968"/>
            </a:xfrm>
            <a:prstGeom prst="rect">
              <a:avLst/>
            </a:prstGeom>
          </p:spPr>
        </p:pic>
        <p:sp>
          <p:nvSpPr>
            <p:cNvPr id="13" name="Shape 5474">
              <a:extLst>
                <a:ext uri="{FF2B5EF4-FFF2-40B4-BE49-F238E27FC236}">
                  <a16:creationId xmlns:a16="http://schemas.microsoft.com/office/drawing/2014/main" id="{56069E9D-608C-D164-E039-561A77581E6C}"/>
                </a:ext>
              </a:extLst>
            </p:cNvPr>
            <p:cNvSpPr/>
            <p:nvPr/>
          </p:nvSpPr>
          <p:spPr>
            <a:xfrm>
              <a:off x="9388823" y="3926864"/>
              <a:ext cx="719162" cy="475094"/>
            </a:xfrm>
            <a:custGeom>
              <a:avLst/>
              <a:gdLst/>
              <a:ahLst/>
              <a:cxnLst/>
              <a:rect l="0" t="0" r="0" b="0"/>
              <a:pathLst>
                <a:path w="719162" h="475094">
                  <a:moveTo>
                    <a:pt x="646849" y="475094"/>
                  </a:moveTo>
                  <a:lnTo>
                    <a:pt x="72327" y="475094"/>
                  </a:lnTo>
                  <a:cubicBezTo>
                    <a:pt x="32372" y="475094"/>
                    <a:pt x="0" y="442722"/>
                    <a:pt x="0" y="402780"/>
                  </a:cubicBezTo>
                  <a:lnTo>
                    <a:pt x="0" y="72314"/>
                  </a:lnTo>
                  <a:cubicBezTo>
                    <a:pt x="0" y="32372"/>
                    <a:pt x="32372" y="0"/>
                    <a:pt x="72327" y="0"/>
                  </a:cubicBezTo>
                  <a:lnTo>
                    <a:pt x="646849" y="0"/>
                  </a:lnTo>
                  <a:cubicBezTo>
                    <a:pt x="686791" y="0"/>
                    <a:pt x="719162" y="32372"/>
                    <a:pt x="719162" y="72314"/>
                  </a:cubicBezTo>
                  <a:lnTo>
                    <a:pt x="719162" y="402780"/>
                  </a:lnTo>
                  <a:cubicBezTo>
                    <a:pt x="719162" y="442722"/>
                    <a:pt x="686791" y="475094"/>
                    <a:pt x="646849" y="475094"/>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14" name="Shape 5475">
              <a:extLst>
                <a:ext uri="{FF2B5EF4-FFF2-40B4-BE49-F238E27FC236}">
                  <a16:creationId xmlns:a16="http://schemas.microsoft.com/office/drawing/2014/main" id="{8F06A776-6679-7CC7-F4CD-7560589A6A39}"/>
                </a:ext>
              </a:extLst>
            </p:cNvPr>
            <p:cNvSpPr/>
            <p:nvPr/>
          </p:nvSpPr>
          <p:spPr>
            <a:xfrm>
              <a:off x="7392758" y="3252939"/>
              <a:ext cx="2853169" cy="1268565"/>
            </a:xfrm>
            <a:custGeom>
              <a:avLst/>
              <a:gdLst/>
              <a:ahLst/>
              <a:cxnLst/>
              <a:rect l="0" t="0" r="0" b="0"/>
              <a:pathLst>
                <a:path w="2853169" h="1268565">
                  <a:moveTo>
                    <a:pt x="2667559" y="1268565"/>
                  </a:moveTo>
                  <a:lnTo>
                    <a:pt x="185598" y="1268565"/>
                  </a:lnTo>
                  <a:cubicBezTo>
                    <a:pt x="83096" y="1268565"/>
                    <a:pt x="0" y="1185469"/>
                    <a:pt x="0" y="1082955"/>
                  </a:cubicBezTo>
                  <a:lnTo>
                    <a:pt x="0" y="185610"/>
                  </a:lnTo>
                  <a:cubicBezTo>
                    <a:pt x="0" y="83096"/>
                    <a:pt x="83096" y="0"/>
                    <a:pt x="185598" y="0"/>
                  </a:cubicBezTo>
                  <a:lnTo>
                    <a:pt x="2667559" y="0"/>
                  </a:lnTo>
                  <a:cubicBezTo>
                    <a:pt x="2770061" y="0"/>
                    <a:pt x="2853169" y="83096"/>
                    <a:pt x="2853169" y="185610"/>
                  </a:cubicBezTo>
                  <a:lnTo>
                    <a:pt x="2853169" y="1082955"/>
                  </a:lnTo>
                  <a:cubicBezTo>
                    <a:pt x="2853169" y="1185469"/>
                    <a:pt x="2770061" y="1268565"/>
                    <a:pt x="2667559" y="1268565"/>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6030987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down)">
                                      <p:cBhvr>
                                        <p:cTn id="1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4" grpId="0"/>
    </p:bld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A85D88-EED2-40CB-DB15-801DB934D3C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C3807C4-F007-2C21-8358-3655CA68BD36}"/>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استعراض قائمة الموظفين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0A4E583-E2CD-60F5-D0C4-24B8124922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7499B106-B3BC-E2C5-B645-7FA4EB43DAF3}"/>
              </a:ext>
            </a:extLst>
          </p:cNvPr>
          <p:cNvSpPr txBox="1"/>
          <p:nvPr/>
        </p:nvSpPr>
        <p:spPr>
          <a:xfrm>
            <a:off x="5535526" y="1406734"/>
            <a:ext cx="5843587"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من عمود الخيارات الخاص بكل موظف تستطيع عرض تقارير حضور وإنصراف الموظف بالنقر على زر التقارير ،وتستطيع عرض تفاصيل حساب الموظف بالنقر على زر التفاصيل ،كما يمكنك حذف الحساب بالنقر على زر حذف ،يمكنك ايضا فرز وترتيب النتائج وتصديرها كملف اكسل</a:t>
            </a:r>
            <a:endParaRPr lang="en-US"/>
          </a:p>
        </p:txBody>
      </p:sp>
      <p:sp>
        <p:nvSpPr>
          <p:cNvPr id="44" name="TextBox 43">
            <a:extLst>
              <a:ext uri="{FF2B5EF4-FFF2-40B4-BE49-F238E27FC236}">
                <a16:creationId xmlns:a16="http://schemas.microsoft.com/office/drawing/2014/main" id="{BF962C92-5A87-1F70-5889-B4DAC7B7D699}"/>
              </a:ext>
            </a:extLst>
          </p:cNvPr>
          <p:cNvSpPr txBox="1"/>
          <p:nvPr/>
        </p:nvSpPr>
        <p:spPr>
          <a:xfrm>
            <a:off x="5535526" y="4739796"/>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يمكنك انشـــاء حســـاب موظف جديد عبر النقر على زر انشاء حساب موظف ،وسيتم نقلك الى صفحة انشاء الحساب التي تم شرحها مسبقاً في بداية الملف اثناء تهيئة الحساب</a:t>
            </a:r>
            <a:endParaRPr lang="en-US"/>
          </a:p>
        </p:txBody>
      </p:sp>
      <p:grpSp>
        <p:nvGrpSpPr>
          <p:cNvPr id="2" name="Group 1">
            <a:extLst>
              <a:ext uri="{FF2B5EF4-FFF2-40B4-BE49-F238E27FC236}">
                <a16:creationId xmlns:a16="http://schemas.microsoft.com/office/drawing/2014/main" id="{BD83819C-C66C-8ECE-74AB-38DAFFB6CDC6}"/>
              </a:ext>
            </a:extLst>
          </p:cNvPr>
          <p:cNvGrpSpPr/>
          <p:nvPr/>
        </p:nvGrpSpPr>
        <p:grpSpPr>
          <a:xfrm>
            <a:off x="255415" y="2618770"/>
            <a:ext cx="5033501" cy="2713989"/>
            <a:chOff x="-5511" y="0"/>
            <a:chExt cx="10251438" cy="5528476"/>
          </a:xfrm>
        </p:grpSpPr>
        <p:pic>
          <p:nvPicPr>
            <p:cNvPr id="3" name="Picture 2">
              <a:extLst>
                <a:ext uri="{FF2B5EF4-FFF2-40B4-BE49-F238E27FC236}">
                  <a16:creationId xmlns:a16="http://schemas.microsoft.com/office/drawing/2014/main" id="{F824BBB3-DA6E-97F7-902D-118E7F8C210F}"/>
                </a:ext>
              </a:extLst>
            </p:cNvPr>
            <p:cNvPicPr/>
            <p:nvPr/>
          </p:nvPicPr>
          <p:blipFill>
            <a:blip r:embed="rId4"/>
            <a:stretch>
              <a:fillRect/>
            </a:stretch>
          </p:blipFill>
          <p:spPr>
            <a:xfrm>
              <a:off x="89992" y="5410417"/>
              <a:ext cx="9649968" cy="115824"/>
            </a:xfrm>
            <a:prstGeom prst="rect">
              <a:avLst/>
            </a:prstGeom>
          </p:spPr>
        </p:pic>
        <p:sp>
          <p:nvSpPr>
            <p:cNvPr id="4" name="Shape 5464">
              <a:extLst>
                <a:ext uri="{FF2B5EF4-FFF2-40B4-BE49-F238E27FC236}">
                  <a16:creationId xmlns:a16="http://schemas.microsoft.com/office/drawing/2014/main" id="{E3F94D5D-53CE-70CA-F962-0071679B0A88}"/>
                </a:ext>
              </a:extLst>
            </p:cNvPr>
            <p:cNvSpPr/>
            <p:nvPr/>
          </p:nvSpPr>
          <p:spPr>
            <a:xfrm>
              <a:off x="93634" y="5413388"/>
              <a:ext cx="9645767" cy="115088"/>
            </a:xfrm>
            <a:custGeom>
              <a:avLst/>
              <a:gdLst/>
              <a:ahLst/>
              <a:cxnLst/>
              <a:rect l="0" t="0" r="0" b="0"/>
              <a:pathLst>
                <a:path w="9645767" h="115088">
                  <a:moveTo>
                    <a:pt x="0" y="0"/>
                  </a:moveTo>
                  <a:lnTo>
                    <a:pt x="9645767" y="0"/>
                  </a:lnTo>
                  <a:lnTo>
                    <a:pt x="9645767" y="100"/>
                  </a:lnTo>
                  <a:lnTo>
                    <a:pt x="9643439" y="23195"/>
                  </a:lnTo>
                  <a:cubicBezTo>
                    <a:pt x="9632705" y="75640"/>
                    <a:pt x="9586297" y="115088"/>
                    <a:pt x="9530690" y="115088"/>
                  </a:cubicBezTo>
                  <a:lnTo>
                    <a:pt x="115074" y="115088"/>
                  </a:lnTo>
                  <a:cubicBezTo>
                    <a:pt x="51511" y="115088"/>
                    <a:pt x="0" y="63564"/>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5" name="Shape 5465">
              <a:extLst>
                <a:ext uri="{FF2B5EF4-FFF2-40B4-BE49-F238E27FC236}">
                  <a16:creationId xmlns:a16="http://schemas.microsoft.com/office/drawing/2014/main" id="{7EC719A2-27EB-525F-9E97-E0D3674C18DB}"/>
                </a:ext>
              </a:extLst>
            </p:cNvPr>
            <p:cNvSpPr/>
            <p:nvPr/>
          </p:nvSpPr>
          <p:spPr>
            <a:xfrm>
              <a:off x="960495" y="0"/>
              <a:ext cx="7912049" cy="5287696"/>
            </a:xfrm>
            <a:custGeom>
              <a:avLst/>
              <a:gdLst/>
              <a:ahLst/>
              <a:cxnLst/>
              <a:rect l="0" t="0" r="0" b="0"/>
              <a:pathLst>
                <a:path w="7912049" h="5287696">
                  <a:moveTo>
                    <a:pt x="337769" y="0"/>
                  </a:moveTo>
                  <a:lnTo>
                    <a:pt x="7574280" y="0"/>
                  </a:lnTo>
                  <a:cubicBezTo>
                    <a:pt x="7760830" y="0"/>
                    <a:pt x="7912049" y="151219"/>
                    <a:pt x="7912049" y="337757"/>
                  </a:cubicBezTo>
                  <a:lnTo>
                    <a:pt x="7912049" y="5287696"/>
                  </a:lnTo>
                  <a:lnTo>
                    <a:pt x="0" y="5287696"/>
                  </a:lnTo>
                  <a:lnTo>
                    <a:pt x="0" y="337757"/>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6" name="Shape 134915">
              <a:extLst>
                <a:ext uri="{FF2B5EF4-FFF2-40B4-BE49-F238E27FC236}">
                  <a16:creationId xmlns:a16="http://schemas.microsoft.com/office/drawing/2014/main" id="{D06EA9F5-FD16-93F5-2CD6-14A08EF50250}"/>
                </a:ext>
              </a:extLst>
            </p:cNvPr>
            <p:cNvSpPr/>
            <p:nvPr/>
          </p:nvSpPr>
          <p:spPr>
            <a:xfrm>
              <a:off x="1207922" y="271158"/>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7" name="Picture 6">
              <a:extLst>
                <a:ext uri="{FF2B5EF4-FFF2-40B4-BE49-F238E27FC236}">
                  <a16:creationId xmlns:a16="http://schemas.microsoft.com/office/drawing/2014/main" id="{9FCCC3A7-7373-BFAB-6D87-F6B0C7682FDB}"/>
                </a:ext>
              </a:extLst>
            </p:cNvPr>
            <p:cNvPicPr/>
            <p:nvPr/>
          </p:nvPicPr>
          <p:blipFill>
            <a:blip r:embed="rId5"/>
            <a:stretch>
              <a:fillRect/>
            </a:stretch>
          </p:blipFill>
          <p:spPr>
            <a:xfrm>
              <a:off x="1204544" y="258280"/>
              <a:ext cx="7421881" cy="4757928"/>
            </a:xfrm>
            <a:prstGeom prst="rect">
              <a:avLst/>
            </a:prstGeom>
          </p:spPr>
        </p:pic>
        <p:pic>
          <p:nvPicPr>
            <p:cNvPr id="10" name="Picture 9">
              <a:extLst>
                <a:ext uri="{FF2B5EF4-FFF2-40B4-BE49-F238E27FC236}">
                  <a16:creationId xmlns:a16="http://schemas.microsoft.com/office/drawing/2014/main" id="{939F1419-355F-4F1D-C27C-859030AA7C9F}"/>
                </a:ext>
              </a:extLst>
            </p:cNvPr>
            <p:cNvPicPr/>
            <p:nvPr/>
          </p:nvPicPr>
          <p:blipFill>
            <a:blip r:embed="rId6"/>
            <a:stretch>
              <a:fillRect/>
            </a:stretch>
          </p:blipFill>
          <p:spPr>
            <a:xfrm>
              <a:off x="-5511" y="5280369"/>
              <a:ext cx="9841992" cy="158496"/>
            </a:xfrm>
            <a:prstGeom prst="rect">
              <a:avLst/>
            </a:prstGeom>
          </p:spPr>
        </p:pic>
        <p:sp>
          <p:nvSpPr>
            <p:cNvPr id="11" name="Shape 5470">
              <a:extLst>
                <a:ext uri="{FF2B5EF4-FFF2-40B4-BE49-F238E27FC236}">
                  <a16:creationId xmlns:a16="http://schemas.microsoft.com/office/drawing/2014/main" id="{81368192-C9AF-210F-E01B-DC7B4C1891D7}"/>
                </a:ext>
              </a:extLst>
            </p:cNvPr>
            <p:cNvSpPr/>
            <p:nvPr/>
          </p:nvSpPr>
          <p:spPr>
            <a:xfrm>
              <a:off x="4039095" y="5287700"/>
              <a:ext cx="1754848" cy="76031"/>
            </a:xfrm>
            <a:custGeom>
              <a:avLst/>
              <a:gdLst/>
              <a:ahLst/>
              <a:cxnLst/>
              <a:rect l="0" t="0" r="0" b="0"/>
              <a:pathLst>
                <a:path w="1754848" h="76031">
                  <a:moveTo>
                    <a:pt x="0" y="0"/>
                  </a:moveTo>
                  <a:lnTo>
                    <a:pt x="1754848" y="0"/>
                  </a:lnTo>
                  <a:cubicBezTo>
                    <a:pt x="1754848" y="31490"/>
                    <a:pt x="1735703" y="58514"/>
                    <a:pt x="1708412" y="70059"/>
                  </a:cubicBezTo>
                  <a:lnTo>
                    <a:pt x="1678832" y="76031"/>
                  </a:lnTo>
                  <a:lnTo>
                    <a:pt x="76016" y="76031"/>
                  </a:lnTo>
                  <a:lnTo>
                    <a:pt x="46436" y="70059"/>
                  </a:lnTo>
                  <a:cubicBezTo>
                    <a:pt x="19145" y="58514"/>
                    <a:pt x="0" y="31490"/>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12" name="Picture 11">
              <a:extLst>
                <a:ext uri="{FF2B5EF4-FFF2-40B4-BE49-F238E27FC236}">
                  <a16:creationId xmlns:a16="http://schemas.microsoft.com/office/drawing/2014/main" id="{1A7593F3-ABAC-AE6D-E4BA-76B70C9FD832}"/>
                </a:ext>
              </a:extLst>
            </p:cNvPr>
            <p:cNvPicPr/>
            <p:nvPr/>
          </p:nvPicPr>
          <p:blipFill>
            <a:blip r:embed="rId7"/>
            <a:stretch>
              <a:fillRect/>
            </a:stretch>
          </p:blipFill>
          <p:spPr>
            <a:xfrm>
              <a:off x="7388937" y="3252432"/>
              <a:ext cx="2855976" cy="1267968"/>
            </a:xfrm>
            <a:prstGeom prst="rect">
              <a:avLst/>
            </a:prstGeom>
          </p:spPr>
        </p:pic>
        <p:sp>
          <p:nvSpPr>
            <p:cNvPr id="13" name="Shape 5474">
              <a:extLst>
                <a:ext uri="{FF2B5EF4-FFF2-40B4-BE49-F238E27FC236}">
                  <a16:creationId xmlns:a16="http://schemas.microsoft.com/office/drawing/2014/main" id="{A390D403-591D-24B9-2FAE-956F134E31C5}"/>
                </a:ext>
              </a:extLst>
            </p:cNvPr>
            <p:cNvSpPr/>
            <p:nvPr/>
          </p:nvSpPr>
          <p:spPr>
            <a:xfrm>
              <a:off x="9388823" y="3926864"/>
              <a:ext cx="719162" cy="475094"/>
            </a:xfrm>
            <a:custGeom>
              <a:avLst/>
              <a:gdLst/>
              <a:ahLst/>
              <a:cxnLst/>
              <a:rect l="0" t="0" r="0" b="0"/>
              <a:pathLst>
                <a:path w="719162" h="475094">
                  <a:moveTo>
                    <a:pt x="646849" y="475094"/>
                  </a:moveTo>
                  <a:lnTo>
                    <a:pt x="72327" y="475094"/>
                  </a:lnTo>
                  <a:cubicBezTo>
                    <a:pt x="32372" y="475094"/>
                    <a:pt x="0" y="442722"/>
                    <a:pt x="0" y="402780"/>
                  </a:cubicBezTo>
                  <a:lnTo>
                    <a:pt x="0" y="72314"/>
                  </a:lnTo>
                  <a:cubicBezTo>
                    <a:pt x="0" y="32372"/>
                    <a:pt x="32372" y="0"/>
                    <a:pt x="72327" y="0"/>
                  </a:cubicBezTo>
                  <a:lnTo>
                    <a:pt x="646849" y="0"/>
                  </a:lnTo>
                  <a:cubicBezTo>
                    <a:pt x="686791" y="0"/>
                    <a:pt x="719162" y="32372"/>
                    <a:pt x="719162" y="72314"/>
                  </a:cubicBezTo>
                  <a:lnTo>
                    <a:pt x="719162" y="402780"/>
                  </a:lnTo>
                  <a:cubicBezTo>
                    <a:pt x="719162" y="442722"/>
                    <a:pt x="686791" y="475094"/>
                    <a:pt x="646849" y="475094"/>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14" name="Shape 5475">
              <a:extLst>
                <a:ext uri="{FF2B5EF4-FFF2-40B4-BE49-F238E27FC236}">
                  <a16:creationId xmlns:a16="http://schemas.microsoft.com/office/drawing/2014/main" id="{764A1446-5D2B-6D67-8A39-DC199E40303E}"/>
                </a:ext>
              </a:extLst>
            </p:cNvPr>
            <p:cNvSpPr/>
            <p:nvPr/>
          </p:nvSpPr>
          <p:spPr>
            <a:xfrm>
              <a:off x="7392758" y="3252939"/>
              <a:ext cx="2853169" cy="1268565"/>
            </a:xfrm>
            <a:custGeom>
              <a:avLst/>
              <a:gdLst/>
              <a:ahLst/>
              <a:cxnLst/>
              <a:rect l="0" t="0" r="0" b="0"/>
              <a:pathLst>
                <a:path w="2853169" h="1268565">
                  <a:moveTo>
                    <a:pt x="2667559" y="1268565"/>
                  </a:moveTo>
                  <a:lnTo>
                    <a:pt x="185598" y="1268565"/>
                  </a:lnTo>
                  <a:cubicBezTo>
                    <a:pt x="83096" y="1268565"/>
                    <a:pt x="0" y="1185469"/>
                    <a:pt x="0" y="1082955"/>
                  </a:cubicBezTo>
                  <a:lnTo>
                    <a:pt x="0" y="185610"/>
                  </a:lnTo>
                  <a:cubicBezTo>
                    <a:pt x="0" y="83096"/>
                    <a:pt x="83096" y="0"/>
                    <a:pt x="185598" y="0"/>
                  </a:cubicBezTo>
                  <a:lnTo>
                    <a:pt x="2667559" y="0"/>
                  </a:lnTo>
                  <a:cubicBezTo>
                    <a:pt x="2770061" y="0"/>
                    <a:pt x="2853169" y="83096"/>
                    <a:pt x="2853169" y="185610"/>
                  </a:cubicBezTo>
                  <a:lnTo>
                    <a:pt x="2853169" y="1082955"/>
                  </a:lnTo>
                  <a:cubicBezTo>
                    <a:pt x="2853169" y="1185469"/>
                    <a:pt x="2770061" y="1268565"/>
                    <a:pt x="2667559" y="1268565"/>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14894888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down)">
                                      <p:cBhvr>
                                        <p:cTn id="1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4" grpId="0"/>
    </p:bld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5B3052-2125-989A-D8E6-5D952A156FB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A70892B-4C33-8D3E-2108-1010E7774011}"/>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عرض وتعديل حساب الموظف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19C3B82-8FE2-82C6-C988-AEDA8FB412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8F9891D7-B2B7-205A-2672-6591CB64A0D8}"/>
              </a:ext>
            </a:extLst>
          </p:cNvPr>
          <p:cNvSpPr txBox="1"/>
          <p:nvPr/>
        </p:nvSpPr>
        <p:spPr>
          <a:xfrm>
            <a:off x="5535526" y="1637551"/>
            <a:ext cx="5843587" cy="3970318"/>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بعد بالنقر على قائمة الموظفين الموجودة في الواجهة  الرئيســـية ضمن مربع الموظفين ،وعند النقر على زر التفاصيل الموجود في عمود الخيارات الخاص بكل موظف ســـيتم نقلك الى هذه صفحة يظهر بها كل ما يخص الموظف من بيانات شـــخصية، اوقات العمل، الإعدادات ،المستندات، الرواتب، الإجازات، الطلبات، التنبيهات والإنذارات، العهد، يمكنك عند النقر على اي من هذه التبويبات عرض تفاصيل هذه التبويب، كما يمكنك من خلالها تعديل بياناته</a:t>
            </a:r>
            <a:endParaRPr lang="en-US"/>
          </a:p>
        </p:txBody>
      </p:sp>
      <p:grpSp>
        <p:nvGrpSpPr>
          <p:cNvPr id="15" name="Group 14">
            <a:extLst>
              <a:ext uri="{FF2B5EF4-FFF2-40B4-BE49-F238E27FC236}">
                <a16:creationId xmlns:a16="http://schemas.microsoft.com/office/drawing/2014/main" id="{E1C86E49-8067-49DC-543C-3B3EB1C1ED78}"/>
              </a:ext>
            </a:extLst>
          </p:cNvPr>
          <p:cNvGrpSpPr/>
          <p:nvPr/>
        </p:nvGrpSpPr>
        <p:grpSpPr>
          <a:xfrm>
            <a:off x="387673" y="2345690"/>
            <a:ext cx="4966743" cy="2677656"/>
            <a:chOff x="-2463" y="0"/>
            <a:chExt cx="10248390" cy="5528845"/>
          </a:xfrm>
        </p:grpSpPr>
        <p:pic>
          <p:nvPicPr>
            <p:cNvPr id="16" name="Picture 15">
              <a:extLst>
                <a:ext uri="{FF2B5EF4-FFF2-40B4-BE49-F238E27FC236}">
                  <a16:creationId xmlns:a16="http://schemas.microsoft.com/office/drawing/2014/main" id="{61AC7DD8-3F33-322C-D892-46F41C79CCFD}"/>
                </a:ext>
              </a:extLst>
            </p:cNvPr>
            <p:cNvPicPr/>
            <p:nvPr/>
          </p:nvPicPr>
          <p:blipFill>
            <a:blip r:embed="rId4"/>
            <a:stretch>
              <a:fillRect/>
            </a:stretch>
          </p:blipFill>
          <p:spPr>
            <a:xfrm>
              <a:off x="89992" y="5409973"/>
              <a:ext cx="9649968" cy="118872"/>
            </a:xfrm>
            <a:prstGeom prst="rect">
              <a:avLst/>
            </a:prstGeom>
          </p:spPr>
        </p:pic>
        <p:sp>
          <p:nvSpPr>
            <p:cNvPr id="17" name="Shape 5726">
              <a:extLst>
                <a:ext uri="{FF2B5EF4-FFF2-40B4-BE49-F238E27FC236}">
                  <a16:creationId xmlns:a16="http://schemas.microsoft.com/office/drawing/2014/main" id="{9FB60D2F-CDEF-2CF5-3B69-4D916D2F1BED}"/>
                </a:ext>
              </a:extLst>
            </p:cNvPr>
            <p:cNvSpPr/>
            <p:nvPr/>
          </p:nvSpPr>
          <p:spPr>
            <a:xfrm>
              <a:off x="93634" y="5413389"/>
              <a:ext cx="9645767" cy="115088"/>
            </a:xfrm>
            <a:custGeom>
              <a:avLst/>
              <a:gdLst/>
              <a:ahLst/>
              <a:cxnLst/>
              <a:rect l="0" t="0" r="0" b="0"/>
              <a:pathLst>
                <a:path w="9645767" h="115088">
                  <a:moveTo>
                    <a:pt x="0" y="0"/>
                  </a:moveTo>
                  <a:lnTo>
                    <a:pt x="9645767" y="0"/>
                  </a:lnTo>
                  <a:lnTo>
                    <a:pt x="9645767" y="99"/>
                  </a:lnTo>
                  <a:lnTo>
                    <a:pt x="9643439" y="23195"/>
                  </a:lnTo>
                  <a:cubicBezTo>
                    <a:pt x="9634238" y="68149"/>
                    <a:pt x="9598828" y="103560"/>
                    <a:pt x="9553881" y="112761"/>
                  </a:cubicBezTo>
                  <a:lnTo>
                    <a:pt x="9530805" y="115088"/>
                  </a:lnTo>
                  <a:lnTo>
                    <a:pt x="114959" y="115088"/>
                  </a:lnTo>
                  <a:lnTo>
                    <a:pt x="91880" y="112761"/>
                  </a:lnTo>
                  <a:cubicBezTo>
                    <a:pt x="46930" y="103560"/>
                    <a:pt x="11533" y="68149"/>
                    <a:pt x="2337" y="23195"/>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8" name="Shape 5727">
              <a:extLst>
                <a:ext uri="{FF2B5EF4-FFF2-40B4-BE49-F238E27FC236}">
                  <a16:creationId xmlns:a16="http://schemas.microsoft.com/office/drawing/2014/main" id="{99340D82-5B24-5E4B-D6D6-ADF00F9B3A30}"/>
                </a:ext>
              </a:extLst>
            </p:cNvPr>
            <p:cNvSpPr/>
            <p:nvPr/>
          </p:nvSpPr>
          <p:spPr>
            <a:xfrm>
              <a:off x="960495" y="0"/>
              <a:ext cx="7912049" cy="5287696"/>
            </a:xfrm>
            <a:custGeom>
              <a:avLst/>
              <a:gdLst/>
              <a:ahLst/>
              <a:cxnLst/>
              <a:rect l="0" t="0" r="0" b="0"/>
              <a:pathLst>
                <a:path w="7912049" h="5287696">
                  <a:moveTo>
                    <a:pt x="337769" y="0"/>
                  </a:moveTo>
                  <a:lnTo>
                    <a:pt x="7574280" y="0"/>
                  </a:lnTo>
                  <a:cubicBezTo>
                    <a:pt x="7760830" y="0"/>
                    <a:pt x="7912049" y="151231"/>
                    <a:pt x="7912049" y="337769"/>
                  </a:cubicBezTo>
                  <a:lnTo>
                    <a:pt x="7912049" y="5287696"/>
                  </a:lnTo>
                  <a:lnTo>
                    <a:pt x="0" y="5287696"/>
                  </a:lnTo>
                  <a:lnTo>
                    <a:pt x="0" y="337769"/>
                  </a:lnTo>
                  <a:cubicBezTo>
                    <a:pt x="0" y="151231"/>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9" name="Shape 135343">
              <a:extLst>
                <a:ext uri="{FF2B5EF4-FFF2-40B4-BE49-F238E27FC236}">
                  <a16:creationId xmlns:a16="http://schemas.microsoft.com/office/drawing/2014/main" id="{9C82DBFE-F7BD-92DE-5AAB-5424F6D1487F}"/>
                </a:ext>
              </a:extLst>
            </p:cNvPr>
            <p:cNvSpPr/>
            <p:nvPr/>
          </p:nvSpPr>
          <p:spPr>
            <a:xfrm>
              <a:off x="1207922" y="271171"/>
              <a:ext cx="7417194" cy="4745356"/>
            </a:xfrm>
            <a:custGeom>
              <a:avLst/>
              <a:gdLst/>
              <a:ahLst/>
              <a:cxnLst/>
              <a:rect l="0" t="0" r="0" b="0"/>
              <a:pathLst>
                <a:path w="7417194" h="4745356">
                  <a:moveTo>
                    <a:pt x="0" y="0"/>
                  </a:moveTo>
                  <a:lnTo>
                    <a:pt x="7417194" y="0"/>
                  </a:lnTo>
                  <a:lnTo>
                    <a:pt x="7417194" y="4745356"/>
                  </a:lnTo>
                  <a:lnTo>
                    <a:pt x="0" y="4745356"/>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21" name="Picture 20">
              <a:extLst>
                <a:ext uri="{FF2B5EF4-FFF2-40B4-BE49-F238E27FC236}">
                  <a16:creationId xmlns:a16="http://schemas.microsoft.com/office/drawing/2014/main" id="{192780DD-2684-362D-BAAE-00AE6F90FC9E}"/>
                </a:ext>
              </a:extLst>
            </p:cNvPr>
            <p:cNvPicPr/>
            <p:nvPr/>
          </p:nvPicPr>
          <p:blipFill>
            <a:blip r:embed="rId5"/>
            <a:stretch>
              <a:fillRect/>
            </a:stretch>
          </p:blipFill>
          <p:spPr>
            <a:xfrm>
              <a:off x="1204544" y="257837"/>
              <a:ext cx="7421881" cy="4757928"/>
            </a:xfrm>
            <a:prstGeom prst="rect">
              <a:avLst/>
            </a:prstGeom>
          </p:spPr>
        </p:pic>
        <p:pic>
          <p:nvPicPr>
            <p:cNvPr id="22" name="Picture 21">
              <a:extLst>
                <a:ext uri="{FF2B5EF4-FFF2-40B4-BE49-F238E27FC236}">
                  <a16:creationId xmlns:a16="http://schemas.microsoft.com/office/drawing/2014/main" id="{99645950-709C-96CF-3F45-90A95F6C4DEF}"/>
                </a:ext>
              </a:extLst>
            </p:cNvPr>
            <p:cNvPicPr/>
            <p:nvPr/>
          </p:nvPicPr>
          <p:blipFill>
            <a:blip r:embed="rId6"/>
            <a:stretch>
              <a:fillRect/>
            </a:stretch>
          </p:blipFill>
          <p:spPr>
            <a:xfrm>
              <a:off x="-2463" y="5280941"/>
              <a:ext cx="9838944" cy="155448"/>
            </a:xfrm>
            <a:prstGeom prst="rect">
              <a:avLst/>
            </a:prstGeom>
          </p:spPr>
        </p:pic>
        <p:sp>
          <p:nvSpPr>
            <p:cNvPr id="23" name="Shape 5732">
              <a:extLst>
                <a:ext uri="{FF2B5EF4-FFF2-40B4-BE49-F238E27FC236}">
                  <a16:creationId xmlns:a16="http://schemas.microsoft.com/office/drawing/2014/main" id="{2E8AEFC9-6534-B8D9-90A5-9D6F0DA185BA}"/>
                </a:ext>
              </a:extLst>
            </p:cNvPr>
            <p:cNvSpPr/>
            <p:nvPr/>
          </p:nvSpPr>
          <p:spPr>
            <a:xfrm>
              <a:off x="4039095" y="5287700"/>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4" name="Picture 23">
              <a:extLst>
                <a:ext uri="{FF2B5EF4-FFF2-40B4-BE49-F238E27FC236}">
                  <a16:creationId xmlns:a16="http://schemas.microsoft.com/office/drawing/2014/main" id="{731F3D4C-480F-CCE2-E172-A3D13987A8C1}"/>
                </a:ext>
              </a:extLst>
            </p:cNvPr>
            <p:cNvPicPr/>
            <p:nvPr/>
          </p:nvPicPr>
          <p:blipFill>
            <a:blip r:embed="rId7"/>
            <a:stretch>
              <a:fillRect/>
            </a:stretch>
          </p:blipFill>
          <p:spPr>
            <a:xfrm>
              <a:off x="7388937" y="3255037"/>
              <a:ext cx="2855976" cy="1267968"/>
            </a:xfrm>
            <a:prstGeom prst="rect">
              <a:avLst/>
            </a:prstGeom>
          </p:spPr>
        </p:pic>
        <p:sp>
          <p:nvSpPr>
            <p:cNvPr id="25" name="Shape 5736">
              <a:extLst>
                <a:ext uri="{FF2B5EF4-FFF2-40B4-BE49-F238E27FC236}">
                  <a16:creationId xmlns:a16="http://schemas.microsoft.com/office/drawing/2014/main" id="{B1B7D878-A8A8-B150-079E-A86CF262E630}"/>
                </a:ext>
              </a:extLst>
            </p:cNvPr>
            <p:cNvSpPr/>
            <p:nvPr/>
          </p:nvSpPr>
          <p:spPr>
            <a:xfrm>
              <a:off x="9388823" y="3926863"/>
              <a:ext cx="719162" cy="475107"/>
            </a:xfrm>
            <a:custGeom>
              <a:avLst/>
              <a:gdLst/>
              <a:ahLst/>
              <a:cxnLst/>
              <a:rect l="0" t="0" r="0" b="0"/>
              <a:pathLst>
                <a:path w="719162" h="475107">
                  <a:moveTo>
                    <a:pt x="646849" y="475107"/>
                  </a:moveTo>
                  <a:lnTo>
                    <a:pt x="72327" y="475107"/>
                  </a:lnTo>
                  <a:cubicBezTo>
                    <a:pt x="32372" y="475107"/>
                    <a:pt x="0" y="442722"/>
                    <a:pt x="0" y="402793"/>
                  </a:cubicBezTo>
                  <a:lnTo>
                    <a:pt x="0" y="72327"/>
                  </a:lnTo>
                  <a:cubicBezTo>
                    <a:pt x="0" y="32385"/>
                    <a:pt x="32372" y="0"/>
                    <a:pt x="72327" y="0"/>
                  </a:cubicBezTo>
                  <a:lnTo>
                    <a:pt x="646849" y="0"/>
                  </a:lnTo>
                  <a:cubicBezTo>
                    <a:pt x="686791" y="0"/>
                    <a:pt x="719162" y="32385"/>
                    <a:pt x="719162" y="72327"/>
                  </a:cubicBezTo>
                  <a:lnTo>
                    <a:pt x="719162" y="402793"/>
                  </a:lnTo>
                  <a:cubicBezTo>
                    <a:pt x="719162" y="442722"/>
                    <a:pt x="686791" y="475107"/>
                    <a:pt x="646849" y="475107"/>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6" name="Shape 5737">
              <a:extLst>
                <a:ext uri="{FF2B5EF4-FFF2-40B4-BE49-F238E27FC236}">
                  <a16:creationId xmlns:a16="http://schemas.microsoft.com/office/drawing/2014/main" id="{44876E34-9A17-40FC-52BC-B30A80A90C48}"/>
                </a:ext>
              </a:extLst>
            </p:cNvPr>
            <p:cNvSpPr/>
            <p:nvPr/>
          </p:nvSpPr>
          <p:spPr>
            <a:xfrm>
              <a:off x="7392758" y="3252939"/>
              <a:ext cx="2853169" cy="1268565"/>
            </a:xfrm>
            <a:custGeom>
              <a:avLst/>
              <a:gdLst/>
              <a:ahLst/>
              <a:cxnLst/>
              <a:rect l="0" t="0" r="0" b="0"/>
              <a:pathLst>
                <a:path w="2853169" h="1268565">
                  <a:moveTo>
                    <a:pt x="2667559" y="1268565"/>
                  </a:moveTo>
                  <a:lnTo>
                    <a:pt x="185598" y="1268565"/>
                  </a:lnTo>
                  <a:cubicBezTo>
                    <a:pt x="83096" y="1268565"/>
                    <a:pt x="0" y="1185469"/>
                    <a:pt x="0" y="1082967"/>
                  </a:cubicBezTo>
                  <a:lnTo>
                    <a:pt x="0" y="185623"/>
                  </a:lnTo>
                  <a:cubicBezTo>
                    <a:pt x="0" y="83108"/>
                    <a:pt x="83096" y="0"/>
                    <a:pt x="185598" y="0"/>
                  </a:cubicBezTo>
                  <a:lnTo>
                    <a:pt x="2667559" y="0"/>
                  </a:lnTo>
                  <a:cubicBezTo>
                    <a:pt x="2770061" y="0"/>
                    <a:pt x="2853169" y="83108"/>
                    <a:pt x="2853169" y="185623"/>
                  </a:cubicBezTo>
                  <a:lnTo>
                    <a:pt x="2853169" y="1082967"/>
                  </a:lnTo>
                  <a:cubicBezTo>
                    <a:pt x="2853169" y="1185469"/>
                    <a:pt x="2770061" y="1268565"/>
                    <a:pt x="2667559" y="1268565"/>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24253269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4AF02-303B-6608-2C33-0FA36764380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205BD47-38E7-607C-08A9-D3452761EDB0}"/>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عرض وتعديل حساب الموظف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8B60810-32BA-0F66-CBAD-1E19D41A02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D819AA3C-7CE0-FEDD-7D00-E9416D09E230}"/>
              </a:ext>
            </a:extLst>
          </p:cNvPr>
          <p:cNvSpPr txBox="1"/>
          <p:nvPr/>
        </p:nvSpPr>
        <p:spPr>
          <a:xfrm>
            <a:off x="5535526" y="2345690"/>
            <a:ext cx="5843587"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يمكن تعديل بياناته الشـــخصية (الإسم، الإســـم (بالإنجليزية)، رقم الجوال، البريد الإلكتروني ،الجنســـية، الحالة الإجتماعية، تاريخ، الميلاد، الجنس، الديانة) البيانـــات الوظيفية وفيها يتم كتابة (الوظيفة، الرقـــم الوظيفي، رقم التأمينات الإجتماعية، تاريخ بداية العمل، تاريخ نهاية العمل/التعاقد)، وبعد الإنتهاء من ذلك قم بالضغط على زر حفظ</a:t>
            </a:r>
            <a:endParaRPr lang="en-US" dirty="0"/>
          </a:p>
        </p:txBody>
      </p:sp>
      <p:grpSp>
        <p:nvGrpSpPr>
          <p:cNvPr id="15" name="Group 14">
            <a:extLst>
              <a:ext uri="{FF2B5EF4-FFF2-40B4-BE49-F238E27FC236}">
                <a16:creationId xmlns:a16="http://schemas.microsoft.com/office/drawing/2014/main" id="{CA8FEE70-49A1-24DA-8B54-65EB39502DAC}"/>
              </a:ext>
            </a:extLst>
          </p:cNvPr>
          <p:cNvGrpSpPr/>
          <p:nvPr/>
        </p:nvGrpSpPr>
        <p:grpSpPr>
          <a:xfrm>
            <a:off x="387673" y="2345690"/>
            <a:ext cx="4966743" cy="2677656"/>
            <a:chOff x="-2463" y="0"/>
            <a:chExt cx="10248390" cy="5528845"/>
          </a:xfrm>
        </p:grpSpPr>
        <p:pic>
          <p:nvPicPr>
            <p:cNvPr id="16" name="Picture 15">
              <a:extLst>
                <a:ext uri="{FF2B5EF4-FFF2-40B4-BE49-F238E27FC236}">
                  <a16:creationId xmlns:a16="http://schemas.microsoft.com/office/drawing/2014/main" id="{27B5B279-90E4-61DC-8C6E-E4C1104AA6B1}"/>
                </a:ext>
              </a:extLst>
            </p:cNvPr>
            <p:cNvPicPr/>
            <p:nvPr/>
          </p:nvPicPr>
          <p:blipFill>
            <a:blip r:embed="rId4"/>
            <a:stretch>
              <a:fillRect/>
            </a:stretch>
          </p:blipFill>
          <p:spPr>
            <a:xfrm>
              <a:off x="89992" y="5409973"/>
              <a:ext cx="9649968" cy="118872"/>
            </a:xfrm>
            <a:prstGeom prst="rect">
              <a:avLst/>
            </a:prstGeom>
          </p:spPr>
        </p:pic>
        <p:sp>
          <p:nvSpPr>
            <p:cNvPr id="17" name="Shape 5726">
              <a:extLst>
                <a:ext uri="{FF2B5EF4-FFF2-40B4-BE49-F238E27FC236}">
                  <a16:creationId xmlns:a16="http://schemas.microsoft.com/office/drawing/2014/main" id="{68CD77D6-009A-F524-64AE-5A9D86BCCF73}"/>
                </a:ext>
              </a:extLst>
            </p:cNvPr>
            <p:cNvSpPr/>
            <p:nvPr/>
          </p:nvSpPr>
          <p:spPr>
            <a:xfrm>
              <a:off x="93634" y="5413389"/>
              <a:ext cx="9645767" cy="115088"/>
            </a:xfrm>
            <a:custGeom>
              <a:avLst/>
              <a:gdLst/>
              <a:ahLst/>
              <a:cxnLst/>
              <a:rect l="0" t="0" r="0" b="0"/>
              <a:pathLst>
                <a:path w="9645767" h="115088">
                  <a:moveTo>
                    <a:pt x="0" y="0"/>
                  </a:moveTo>
                  <a:lnTo>
                    <a:pt x="9645767" y="0"/>
                  </a:lnTo>
                  <a:lnTo>
                    <a:pt x="9645767" y="99"/>
                  </a:lnTo>
                  <a:lnTo>
                    <a:pt x="9643439" y="23195"/>
                  </a:lnTo>
                  <a:cubicBezTo>
                    <a:pt x="9634238" y="68149"/>
                    <a:pt x="9598828" y="103560"/>
                    <a:pt x="9553881" y="112761"/>
                  </a:cubicBezTo>
                  <a:lnTo>
                    <a:pt x="9530805" y="115088"/>
                  </a:lnTo>
                  <a:lnTo>
                    <a:pt x="114959" y="115088"/>
                  </a:lnTo>
                  <a:lnTo>
                    <a:pt x="91880" y="112761"/>
                  </a:lnTo>
                  <a:cubicBezTo>
                    <a:pt x="46930" y="103560"/>
                    <a:pt x="11533" y="68149"/>
                    <a:pt x="2337" y="23195"/>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8" name="Shape 5727">
              <a:extLst>
                <a:ext uri="{FF2B5EF4-FFF2-40B4-BE49-F238E27FC236}">
                  <a16:creationId xmlns:a16="http://schemas.microsoft.com/office/drawing/2014/main" id="{B6862257-21B6-7FBA-3FAA-E0E780D97511}"/>
                </a:ext>
              </a:extLst>
            </p:cNvPr>
            <p:cNvSpPr/>
            <p:nvPr/>
          </p:nvSpPr>
          <p:spPr>
            <a:xfrm>
              <a:off x="960495" y="0"/>
              <a:ext cx="7912049" cy="5287696"/>
            </a:xfrm>
            <a:custGeom>
              <a:avLst/>
              <a:gdLst/>
              <a:ahLst/>
              <a:cxnLst/>
              <a:rect l="0" t="0" r="0" b="0"/>
              <a:pathLst>
                <a:path w="7912049" h="5287696">
                  <a:moveTo>
                    <a:pt x="337769" y="0"/>
                  </a:moveTo>
                  <a:lnTo>
                    <a:pt x="7574280" y="0"/>
                  </a:lnTo>
                  <a:cubicBezTo>
                    <a:pt x="7760830" y="0"/>
                    <a:pt x="7912049" y="151231"/>
                    <a:pt x="7912049" y="337769"/>
                  </a:cubicBezTo>
                  <a:lnTo>
                    <a:pt x="7912049" y="5287696"/>
                  </a:lnTo>
                  <a:lnTo>
                    <a:pt x="0" y="5287696"/>
                  </a:lnTo>
                  <a:lnTo>
                    <a:pt x="0" y="337769"/>
                  </a:lnTo>
                  <a:cubicBezTo>
                    <a:pt x="0" y="151231"/>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9" name="Shape 135343">
              <a:extLst>
                <a:ext uri="{FF2B5EF4-FFF2-40B4-BE49-F238E27FC236}">
                  <a16:creationId xmlns:a16="http://schemas.microsoft.com/office/drawing/2014/main" id="{5FE19DBA-F51F-CB9E-103C-68F8980D8394}"/>
                </a:ext>
              </a:extLst>
            </p:cNvPr>
            <p:cNvSpPr/>
            <p:nvPr/>
          </p:nvSpPr>
          <p:spPr>
            <a:xfrm>
              <a:off x="1207922" y="271171"/>
              <a:ext cx="7417194" cy="4745356"/>
            </a:xfrm>
            <a:custGeom>
              <a:avLst/>
              <a:gdLst/>
              <a:ahLst/>
              <a:cxnLst/>
              <a:rect l="0" t="0" r="0" b="0"/>
              <a:pathLst>
                <a:path w="7417194" h="4745356">
                  <a:moveTo>
                    <a:pt x="0" y="0"/>
                  </a:moveTo>
                  <a:lnTo>
                    <a:pt x="7417194" y="0"/>
                  </a:lnTo>
                  <a:lnTo>
                    <a:pt x="7417194" y="4745356"/>
                  </a:lnTo>
                  <a:lnTo>
                    <a:pt x="0" y="4745356"/>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21" name="Picture 20">
              <a:extLst>
                <a:ext uri="{FF2B5EF4-FFF2-40B4-BE49-F238E27FC236}">
                  <a16:creationId xmlns:a16="http://schemas.microsoft.com/office/drawing/2014/main" id="{0A324F85-4A49-B658-A49F-4B176391A06E}"/>
                </a:ext>
              </a:extLst>
            </p:cNvPr>
            <p:cNvPicPr/>
            <p:nvPr/>
          </p:nvPicPr>
          <p:blipFill>
            <a:blip r:embed="rId5"/>
            <a:stretch>
              <a:fillRect/>
            </a:stretch>
          </p:blipFill>
          <p:spPr>
            <a:xfrm>
              <a:off x="1204544" y="257837"/>
              <a:ext cx="7421881" cy="4757928"/>
            </a:xfrm>
            <a:prstGeom prst="rect">
              <a:avLst/>
            </a:prstGeom>
          </p:spPr>
        </p:pic>
        <p:pic>
          <p:nvPicPr>
            <p:cNvPr id="22" name="Picture 21">
              <a:extLst>
                <a:ext uri="{FF2B5EF4-FFF2-40B4-BE49-F238E27FC236}">
                  <a16:creationId xmlns:a16="http://schemas.microsoft.com/office/drawing/2014/main" id="{2514A105-19FB-F54A-BF9C-8F69B78805EC}"/>
                </a:ext>
              </a:extLst>
            </p:cNvPr>
            <p:cNvPicPr/>
            <p:nvPr/>
          </p:nvPicPr>
          <p:blipFill>
            <a:blip r:embed="rId6"/>
            <a:stretch>
              <a:fillRect/>
            </a:stretch>
          </p:blipFill>
          <p:spPr>
            <a:xfrm>
              <a:off x="-2463" y="5280941"/>
              <a:ext cx="9838944" cy="155448"/>
            </a:xfrm>
            <a:prstGeom prst="rect">
              <a:avLst/>
            </a:prstGeom>
          </p:spPr>
        </p:pic>
        <p:sp>
          <p:nvSpPr>
            <p:cNvPr id="23" name="Shape 5732">
              <a:extLst>
                <a:ext uri="{FF2B5EF4-FFF2-40B4-BE49-F238E27FC236}">
                  <a16:creationId xmlns:a16="http://schemas.microsoft.com/office/drawing/2014/main" id="{9CACDAC0-1E81-130B-46C2-3FA7E61BCFF3}"/>
                </a:ext>
              </a:extLst>
            </p:cNvPr>
            <p:cNvSpPr/>
            <p:nvPr/>
          </p:nvSpPr>
          <p:spPr>
            <a:xfrm>
              <a:off x="4039095" y="5287700"/>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4" name="Picture 23">
              <a:extLst>
                <a:ext uri="{FF2B5EF4-FFF2-40B4-BE49-F238E27FC236}">
                  <a16:creationId xmlns:a16="http://schemas.microsoft.com/office/drawing/2014/main" id="{988B9FDE-DBF6-2514-6E7F-69E88E3D0E0F}"/>
                </a:ext>
              </a:extLst>
            </p:cNvPr>
            <p:cNvPicPr/>
            <p:nvPr/>
          </p:nvPicPr>
          <p:blipFill>
            <a:blip r:embed="rId7"/>
            <a:stretch>
              <a:fillRect/>
            </a:stretch>
          </p:blipFill>
          <p:spPr>
            <a:xfrm>
              <a:off x="7388937" y="3255037"/>
              <a:ext cx="2855976" cy="1267968"/>
            </a:xfrm>
            <a:prstGeom prst="rect">
              <a:avLst/>
            </a:prstGeom>
          </p:spPr>
        </p:pic>
        <p:sp>
          <p:nvSpPr>
            <p:cNvPr id="25" name="Shape 5736">
              <a:extLst>
                <a:ext uri="{FF2B5EF4-FFF2-40B4-BE49-F238E27FC236}">
                  <a16:creationId xmlns:a16="http://schemas.microsoft.com/office/drawing/2014/main" id="{41BBFC36-8DFD-A9D1-07F2-01A53D9BA1DE}"/>
                </a:ext>
              </a:extLst>
            </p:cNvPr>
            <p:cNvSpPr/>
            <p:nvPr/>
          </p:nvSpPr>
          <p:spPr>
            <a:xfrm>
              <a:off x="9388823" y="3926863"/>
              <a:ext cx="719162" cy="475107"/>
            </a:xfrm>
            <a:custGeom>
              <a:avLst/>
              <a:gdLst/>
              <a:ahLst/>
              <a:cxnLst/>
              <a:rect l="0" t="0" r="0" b="0"/>
              <a:pathLst>
                <a:path w="719162" h="475107">
                  <a:moveTo>
                    <a:pt x="646849" y="475107"/>
                  </a:moveTo>
                  <a:lnTo>
                    <a:pt x="72327" y="475107"/>
                  </a:lnTo>
                  <a:cubicBezTo>
                    <a:pt x="32372" y="475107"/>
                    <a:pt x="0" y="442722"/>
                    <a:pt x="0" y="402793"/>
                  </a:cubicBezTo>
                  <a:lnTo>
                    <a:pt x="0" y="72327"/>
                  </a:lnTo>
                  <a:cubicBezTo>
                    <a:pt x="0" y="32385"/>
                    <a:pt x="32372" y="0"/>
                    <a:pt x="72327" y="0"/>
                  </a:cubicBezTo>
                  <a:lnTo>
                    <a:pt x="646849" y="0"/>
                  </a:lnTo>
                  <a:cubicBezTo>
                    <a:pt x="686791" y="0"/>
                    <a:pt x="719162" y="32385"/>
                    <a:pt x="719162" y="72327"/>
                  </a:cubicBezTo>
                  <a:lnTo>
                    <a:pt x="719162" y="402793"/>
                  </a:lnTo>
                  <a:cubicBezTo>
                    <a:pt x="719162" y="442722"/>
                    <a:pt x="686791" y="475107"/>
                    <a:pt x="646849" y="475107"/>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6" name="Shape 5737">
              <a:extLst>
                <a:ext uri="{FF2B5EF4-FFF2-40B4-BE49-F238E27FC236}">
                  <a16:creationId xmlns:a16="http://schemas.microsoft.com/office/drawing/2014/main" id="{EBCD1AE6-E294-C733-4A11-50318D89D918}"/>
                </a:ext>
              </a:extLst>
            </p:cNvPr>
            <p:cNvSpPr/>
            <p:nvPr/>
          </p:nvSpPr>
          <p:spPr>
            <a:xfrm>
              <a:off x="7392758" y="3252939"/>
              <a:ext cx="2853169" cy="1268565"/>
            </a:xfrm>
            <a:custGeom>
              <a:avLst/>
              <a:gdLst/>
              <a:ahLst/>
              <a:cxnLst/>
              <a:rect l="0" t="0" r="0" b="0"/>
              <a:pathLst>
                <a:path w="2853169" h="1268565">
                  <a:moveTo>
                    <a:pt x="2667559" y="1268565"/>
                  </a:moveTo>
                  <a:lnTo>
                    <a:pt x="185598" y="1268565"/>
                  </a:lnTo>
                  <a:cubicBezTo>
                    <a:pt x="83096" y="1268565"/>
                    <a:pt x="0" y="1185469"/>
                    <a:pt x="0" y="1082967"/>
                  </a:cubicBezTo>
                  <a:lnTo>
                    <a:pt x="0" y="185623"/>
                  </a:lnTo>
                  <a:cubicBezTo>
                    <a:pt x="0" y="83108"/>
                    <a:pt x="83096" y="0"/>
                    <a:pt x="185598" y="0"/>
                  </a:cubicBezTo>
                  <a:lnTo>
                    <a:pt x="2667559" y="0"/>
                  </a:lnTo>
                  <a:cubicBezTo>
                    <a:pt x="2770061" y="0"/>
                    <a:pt x="2853169" y="83108"/>
                    <a:pt x="2853169" y="185623"/>
                  </a:cubicBezTo>
                  <a:lnTo>
                    <a:pt x="2853169" y="1082967"/>
                  </a:lnTo>
                  <a:cubicBezTo>
                    <a:pt x="2853169" y="1185469"/>
                    <a:pt x="2770061" y="1268565"/>
                    <a:pt x="2667559" y="1268565"/>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25528436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7007A-AB4E-F146-5601-48E935CBB9C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FF50884-3628-E1C4-171E-82B3BFA2425B}"/>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تخصيص أوقات عمل الموظف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11CBDCC-A7F4-7F1F-ED50-58BD34DDD4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CF5E63DA-2E8E-8123-05E1-84EF4E92F61B}"/>
              </a:ext>
            </a:extLst>
          </p:cNvPr>
          <p:cNvSpPr txBox="1"/>
          <p:nvPr/>
        </p:nvSpPr>
        <p:spPr>
          <a:xfrm>
            <a:off x="5535526" y="1300606"/>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بعد بالنقر على قائمة الموظفين الموجودة في الواجهة  الرئيســـية ضمن مربع الموظفين ،وعند النقر على زر التفاصيل الموجود في عمود الخيارات الخاص بكل موظف ســـيتم نقلك الى هذه صفحة قم بالنقر على تبويب اوقات العمل</a:t>
            </a:r>
            <a:endParaRPr lang="en-US"/>
          </a:p>
        </p:txBody>
      </p:sp>
      <p:grpSp>
        <p:nvGrpSpPr>
          <p:cNvPr id="2" name="Group 1">
            <a:extLst>
              <a:ext uri="{FF2B5EF4-FFF2-40B4-BE49-F238E27FC236}">
                <a16:creationId xmlns:a16="http://schemas.microsoft.com/office/drawing/2014/main" id="{018FB63A-2AA9-CE88-DEC0-CE0EDB5F5215}"/>
              </a:ext>
            </a:extLst>
          </p:cNvPr>
          <p:cNvGrpSpPr/>
          <p:nvPr/>
        </p:nvGrpSpPr>
        <p:grpSpPr>
          <a:xfrm>
            <a:off x="226196" y="2423990"/>
            <a:ext cx="5062442" cy="2787397"/>
            <a:chOff x="-6031" y="0"/>
            <a:chExt cx="10251951" cy="5528476"/>
          </a:xfrm>
        </p:grpSpPr>
        <p:pic>
          <p:nvPicPr>
            <p:cNvPr id="3" name="Picture 2">
              <a:extLst>
                <a:ext uri="{FF2B5EF4-FFF2-40B4-BE49-F238E27FC236}">
                  <a16:creationId xmlns:a16="http://schemas.microsoft.com/office/drawing/2014/main" id="{9D7C70B6-B9C5-4801-9149-745B59BC6037}"/>
                </a:ext>
              </a:extLst>
            </p:cNvPr>
            <p:cNvPicPr/>
            <p:nvPr/>
          </p:nvPicPr>
          <p:blipFill>
            <a:blip r:embed="rId4"/>
            <a:stretch>
              <a:fillRect/>
            </a:stretch>
          </p:blipFill>
          <p:spPr>
            <a:xfrm>
              <a:off x="88456" y="5410443"/>
              <a:ext cx="9653016" cy="115824"/>
            </a:xfrm>
            <a:prstGeom prst="rect">
              <a:avLst/>
            </a:prstGeom>
          </p:spPr>
        </p:pic>
        <p:sp>
          <p:nvSpPr>
            <p:cNvPr id="4" name="Shape 5913">
              <a:extLst>
                <a:ext uri="{FF2B5EF4-FFF2-40B4-BE49-F238E27FC236}">
                  <a16:creationId xmlns:a16="http://schemas.microsoft.com/office/drawing/2014/main" id="{9A56CB20-2941-9B6D-AA44-F5C9287CDDB0}"/>
                </a:ext>
              </a:extLst>
            </p:cNvPr>
            <p:cNvSpPr/>
            <p:nvPr/>
          </p:nvSpPr>
          <p:spPr>
            <a:xfrm>
              <a:off x="93628" y="5413389"/>
              <a:ext cx="9645773" cy="115087"/>
            </a:xfrm>
            <a:custGeom>
              <a:avLst/>
              <a:gdLst/>
              <a:ahLst/>
              <a:cxnLst/>
              <a:rect l="0" t="0" r="0" b="0"/>
              <a:pathLst>
                <a:path w="9645773" h="115087">
                  <a:moveTo>
                    <a:pt x="0" y="0"/>
                  </a:moveTo>
                  <a:lnTo>
                    <a:pt x="9645773" y="0"/>
                  </a:lnTo>
                  <a:lnTo>
                    <a:pt x="9645773" y="161"/>
                  </a:lnTo>
                  <a:lnTo>
                    <a:pt x="9643451" y="23194"/>
                  </a:lnTo>
                  <a:cubicBezTo>
                    <a:pt x="9632717" y="75639"/>
                    <a:pt x="9586308" y="115087"/>
                    <a:pt x="9530690" y="115087"/>
                  </a:cubicBezTo>
                  <a:lnTo>
                    <a:pt x="115087" y="115087"/>
                  </a:lnTo>
                  <a:cubicBezTo>
                    <a:pt x="59469" y="115087"/>
                    <a:pt x="13069" y="75639"/>
                    <a:pt x="2338" y="23194"/>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5" name="Shape 5914">
              <a:extLst>
                <a:ext uri="{FF2B5EF4-FFF2-40B4-BE49-F238E27FC236}">
                  <a16:creationId xmlns:a16="http://schemas.microsoft.com/office/drawing/2014/main" id="{8E270707-F55E-2EC2-8D60-69AFE7A3B08F}"/>
                </a:ext>
              </a:extLst>
            </p:cNvPr>
            <p:cNvSpPr/>
            <p:nvPr/>
          </p:nvSpPr>
          <p:spPr>
            <a:xfrm>
              <a:off x="960487" y="0"/>
              <a:ext cx="7912062" cy="5287696"/>
            </a:xfrm>
            <a:custGeom>
              <a:avLst/>
              <a:gdLst/>
              <a:ahLst/>
              <a:cxnLst/>
              <a:rect l="0" t="0" r="0" b="0"/>
              <a:pathLst>
                <a:path w="7912062" h="5287696">
                  <a:moveTo>
                    <a:pt x="337769" y="0"/>
                  </a:moveTo>
                  <a:lnTo>
                    <a:pt x="7574293" y="0"/>
                  </a:lnTo>
                  <a:cubicBezTo>
                    <a:pt x="7760844" y="0"/>
                    <a:pt x="7912062" y="151219"/>
                    <a:pt x="7912062" y="337769"/>
                  </a:cubicBezTo>
                  <a:lnTo>
                    <a:pt x="7912062"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6" name="Shape 135811">
              <a:extLst>
                <a:ext uri="{FF2B5EF4-FFF2-40B4-BE49-F238E27FC236}">
                  <a16:creationId xmlns:a16="http://schemas.microsoft.com/office/drawing/2014/main" id="{ED748961-FAE2-F973-A38F-3865E70DB558}"/>
                </a:ext>
              </a:extLst>
            </p:cNvPr>
            <p:cNvSpPr/>
            <p:nvPr/>
          </p:nvSpPr>
          <p:spPr>
            <a:xfrm>
              <a:off x="1207923" y="271159"/>
              <a:ext cx="7417206" cy="4745368"/>
            </a:xfrm>
            <a:custGeom>
              <a:avLst/>
              <a:gdLst/>
              <a:ahLst/>
              <a:cxnLst/>
              <a:rect l="0" t="0" r="0" b="0"/>
              <a:pathLst>
                <a:path w="7417206" h="4745368">
                  <a:moveTo>
                    <a:pt x="0" y="0"/>
                  </a:moveTo>
                  <a:lnTo>
                    <a:pt x="7417206" y="0"/>
                  </a:lnTo>
                  <a:lnTo>
                    <a:pt x="7417206"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7" name="Picture 6">
              <a:extLst>
                <a:ext uri="{FF2B5EF4-FFF2-40B4-BE49-F238E27FC236}">
                  <a16:creationId xmlns:a16="http://schemas.microsoft.com/office/drawing/2014/main" id="{A4B0C7CD-1403-4CA9-C319-22F2B2F8D38C}"/>
                </a:ext>
              </a:extLst>
            </p:cNvPr>
            <p:cNvPicPr/>
            <p:nvPr/>
          </p:nvPicPr>
          <p:blipFill>
            <a:blip r:embed="rId5"/>
            <a:stretch>
              <a:fillRect/>
            </a:stretch>
          </p:blipFill>
          <p:spPr>
            <a:xfrm>
              <a:off x="1204024" y="258307"/>
              <a:ext cx="7421881" cy="4757928"/>
            </a:xfrm>
            <a:prstGeom prst="rect">
              <a:avLst/>
            </a:prstGeom>
          </p:spPr>
        </p:pic>
        <p:pic>
          <p:nvPicPr>
            <p:cNvPr id="10" name="Picture 9">
              <a:extLst>
                <a:ext uri="{FF2B5EF4-FFF2-40B4-BE49-F238E27FC236}">
                  <a16:creationId xmlns:a16="http://schemas.microsoft.com/office/drawing/2014/main" id="{CC2AC415-0AC7-585D-979A-22827BE291E7}"/>
                </a:ext>
              </a:extLst>
            </p:cNvPr>
            <p:cNvPicPr/>
            <p:nvPr/>
          </p:nvPicPr>
          <p:blipFill>
            <a:blip r:embed="rId6"/>
            <a:stretch>
              <a:fillRect/>
            </a:stretch>
          </p:blipFill>
          <p:spPr>
            <a:xfrm>
              <a:off x="1204024" y="258307"/>
              <a:ext cx="7421881" cy="4757928"/>
            </a:xfrm>
            <a:prstGeom prst="rect">
              <a:avLst/>
            </a:prstGeom>
          </p:spPr>
        </p:pic>
        <p:pic>
          <p:nvPicPr>
            <p:cNvPr id="11" name="Picture 10">
              <a:extLst>
                <a:ext uri="{FF2B5EF4-FFF2-40B4-BE49-F238E27FC236}">
                  <a16:creationId xmlns:a16="http://schemas.microsoft.com/office/drawing/2014/main" id="{2ECF053E-0BF3-69D9-7E1D-E018391BBE90}"/>
                </a:ext>
              </a:extLst>
            </p:cNvPr>
            <p:cNvPicPr/>
            <p:nvPr/>
          </p:nvPicPr>
          <p:blipFill>
            <a:blip r:embed="rId7"/>
            <a:stretch>
              <a:fillRect/>
            </a:stretch>
          </p:blipFill>
          <p:spPr>
            <a:xfrm>
              <a:off x="-6031" y="5280395"/>
              <a:ext cx="9841992" cy="158496"/>
            </a:xfrm>
            <a:prstGeom prst="rect">
              <a:avLst/>
            </a:prstGeom>
          </p:spPr>
        </p:pic>
        <p:sp>
          <p:nvSpPr>
            <p:cNvPr id="12" name="Shape 5921">
              <a:extLst>
                <a:ext uri="{FF2B5EF4-FFF2-40B4-BE49-F238E27FC236}">
                  <a16:creationId xmlns:a16="http://schemas.microsoft.com/office/drawing/2014/main" id="{DE58E2A1-AE54-DA0D-9D99-D9B1AD4DE31E}"/>
                </a:ext>
              </a:extLst>
            </p:cNvPr>
            <p:cNvSpPr/>
            <p:nvPr/>
          </p:nvSpPr>
          <p:spPr>
            <a:xfrm>
              <a:off x="4039090" y="5287701"/>
              <a:ext cx="1754853" cy="76031"/>
            </a:xfrm>
            <a:custGeom>
              <a:avLst/>
              <a:gdLst/>
              <a:ahLst/>
              <a:cxnLst/>
              <a:rect l="0" t="0" r="0" b="0"/>
              <a:pathLst>
                <a:path w="1754853" h="76031">
                  <a:moveTo>
                    <a:pt x="0" y="0"/>
                  </a:moveTo>
                  <a:lnTo>
                    <a:pt x="1754853" y="0"/>
                  </a:lnTo>
                  <a:lnTo>
                    <a:pt x="1754853" y="34"/>
                  </a:lnTo>
                  <a:lnTo>
                    <a:pt x="1748886" y="29594"/>
                  </a:lnTo>
                  <a:cubicBezTo>
                    <a:pt x="1741192" y="47786"/>
                    <a:pt x="1726618" y="62362"/>
                    <a:pt x="1708424" y="70059"/>
                  </a:cubicBezTo>
                  <a:lnTo>
                    <a:pt x="1678845" y="76031"/>
                  </a:lnTo>
                  <a:lnTo>
                    <a:pt x="76015" y="76031"/>
                  </a:lnTo>
                  <a:lnTo>
                    <a:pt x="46436" y="70059"/>
                  </a:lnTo>
                  <a:cubicBezTo>
                    <a:pt x="19145" y="58515"/>
                    <a:pt x="0" y="31490"/>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13" name="Picture 12">
              <a:extLst>
                <a:ext uri="{FF2B5EF4-FFF2-40B4-BE49-F238E27FC236}">
                  <a16:creationId xmlns:a16="http://schemas.microsoft.com/office/drawing/2014/main" id="{52F70723-AAB8-BAB6-259E-E8BADAAEB203}"/>
                </a:ext>
              </a:extLst>
            </p:cNvPr>
            <p:cNvPicPr/>
            <p:nvPr/>
          </p:nvPicPr>
          <p:blipFill>
            <a:blip r:embed="rId8"/>
            <a:stretch>
              <a:fillRect/>
            </a:stretch>
          </p:blipFill>
          <p:spPr>
            <a:xfrm>
              <a:off x="7388416" y="3252459"/>
              <a:ext cx="2855976" cy="1267968"/>
            </a:xfrm>
            <a:prstGeom prst="rect">
              <a:avLst/>
            </a:prstGeom>
          </p:spPr>
        </p:pic>
        <p:sp>
          <p:nvSpPr>
            <p:cNvPr id="14" name="Shape 5925">
              <a:extLst>
                <a:ext uri="{FF2B5EF4-FFF2-40B4-BE49-F238E27FC236}">
                  <a16:creationId xmlns:a16="http://schemas.microsoft.com/office/drawing/2014/main" id="{81DE94DB-556A-5DAD-9547-6095B1A66556}"/>
                </a:ext>
              </a:extLst>
            </p:cNvPr>
            <p:cNvSpPr/>
            <p:nvPr/>
          </p:nvSpPr>
          <p:spPr>
            <a:xfrm>
              <a:off x="9388818" y="3926859"/>
              <a:ext cx="719176" cy="475107"/>
            </a:xfrm>
            <a:custGeom>
              <a:avLst/>
              <a:gdLst/>
              <a:ahLst/>
              <a:cxnLst/>
              <a:rect l="0" t="0" r="0" b="0"/>
              <a:pathLst>
                <a:path w="719176" h="475107">
                  <a:moveTo>
                    <a:pt x="646849" y="475107"/>
                  </a:moveTo>
                  <a:lnTo>
                    <a:pt x="72339" y="475107"/>
                  </a:lnTo>
                  <a:cubicBezTo>
                    <a:pt x="32385" y="475107"/>
                    <a:pt x="0" y="442722"/>
                    <a:pt x="0" y="402780"/>
                  </a:cubicBezTo>
                  <a:lnTo>
                    <a:pt x="0" y="72327"/>
                  </a:lnTo>
                  <a:cubicBezTo>
                    <a:pt x="0" y="32385"/>
                    <a:pt x="32385" y="0"/>
                    <a:pt x="72339" y="0"/>
                  </a:cubicBezTo>
                  <a:lnTo>
                    <a:pt x="646849" y="0"/>
                  </a:lnTo>
                  <a:cubicBezTo>
                    <a:pt x="686803" y="0"/>
                    <a:pt x="719176" y="32385"/>
                    <a:pt x="719176" y="72327"/>
                  </a:cubicBezTo>
                  <a:lnTo>
                    <a:pt x="719176" y="402780"/>
                  </a:lnTo>
                  <a:cubicBezTo>
                    <a:pt x="719176" y="442722"/>
                    <a:pt x="686803" y="475107"/>
                    <a:pt x="646849" y="475107"/>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7" name="Shape 5926">
              <a:extLst>
                <a:ext uri="{FF2B5EF4-FFF2-40B4-BE49-F238E27FC236}">
                  <a16:creationId xmlns:a16="http://schemas.microsoft.com/office/drawing/2014/main" id="{34E87978-4903-8945-87BA-BA92C9A38829}"/>
                </a:ext>
              </a:extLst>
            </p:cNvPr>
            <p:cNvSpPr/>
            <p:nvPr/>
          </p:nvSpPr>
          <p:spPr>
            <a:xfrm>
              <a:off x="7392751" y="3252938"/>
              <a:ext cx="2853169" cy="1268565"/>
            </a:xfrm>
            <a:custGeom>
              <a:avLst/>
              <a:gdLst/>
              <a:ahLst/>
              <a:cxnLst/>
              <a:rect l="0" t="0" r="0" b="0"/>
              <a:pathLst>
                <a:path w="2853169" h="1268565">
                  <a:moveTo>
                    <a:pt x="2667571" y="1268565"/>
                  </a:moveTo>
                  <a:lnTo>
                    <a:pt x="185610" y="1268565"/>
                  </a:lnTo>
                  <a:cubicBezTo>
                    <a:pt x="83109" y="1268565"/>
                    <a:pt x="0" y="1185469"/>
                    <a:pt x="0" y="1082955"/>
                  </a:cubicBezTo>
                  <a:lnTo>
                    <a:pt x="0" y="185610"/>
                  </a:lnTo>
                  <a:cubicBezTo>
                    <a:pt x="0" y="83096"/>
                    <a:pt x="83109" y="0"/>
                    <a:pt x="185610" y="0"/>
                  </a:cubicBezTo>
                  <a:lnTo>
                    <a:pt x="2667571" y="0"/>
                  </a:lnTo>
                  <a:cubicBezTo>
                    <a:pt x="2770073" y="0"/>
                    <a:pt x="2853169" y="83096"/>
                    <a:pt x="2853169" y="185610"/>
                  </a:cubicBezTo>
                  <a:lnTo>
                    <a:pt x="2853169" y="1082955"/>
                  </a:lnTo>
                  <a:cubicBezTo>
                    <a:pt x="2853169" y="1185469"/>
                    <a:pt x="2770073" y="1268565"/>
                    <a:pt x="2667571" y="1268565"/>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
        <p:nvSpPr>
          <p:cNvPr id="28" name="TextBox 27">
            <a:extLst>
              <a:ext uri="{FF2B5EF4-FFF2-40B4-BE49-F238E27FC236}">
                <a16:creationId xmlns:a16="http://schemas.microsoft.com/office/drawing/2014/main" id="{B94E8157-CA36-9860-5A73-7C0D735DD88E}"/>
              </a:ext>
            </a:extLst>
          </p:cNvPr>
          <p:cNvSpPr txBox="1"/>
          <p:nvPr/>
        </p:nvSpPr>
        <p:spPr>
          <a:xfrm>
            <a:off x="5535526" y="4067852"/>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تســـتطيع تعيين أوقات وفترات عمل الموظف، وإذا كان يوجد للموظف دوام استثنائي في أحد أيام الأســـبوع قـــم بالنقر على أوقات عمل اســـتثنائية واضغط علـــى إضافة أوقات عمل استثنائية، ثم اختر اليوم الاستثنائي وحدد وقت العمل ومدة التأخير المسموحة</a:t>
            </a:r>
            <a:endParaRPr lang="en-US"/>
          </a:p>
        </p:txBody>
      </p:sp>
    </p:spTree>
    <p:extLst>
      <p:ext uri="{BB962C8B-B14F-4D97-AF65-F5344CB8AC3E}">
        <p14:creationId xmlns:p14="http://schemas.microsoft.com/office/powerpoint/2010/main" val="30504627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905A6-B715-B162-6FE7-BE58235F136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CC3C5F0-92E3-0FCB-A93B-D9BB59434E0E}"/>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تغيير إعدادات حساب الموظف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73EE413-3B13-3F1B-E016-AE739E6FC8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10C23C11-561C-E109-B663-9490FCC2394C}"/>
              </a:ext>
            </a:extLst>
          </p:cNvPr>
          <p:cNvSpPr txBox="1"/>
          <p:nvPr/>
        </p:nvSpPr>
        <p:spPr>
          <a:xfrm>
            <a:off x="5535526" y="1300606"/>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بعد بالنقر على قائمة الموظفين الموجودة في الواجهة  الرئيســـية ضمن مربع الموظفين ،وعند النقر على زر التفاصيل الموجود في عمود الخيارات الخاص بكل موظف ســـيتم نقلك الى هذه صفحة قم بالنقر على تبويب الإعدادات</a:t>
            </a:r>
            <a:endParaRPr lang="en-US"/>
          </a:p>
        </p:txBody>
      </p:sp>
      <p:sp>
        <p:nvSpPr>
          <p:cNvPr id="28" name="TextBox 27">
            <a:extLst>
              <a:ext uri="{FF2B5EF4-FFF2-40B4-BE49-F238E27FC236}">
                <a16:creationId xmlns:a16="http://schemas.microsoft.com/office/drawing/2014/main" id="{FC899059-A607-A898-4375-812A10D2ADA1}"/>
              </a:ext>
            </a:extLst>
          </p:cNvPr>
          <p:cNvSpPr txBox="1"/>
          <p:nvPr/>
        </p:nvSpPr>
        <p:spPr>
          <a:xfrm>
            <a:off x="5535526" y="3798417"/>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يمكنك تغيير الفرع الذي يعمل به الموظف، القســـم او المجموعة التابع لها، حالة حســـاب الموظف (متوقف او نشط)، تستطيع  ايضا التحكم بــــالتحقق من بصمة اليد / الوجه، إرسال تنبيهات تذكيرية بمواعيد الدوام، الســـماحً بتســـجيل الحضور/</a:t>
            </a:r>
            <a:r>
              <a:rPr lang="ar-SA" dirty="0" err="1"/>
              <a:t>الإنصراف</a:t>
            </a:r>
            <a:r>
              <a:rPr lang="ar-SA" dirty="0"/>
              <a:t> من اي مكان (خارج الموقع)</a:t>
            </a:r>
            <a:endParaRPr lang="en-US" dirty="0"/>
          </a:p>
        </p:txBody>
      </p:sp>
      <p:grpSp>
        <p:nvGrpSpPr>
          <p:cNvPr id="15" name="Group 14">
            <a:extLst>
              <a:ext uri="{FF2B5EF4-FFF2-40B4-BE49-F238E27FC236}">
                <a16:creationId xmlns:a16="http://schemas.microsoft.com/office/drawing/2014/main" id="{0C62DE36-6AB6-4AAE-D8D5-FEB5EEB4A684}"/>
              </a:ext>
            </a:extLst>
          </p:cNvPr>
          <p:cNvGrpSpPr/>
          <p:nvPr/>
        </p:nvGrpSpPr>
        <p:grpSpPr>
          <a:xfrm>
            <a:off x="266700" y="2724562"/>
            <a:ext cx="4982765" cy="2686580"/>
            <a:chOff x="-2958" y="0"/>
            <a:chExt cx="10248894" cy="5528474"/>
          </a:xfrm>
        </p:grpSpPr>
        <p:pic>
          <p:nvPicPr>
            <p:cNvPr id="16" name="Picture 15">
              <a:extLst>
                <a:ext uri="{FF2B5EF4-FFF2-40B4-BE49-F238E27FC236}">
                  <a16:creationId xmlns:a16="http://schemas.microsoft.com/office/drawing/2014/main" id="{32C47ED9-9542-7D8A-95BD-D81FE26417FD}"/>
                </a:ext>
              </a:extLst>
            </p:cNvPr>
            <p:cNvPicPr/>
            <p:nvPr/>
          </p:nvPicPr>
          <p:blipFill>
            <a:blip r:embed="rId4"/>
            <a:stretch>
              <a:fillRect/>
            </a:stretch>
          </p:blipFill>
          <p:spPr>
            <a:xfrm>
              <a:off x="89497" y="5408548"/>
              <a:ext cx="9649968" cy="118872"/>
            </a:xfrm>
            <a:prstGeom prst="rect">
              <a:avLst/>
            </a:prstGeom>
          </p:spPr>
        </p:pic>
        <p:sp>
          <p:nvSpPr>
            <p:cNvPr id="17" name="Shape 6101">
              <a:extLst>
                <a:ext uri="{FF2B5EF4-FFF2-40B4-BE49-F238E27FC236}">
                  <a16:creationId xmlns:a16="http://schemas.microsoft.com/office/drawing/2014/main" id="{65A01062-E4C0-5C29-4F33-A5E43AC72E93}"/>
                </a:ext>
              </a:extLst>
            </p:cNvPr>
            <p:cNvSpPr/>
            <p:nvPr/>
          </p:nvSpPr>
          <p:spPr>
            <a:xfrm>
              <a:off x="93645" y="5413391"/>
              <a:ext cx="9645769" cy="115083"/>
            </a:xfrm>
            <a:custGeom>
              <a:avLst/>
              <a:gdLst/>
              <a:ahLst/>
              <a:cxnLst/>
              <a:rect l="0" t="0" r="0" b="0"/>
              <a:pathLst>
                <a:path w="9645769" h="115083">
                  <a:moveTo>
                    <a:pt x="0" y="0"/>
                  </a:moveTo>
                  <a:lnTo>
                    <a:pt x="9645769" y="0"/>
                  </a:lnTo>
                  <a:lnTo>
                    <a:pt x="9645769" y="77"/>
                  </a:lnTo>
                  <a:lnTo>
                    <a:pt x="9643439" y="23195"/>
                  </a:lnTo>
                  <a:cubicBezTo>
                    <a:pt x="9634238" y="68148"/>
                    <a:pt x="9598827" y="103552"/>
                    <a:pt x="9553873" y="112750"/>
                  </a:cubicBezTo>
                  <a:lnTo>
                    <a:pt x="9530724" y="115083"/>
                  </a:lnTo>
                  <a:lnTo>
                    <a:pt x="115029" y="115083"/>
                  </a:lnTo>
                  <a:lnTo>
                    <a:pt x="91881" y="112750"/>
                  </a:lnTo>
                  <a:cubicBezTo>
                    <a:pt x="39439" y="102019"/>
                    <a:pt x="0" y="55618"/>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8" name="Shape 6102">
              <a:extLst>
                <a:ext uri="{FF2B5EF4-FFF2-40B4-BE49-F238E27FC236}">
                  <a16:creationId xmlns:a16="http://schemas.microsoft.com/office/drawing/2014/main" id="{C6B27F31-96F0-1E74-CF46-D95422716450}"/>
                </a:ext>
              </a:extLst>
            </p:cNvPr>
            <p:cNvSpPr/>
            <p:nvPr/>
          </p:nvSpPr>
          <p:spPr>
            <a:xfrm>
              <a:off x="960491" y="0"/>
              <a:ext cx="7912062" cy="5287696"/>
            </a:xfrm>
            <a:custGeom>
              <a:avLst/>
              <a:gdLst/>
              <a:ahLst/>
              <a:cxnLst/>
              <a:rect l="0" t="0" r="0" b="0"/>
              <a:pathLst>
                <a:path w="7912062" h="5287696">
                  <a:moveTo>
                    <a:pt x="337782" y="0"/>
                  </a:moveTo>
                  <a:lnTo>
                    <a:pt x="7574293" y="0"/>
                  </a:lnTo>
                  <a:cubicBezTo>
                    <a:pt x="7760844" y="0"/>
                    <a:pt x="7912062" y="151219"/>
                    <a:pt x="7912062" y="337769"/>
                  </a:cubicBezTo>
                  <a:lnTo>
                    <a:pt x="7912062" y="5287696"/>
                  </a:lnTo>
                  <a:lnTo>
                    <a:pt x="0" y="5287696"/>
                  </a:lnTo>
                  <a:lnTo>
                    <a:pt x="0" y="337769"/>
                  </a:lnTo>
                  <a:cubicBezTo>
                    <a:pt x="0" y="151219"/>
                    <a:pt x="151232" y="0"/>
                    <a:pt x="337782"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9" name="Shape 136119">
              <a:extLst>
                <a:ext uri="{FF2B5EF4-FFF2-40B4-BE49-F238E27FC236}">
                  <a16:creationId xmlns:a16="http://schemas.microsoft.com/office/drawing/2014/main" id="{8BDBB1B0-A422-CB23-1FDD-1EFAB169832B}"/>
                </a:ext>
              </a:extLst>
            </p:cNvPr>
            <p:cNvSpPr/>
            <p:nvPr/>
          </p:nvSpPr>
          <p:spPr>
            <a:xfrm>
              <a:off x="1207923" y="271169"/>
              <a:ext cx="7417206" cy="4745368"/>
            </a:xfrm>
            <a:custGeom>
              <a:avLst/>
              <a:gdLst/>
              <a:ahLst/>
              <a:cxnLst/>
              <a:rect l="0" t="0" r="0" b="0"/>
              <a:pathLst>
                <a:path w="7417206" h="4745368">
                  <a:moveTo>
                    <a:pt x="0" y="0"/>
                  </a:moveTo>
                  <a:lnTo>
                    <a:pt x="7417206" y="0"/>
                  </a:lnTo>
                  <a:lnTo>
                    <a:pt x="7417206"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21" name="Picture 20">
              <a:extLst>
                <a:ext uri="{FF2B5EF4-FFF2-40B4-BE49-F238E27FC236}">
                  <a16:creationId xmlns:a16="http://schemas.microsoft.com/office/drawing/2014/main" id="{DE91618F-56F3-9A94-F2A0-96FE51EB267F}"/>
                </a:ext>
              </a:extLst>
            </p:cNvPr>
            <p:cNvPicPr/>
            <p:nvPr/>
          </p:nvPicPr>
          <p:blipFill>
            <a:blip r:embed="rId5"/>
            <a:stretch>
              <a:fillRect/>
            </a:stretch>
          </p:blipFill>
          <p:spPr>
            <a:xfrm>
              <a:off x="1204049" y="256412"/>
              <a:ext cx="7421881" cy="4760976"/>
            </a:xfrm>
            <a:prstGeom prst="rect">
              <a:avLst/>
            </a:prstGeom>
          </p:spPr>
        </p:pic>
        <p:pic>
          <p:nvPicPr>
            <p:cNvPr id="22" name="Picture 21">
              <a:extLst>
                <a:ext uri="{FF2B5EF4-FFF2-40B4-BE49-F238E27FC236}">
                  <a16:creationId xmlns:a16="http://schemas.microsoft.com/office/drawing/2014/main" id="{AD024F1E-B158-3AEC-A6B2-ED89ABD12FBD}"/>
                </a:ext>
              </a:extLst>
            </p:cNvPr>
            <p:cNvPicPr/>
            <p:nvPr/>
          </p:nvPicPr>
          <p:blipFill>
            <a:blip r:embed="rId6"/>
            <a:stretch>
              <a:fillRect/>
            </a:stretch>
          </p:blipFill>
          <p:spPr>
            <a:xfrm>
              <a:off x="1204049" y="256412"/>
              <a:ext cx="7421881" cy="4760976"/>
            </a:xfrm>
            <a:prstGeom prst="rect">
              <a:avLst/>
            </a:prstGeom>
          </p:spPr>
        </p:pic>
        <p:pic>
          <p:nvPicPr>
            <p:cNvPr id="23" name="Picture 22">
              <a:extLst>
                <a:ext uri="{FF2B5EF4-FFF2-40B4-BE49-F238E27FC236}">
                  <a16:creationId xmlns:a16="http://schemas.microsoft.com/office/drawing/2014/main" id="{BC4C48D4-D8B1-F404-7CAB-8E6F18FB821E}"/>
                </a:ext>
              </a:extLst>
            </p:cNvPr>
            <p:cNvPicPr/>
            <p:nvPr/>
          </p:nvPicPr>
          <p:blipFill>
            <a:blip r:embed="rId7"/>
            <a:stretch>
              <a:fillRect/>
            </a:stretch>
          </p:blipFill>
          <p:spPr>
            <a:xfrm>
              <a:off x="-2958" y="5282564"/>
              <a:ext cx="9838944" cy="155448"/>
            </a:xfrm>
            <a:prstGeom prst="rect">
              <a:avLst/>
            </a:prstGeom>
          </p:spPr>
        </p:pic>
        <p:sp>
          <p:nvSpPr>
            <p:cNvPr id="24" name="Shape 6109">
              <a:extLst>
                <a:ext uri="{FF2B5EF4-FFF2-40B4-BE49-F238E27FC236}">
                  <a16:creationId xmlns:a16="http://schemas.microsoft.com/office/drawing/2014/main" id="{1A1C5E84-AE29-6BC7-23A3-FB132BCBA0C2}"/>
                </a:ext>
              </a:extLst>
            </p:cNvPr>
            <p:cNvSpPr/>
            <p:nvPr/>
          </p:nvSpPr>
          <p:spPr>
            <a:xfrm>
              <a:off x="4039105" y="5287695"/>
              <a:ext cx="1754846" cy="76044"/>
            </a:xfrm>
            <a:custGeom>
              <a:avLst/>
              <a:gdLst/>
              <a:ahLst/>
              <a:cxnLst/>
              <a:rect l="0" t="0" r="0" b="0"/>
              <a:pathLst>
                <a:path w="1754846" h="76044">
                  <a:moveTo>
                    <a:pt x="0" y="0"/>
                  </a:moveTo>
                  <a:lnTo>
                    <a:pt x="1754846" y="0"/>
                  </a:lnTo>
                  <a:lnTo>
                    <a:pt x="1748873" y="29597"/>
                  </a:lnTo>
                  <a:cubicBezTo>
                    <a:pt x="1737331" y="56891"/>
                    <a:pt x="1710311" y="76044"/>
                    <a:pt x="1678812" y="76044"/>
                  </a:cubicBezTo>
                  <a:lnTo>
                    <a:pt x="76034" y="76044"/>
                  </a:lnTo>
                  <a:cubicBezTo>
                    <a:pt x="44535" y="76044"/>
                    <a:pt x="17515" y="56891"/>
                    <a:pt x="5974" y="29597"/>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5" name="Picture 24">
              <a:extLst>
                <a:ext uri="{FF2B5EF4-FFF2-40B4-BE49-F238E27FC236}">
                  <a16:creationId xmlns:a16="http://schemas.microsoft.com/office/drawing/2014/main" id="{25698FA8-7DB2-9BA4-5C64-693C8DD1E94F}"/>
                </a:ext>
              </a:extLst>
            </p:cNvPr>
            <p:cNvPicPr/>
            <p:nvPr/>
          </p:nvPicPr>
          <p:blipFill>
            <a:blip r:embed="rId8"/>
            <a:stretch>
              <a:fillRect/>
            </a:stretch>
          </p:blipFill>
          <p:spPr>
            <a:xfrm>
              <a:off x="7388441" y="3253612"/>
              <a:ext cx="2855977" cy="1267968"/>
            </a:xfrm>
            <a:prstGeom prst="rect">
              <a:avLst/>
            </a:prstGeom>
          </p:spPr>
        </p:pic>
        <p:sp>
          <p:nvSpPr>
            <p:cNvPr id="26" name="Shape 6113">
              <a:extLst>
                <a:ext uri="{FF2B5EF4-FFF2-40B4-BE49-F238E27FC236}">
                  <a16:creationId xmlns:a16="http://schemas.microsoft.com/office/drawing/2014/main" id="{7A9BA91D-ED42-7643-28B2-FDF51B8347F6}"/>
                </a:ext>
              </a:extLst>
            </p:cNvPr>
            <p:cNvSpPr/>
            <p:nvPr/>
          </p:nvSpPr>
          <p:spPr>
            <a:xfrm>
              <a:off x="9388833" y="3926860"/>
              <a:ext cx="719162" cy="475107"/>
            </a:xfrm>
            <a:custGeom>
              <a:avLst/>
              <a:gdLst/>
              <a:ahLst/>
              <a:cxnLst/>
              <a:rect l="0" t="0" r="0" b="0"/>
              <a:pathLst>
                <a:path w="719162" h="475107">
                  <a:moveTo>
                    <a:pt x="646849" y="475107"/>
                  </a:moveTo>
                  <a:lnTo>
                    <a:pt x="72327" y="475107"/>
                  </a:lnTo>
                  <a:cubicBezTo>
                    <a:pt x="32372" y="475107"/>
                    <a:pt x="0" y="442722"/>
                    <a:pt x="0" y="402780"/>
                  </a:cubicBezTo>
                  <a:lnTo>
                    <a:pt x="0" y="72327"/>
                  </a:lnTo>
                  <a:cubicBezTo>
                    <a:pt x="0" y="32385"/>
                    <a:pt x="32372" y="0"/>
                    <a:pt x="72327" y="0"/>
                  </a:cubicBezTo>
                  <a:lnTo>
                    <a:pt x="646849" y="0"/>
                  </a:lnTo>
                  <a:cubicBezTo>
                    <a:pt x="686791" y="0"/>
                    <a:pt x="719162" y="32385"/>
                    <a:pt x="719162" y="72327"/>
                  </a:cubicBezTo>
                  <a:lnTo>
                    <a:pt x="719162" y="402780"/>
                  </a:lnTo>
                  <a:cubicBezTo>
                    <a:pt x="719162" y="442722"/>
                    <a:pt x="686791" y="475107"/>
                    <a:pt x="646849" y="475107"/>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9" name="Shape 6114">
              <a:extLst>
                <a:ext uri="{FF2B5EF4-FFF2-40B4-BE49-F238E27FC236}">
                  <a16:creationId xmlns:a16="http://schemas.microsoft.com/office/drawing/2014/main" id="{83464E17-09C0-6FBF-A2F9-B0798B74EB18}"/>
                </a:ext>
              </a:extLst>
            </p:cNvPr>
            <p:cNvSpPr/>
            <p:nvPr/>
          </p:nvSpPr>
          <p:spPr>
            <a:xfrm>
              <a:off x="7392767" y="3252953"/>
              <a:ext cx="2853169" cy="1268552"/>
            </a:xfrm>
            <a:custGeom>
              <a:avLst/>
              <a:gdLst/>
              <a:ahLst/>
              <a:cxnLst/>
              <a:rect l="0" t="0" r="0" b="0"/>
              <a:pathLst>
                <a:path w="2853169" h="1268552">
                  <a:moveTo>
                    <a:pt x="2667559" y="1268552"/>
                  </a:moveTo>
                  <a:lnTo>
                    <a:pt x="185598" y="1268552"/>
                  </a:lnTo>
                  <a:cubicBezTo>
                    <a:pt x="83096" y="1268552"/>
                    <a:pt x="0" y="1185456"/>
                    <a:pt x="0" y="1082942"/>
                  </a:cubicBezTo>
                  <a:lnTo>
                    <a:pt x="0" y="185598"/>
                  </a:lnTo>
                  <a:cubicBezTo>
                    <a:pt x="0" y="83096"/>
                    <a:pt x="83096" y="0"/>
                    <a:pt x="185598" y="0"/>
                  </a:cubicBezTo>
                  <a:lnTo>
                    <a:pt x="2667559" y="0"/>
                  </a:lnTo>
                  <a:cubicBezTo>
                    <a:pt x="2770061" y="0"/>
                    <a:pt x="2853169" y="83096"/>
                    <a:pt x="2853169" y="185598"/>
                  </a:cubicBezTo>
                  <a:lnTo>
                    <a:pt x="2853169" y="1082942"/>
                  </a:lnTo>
                  <a:cubicBezTo>
                    <a:pt x="2853169" y="1185456"/>
                    <a:pt x="2770061" y="1268552"/>
                    <a:pt x="2667559" y="1268552"/>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40223044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67E59-D045-0826-97B2-6AD89C242FF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0BABE7E-249F-6152-83D9-8BB57DBF4B5F}"/>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إضافة مستندات/وثائق للموظف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6BBB94D-6755-B4AF-0704-77C5EA2A91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29A034EA-7234-117D-5F80-787488C5E745}"/>
              </a:ext>
            </a:extLst>
          </p:cNvPr>
          <p:cNvSpPr txBox="1"/>
          <p:nvPr/>
        </p:nvSpPr>
        <p:spPr>
          <a:xfrm>
            <a:off x="5535526" y="1300606"/>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بعد بالنقر على قائمة الموظفين الموجودة في الواجهة  الرئيســـية ضمن مربع الموظفين ،وعند النقر على زر التفاصيل الموجود في عمود الخيارات الخاص بكل موظف ســـيتم نقلك الى هذه صفحة قم بالنقر على تبويب المستندات</a:t>
            </a:r>
            <a:endParaRPr lang="en-US"/>
          </a:p>
        </p:txBody>
      </p:sp>
      <p:sp>
        <p:nvSpPr>
          <p:cNvPr id="28" name="TextBox 27">
            <a:extLst>
              <a:ext uri="{FF2B5EF4-FFF2-40B4-BE49-F238E27FC236}">
                <a16:creationId xmlns:a16="http://schemas.microsoft.com/office/drawing/2014/main" id="{355026C2-D980-A1D8-9D7B-275711C948F0}"/>
              </a:ext>
            </a:extLst>
          </p:cNvPr>
          <p:cNvSpPr txBox="1"/>
          <p:nvPr/>
        </p:nvSpPr>
        <p:spPr>
          <a:xfrm>
            <a:off x="5535526" y="3974456"/>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تستطيع إضافة المســـتندات الخاصة بالموظف باختيار نوع المســـتند ورقمه وتاريخ إصداره وتاريخ الإنتهاء مع العلم ان النظام يعطي تنبيه بقرب انتهاء المستندات المضافة ويمكنك أيضا رفع صورة للمستند وحفظها في النظام</a:t>
            </a:r>
            <a:endParaRPr lang="en-US" dirty="0"/>
          </a:p>
        </p:txBody>
      </p:sp>
      <p:grpSp>
        <p:nvGrpSpPr>
          <p:cNvPr id="2" name="Group 1">
            <a:extLst>
              <a:ext uri="{FF2B5EF4-FFF2-40B4-BE49-F238E27FC236}">
                <a16:creationId xmlns:a16="http://schemas.microsoft.com/office/drawing/2014/main" id="{63EA4736-0BE8-53FB-D05C-6672C592BBCB}"/>
              </a:ext>
            </a:extLst>
          </p:cNvPr>
          <p:cNvGrpSpPr/>
          <p:nvPr/>
        </p:nvGrpSpPr>
        <p:grpSpPr>
          <a:xfrm>
            <a:off x="249999" y="2533084"/>
            <a:ext cx="5285527" cy="2849755"/>
            <a:chOff x="-2958" y="0"/>
            <a:chExt cx="10248894" cy="5528477"/>
          </a:xfrm>
        </p:grpSpPr>
        <p:pic>
          <p:nvPicPr>
            <p:cNvPr id="3" name="Picture 2">
              <a:extLst>
                <a:ext uri="{FF2B5EF4-FFF2-40B4-BE49-F238E27FC236}">
                  <a16:creationId xmlns:a16="http://schemas.microsoft.com/office/drawing/2014/main" id="{F5D46F92-D087-B579-5D0D-7AB56D5DC6D1}"/>
                </a:ext>
              </a:extLst>
            </p:cNvPr>
            <p:cNvPicPr/>
            <p:nvPr/>
          </p:nvPicPr>
          <p:blipFill>
            <a:blip r:embed="rId4"/>
            <a:stretch>
              <a:fillRect/>
            </a:stretch>
          </p:blipFill>
          <p:spPr>
            <a:xfrm>
              <a:off x="89497" y="5408365"/>
              <a:ext cx="9649968" cy="118872"/>
            </a:xfrm>
            <a:prstGeom prst="rect">
              <a:avLst/>
            </a:prstGeom>
          </p:spPr>
        </p:pic>
        <p:sp>
          <p:nvSpPr>
            <p:cNvPr id="4" name="Shape 6272">
              <a:extLst>
                <a:ext uri="{FF2B5EF4-FFF2-40B4-BE49-F238E27FC236}">
                  <a16:creationId xmlns:a16="http://schemas.microsoft.com/office/drawing/2014/main" id="{BB39DB0C-1A12-FA5B-0A19-614C3A0376A0}"/>
                </a:ext>
              </a:extLst>
            </p:cNvPr>
            <p:cNvSpPr/>
            <p:nvPr/>
          </p:nvSpPr>
          <p:spPr>
            <a:xfrm>
              <a:off x="93645" y="5413394"/>
              <a:ext cx="9645769" cy="115083"/>
            </a:xfrm>
            <a:custGeom>
              <a:avLst/>
              <a:gdLst/>
              <a:ahLst/>
              <a:cxnLst/>
              <a:rect l="0" t="0" r="0" b="0"/>
              <a:pathLst>
                <a:path w="9645769" h="115083">
                  <a:moveTo>
                    <a:pt x="0" y="0"/>
                  </a:moveTo>
                  <a:lnTo>
                    <a:pt x="9645769" y="0"/>
                  </a:lnTo>
                  <a:lnTo>
                    <a:pt x="9645769" y="72"/>
                  </a:lnTo>
                  <a:lnTo>
                    <a:pt x="9643438" y="23190"/>
                  </a:lnTo>
                  <a:cubicBezTo>
                    <a:pt x="9632705" y="75635"/>
                    <a:pt x="9586295" y="115083"/>
                    <a:pt x="9530677" y="115083"/>
                  </a:cubicBezTo>
                  <a:lnTo>
                    <a:pt x="115075" y="115083"/>
                  </a:lnTo>
                  <a:cubicBezTo>
                    <a:pt x="59457" y="115083"/>
                    <a:pt x="13066" y="75635"/>
                    <a:pt x="2337" y="23190"/>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5" name="Shape 6273">
              <a:extLst>
                <a:ext uri="{FF2B5EF4-FFF2-40B4-BE49-F238E27FC236}">
                  <a16:creationId xmlns:a16="http://schemas.microsoft.com/office/drawing/2014/main" id="{A564D9EA-FD98-8B47-94BB-A051DE362A1E}"/>
                </a:ext>
              </a:extLst>
            </p:cNvPr>
            <p:cNvSpPr/>
            <p:nvPr/>
          </p:nvSpPr>
          <p:spPr>
            <a:xfrm>
              <a:off x="960491" y="0"/>
              <a:ext cx="7912062" cy="5287696"/>
            </a:xfrm>
            <a:custGeom>
              <a:avLst/>
              <a:gdLst/>
              <a:ahLst/>
              <a:cxnLst/>
              <a:rect l="0" t="0" r="0" b="0"/>
              <a:pathLst>
                <a:path w="7912062" h="5287696">
                  <a:moveTo>
                    <a:pt x="337782" y="0"/>
                  </a:moveTo>
                  <a:lnTo>
                    <a:pt x="7574293" y="0"/>
                  </a:lnTo>
                  <a:cubicBezTo>
                    <a:pt x="7760844" y="0"/>
                    <a:pt x="7912062" y="151219"/>
                    <a:pt x="7912062" y="337769"/>
                  </a:cubicBezTo>
                  <a:lnTo>
                    <a:pt x="7912062" y="5287696"/>
                  </a:lnTo>
                  <a:lnTo>
                    <a:pt x="0" y="5287696"/>
                  </a:lnTo>
                  <a:lnTo>
                    <a:pt x="0" y="337769"/>
                  </a:lnTo>
                  <a:cubicBezTo>
                    <a:pt x="0" y="151219"/>
                    <a:pt x="151232" y="0"/>
                    <a:pt x="337782"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6" name="Shape 136441">
              <a:extLst>
                <a:ext uri="{FF2B5EF4-FFF2-40B4-BE49-F238E27FC236}">
                  <a16:creationId xmlns:a16="http://schemas.microsoft.com/office/drawing/2014/main" id="{0E683F2A-1AAA-CAD9-7124-D27B370C3141}"/>
                </a:ext>
              </a:extLst>
            </p:cNvPr>
            <p:cNvSpPr/>
            <p:nvPr/>
          </p:nvSpPr>
          <p:spPr>
            <a:xfrm>
              <a:off x="1207923" y="271164"/>
              <a:ext cx="7417206" cy="4745368"/>
            </a:xfrm>
            <a:custGeom>
              <a:avLst/>
              <a:gdLst/>
              <a:ahLst/>
              <a:cxnLst/>
              <a:rect l="0" t="0" r="0" b="0"/>
              <a:pathLst>
                <a:path w="7417206" h="4745368">
                  <a:moveTo>
                    <a:pt x="0" y="0"/>
                  </a:moveTo>
                  <a:lnTo>
                    <a:pt x="7417206" y="0"/>
                  </a:lnTo>
                  <a:lnTo>
                    <a:pt x="7417206"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7" name="Picture 6">
              <a:extLst>
                <a:ext uri="{FF2B5EF4-FFF2-40B4-BE49-F238E27FC236}">
                  <a16:creationId xmlns:a16="http://schemas.microsoft.com/office/drawing/2014/main" id="{071AC7EA-DEED-BF1D-1777-59C1B9E25CC6}"/>
                </a:ext>
              </a:extLst>
            </p:cNvPr>
            <p:cNvPicPr/>
            <p:nvPr/>
          </p:nvPicPr>
          <p:blipFill>
            <a:blip r:embed="rId5"/>
            <a:stretch>
              <a:fillRect/>
            </a:stretch>
          </p:blipFill>
          <p:spPr>
            <a:xfrm>
              <a:off x="1204049" y="256229"/>
              <a:ext cx="7421881" cy="4760976"/>
            </a:xfrm>
            <a:prstGeom prst="rect">
              <a:avLst/>
            </a:prstGeom>
          </p:spPr>
        </p:pic>
        <p:pic>
          <p:nvPicPr>
            <p:cNvPr id="10" name="Picture 9">
              <a:extLst>
                <a:ext uri="{FF2B5EF4-FFF2-40B4-BE49-F238E27FC236}">
                  <a16:creationId xmlns:a16="http://schemas.microsoft.com/office/drawing/2014/main" id="{E7BEBC7E-A4D8-52BB-58C1-9FA23B255079}"/>
                </a:ext>
              </a:extLst>
            </p:cNvPr>
            <p:cNvPicPr/>
            <p:nvPr/>
          </p:nvPicPr>
          <p:blipFill>
            <a:blip r:embed="rId6"/>
            <a:stretch>
              <a:fillRect/>
            </a:stretch>
          </p:blipFill>
          <p:spPr>
            <a:xfrm>
              <a:off x="1204049" y="256229"/>
              <a:ext cx="7421881" cy="4760976"/>
            </a:xfrm>
            <a:prstGeom prst="rect">
              <a:avLst/>
            </a:prstGeom>
          </p:spPr>
        </p:pic>
        <p:pic>
          <p:nvPicPr>
            <p:cNvPr id="11" name="Picture 10">
              <a:extLst>
                <a:ext uri="{FF2B5EF4-FFF2-40B4-BE49-F238E27FC236}">
                  <a16:creationId xmlns:a16="http://schemas.microsoft.com/office/drawing/2014/main" id="{AFFE7267-F1A5-8D41-7603-B29AF39B38B4}"/>
                </a:ext>
              </a:extLst>
            </p:cNvPr>
            <p:cNvPicPr/>
            <p:nvPr/>
          </p:nvPicPr>
          <p:blipFill>
            <a:blip r:embed="rId7"/>
            <a:stretch>
              <a:fillRect/>
            </a:stretch>
          </p:blipFill>
          <p:spPr>
            <a:xfrm>
              <a:off x="-2958" y="5284413"/>
              <a:ext cx="9838944" cy="155448"/>
            </a:xfrm>
            <a:prstGeom prst="rect">
              <a:avLst/>
            </a:prstGeom>
          </p:spPr>
        </p:pic>
        <p:sp>
          <p:nvSpPr>
            <p:cNvPr id="12" name="Shape 6280">
              <a:extLst>
                <a:ext uri="{FF2B5EF4-FFF2-40B4-BE49-F238E27FC236}">
                  <a16:creationId xmlns:a16="http://schemas.microsoft.com/office/drawing/2014/main" id="{A7A27607-F2BE-721A-755C-AFC98469E25B}"/>
                </a:ext>
              </a:extLst>
            </p:cNvPr>
            <p:cNvSpPr/>
            <p:nvPr/>
          </p:nvSpPr>
          <p:spPr>
            <a:xfrm>
              <a:off x="4039104" y="5287690"/>
              <a:ext cx="1754848" cy="76048"/>
            </a:xfrm>
            <a:custGeom>
              <a:avLst/>
              <a:gdLst/>
              <a:ahLst/>
              <a:cxnLst/>
              <a:rect l="0" t="0" r="0" b="0"/>
              <a:pathLst>
                <a:path w="1754848" h="76048">
                  <a:moveTo>
                    <a:pt x="0" y="0"/>
                  </a:moveTo>
                  <a:lnTo>
                    <a:pt x="1754848" y="0"/>
                  </a:lnTo>
                  <a:cubicBezTo>
                    <a:pt x="1754848" y="41999"/>
                    <a:pt x="1720812" y="76048"/>
                    <a:pt x="1678813" y="76048"/>
                  </a:cubicBezTo>
                  <a:lnTo>
                    <a:pt x="76035" y="76048"/>
                  </a:lnTo>
                  <a:cubicBezTo>
                    <a:pt x="34036" y="76048"/>
                    <a:pt x="0" y="41999"/>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13" name="Picture 12">
              <a:extLst>
                <a:ext uri="{FF2B5EF4-FFF2-40B4-BE49-F238E27FC236}">
                  <a16:creationId xmlns:a16="http://schemas.microsoft.com/office/drawing/2014/main" id="{4049CFF9-B1BB-1D0A-F5F5-98F69774994A}"/>
                </a:ext>
              </a:extLst>
            </p:cNvPr>
            <p:cNvPicPr/>
            <p:nvPr/>
          </p:nvPicPr>
          <p:blipFill>
            <a:blip r:embed="rId8"/>
            <a:stretch>
              <a:fillRect/>
            </a:stretch>
          </p:blipFill>
          <p:spPr>
            <a:xfrm>
              <a:off x="7388441" y="3252413"/>
              <a:ext cx="2855977" cy="1267968"/>
            </a:xfrm>
            <a:prstGeom prst="rect">
              <a:avLst/>
            </a:prstGeom>
          </p:spPr>
        </p:pic>
        <p:sp>
          <p:nvSpPr>
            <p:cNvPr id="14" name="Shape 6284">
              <a:extLst>
                <a:ext uri="{FF2B5EF4-FFF2-40B4-BE49-F238E27FC236}">
                  <a16:creationId xmlns:a16="http://schemas.microsoft.com/office/drawing/2014/main" id="{25144604-0B79-2EDB-B6A6-7A2063A7ED9F}"/>
                </a:ext>
              </a:extLst>
            </p:cNvPr>
            <p:cNvSpPr/>
            <p:nvPr/>
          </p:nvSpPr>
          <p:spPr>
            <a:xfrm>
              <a:off x="9388833" y="3926859"/>
              <a:ext cx="719162" cy="475107"/>
            </a:xfrm>
            <a:custGeom>
              <a:avLst/>
              <a:gdLst/>
              <a:ahLst/>
              <a:cxnLst/>
              <a:rect l="0" t="0" r="0" b="0"/>
              <a:pathLst>
                <a:path w="719162" h="475107">
                  <a:moveTo>
                    <a:pt x="646849" y="475107"/>
                  </a:moveTo>
                  <a:lnTo>
                    <a:pt x="72327" y="475107"/>
                  </a:lnTo>
                  <a:cubicBezTo>
                    <a:pt x="32372" y="475107"/>
                    <a:pt x="0" y="442722"/>
                    <a:pt x="0" y="402780"/>
                  </a:cubicBezTo>
                  <a:lnTo>
                    <a:pt x="0" y="72327"/>
                  </a:lnTo>
                  <a:cubicBezTo>
                    <a:pt x="0" y="32385"/>
                    <a:pt x="32372" y="0"/>
                    <a:pt x="72327" y="0"/>
                  </a:cubicBezTo>
                  <a:lnTo>
                    <a:pt x="646849" y="0"/>
                  </a:lnTo>
                  <a:cubicBezTo>
                    <a:pt x="686791" y="0"/>
                    <a:pt x="719162" y="32385"/>
                    <a:pt x="719162" y="72327"/>
                  </a:cubicBezTo>
                  <a:lnTo>
                    <a:pt x="719162" y="402780"/>
                  </a:lnTo>
                  <a:cubicBezTo>
                    <a:pt x="719162" y="442722"/>
                    <a:pt x="686791" y="475107"/>
                    <a:pt x="646849" y="475107"/>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7" name="Shape 6285">
              <a:extLst>
                <a:ext uri="{FF2B5EF4-FFF2-40B4-BE49-F238E27FC236}">
                  <a16:creationId xmlns:a16="http://schemas.microsoft.com/office/drawing/2014/main" id="{ECAA2561-C3A0-AFA6-7FAF-76492CC086C0}"/>
                </a:ext>
              </a:extLst>
            </p:cNvPr>
            <p:cNvSpPr/>
            <p:nvPr/>
          </p:nvSpPr>
          <p:spPr>
            <a:xfrm>
              <a:off x="7392767" y="3252939"/>
              <a:ext cx="2853169" cy="1268565"/>
            </a:xfrm>
            <a:custGeom>
              <a:avLst/>
              <a:gdLst/>
              <a:ahLst/>
              <a:cxnLst/>
              <a:rect l="0" t="0" r="0" b="0"/>
              <a:pathLst>
                <a:path w="2853169" h="1268565">
                  <a:moveTo>
                    <a:pt x="2667559" y="1268565"/>
                  </a:moveTo>
                  <a:lnTo>
                    <a:pt x="185598" y="1268565"/>
                  </a:lnTo>
                  <a:cubicBezTo>
                    <a:pt x="83096" y="1268565"/>
                    <a:pt x="0" y="1185469"/>
                    <a:pt x="0" y="1082955"/>
                  </a:cubicBezTo>
                  <a:lnTo>
                    <a:pt x="0" y="185610"/>
                  </a:lnTo>
                  <a:cubicBezTo>
                    <a:pt x="0" y="83096"/>
                    <a:pt x="83096" y="0"/>
                    <a:pt x="185598" y="0"/>
                  </a:cubicBezTo>
                  <a:lnTo>
                    <a:pt x="2667559" y="0"/>
                  </a:lnTo>
                  <a:cubicBezTo>
                    <a:pt x="2770061" y="0"/>
                    <a:pt x="2853169" y="83096"/>
                    <a:pt x="2853169" y="185610"/>
                  </a:cubicBezTo>
                  <a:lnTo>
                    <a:pt x="2853169" y="1082955"/>
                  </a:lnTo>
                  <a:cubicBezTo>
                    <a:pt x="2853169" y="1185469"/>
                    <a:pt x="2770061" y="1268565"/>
                    <a:pt x="2667559" y="1268565"/>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42757872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F5670-765E-F13B-0D43-30F8234B472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C3EE2F7-FA80-22B3-8A6B-1388F52C03E8}"/>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راتب </a:t>
            </a:r>
            <a:r>
              <a:rPr lang="ar-SA" sz="3200" b="1" dirty="0" err="1">
                <a:solidFill>
                  <a:schemeClr val="bg1"/>
                </a:solidFill>
                <a:latin typeface="Adobe Arabic" panose="02040503050201020203" pitchFamily="18" charset="-78"/>
                <a:cs typeface="Adobe Arabic" panose="02040503050201020203" pitchFamily="18" charset="-78"/>
              </a:rPr>
              <a:t>الموطف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F996E23-CFF5-F944-61C6-76D063886F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FCCA2202-5508-5C9F-9DFF-7D2DBAD0BB10}"/>
              </a:ext>
            </a:extLst>
          </p:cNvPr>
          <p:cNvSpPr txBox="1"/>
          <p:nvPr/>
        </p:nvSpPr>
        <p:spPr>
          <a:xfrm>
            <a:off x="5535526" y="1123895"/>
            <a:ext cx="5843587" cy="52322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b="1">
                <a:solidFill>
                  <a:srgbClr val="168489"/>
                </a:solidFill>
                <a:latin typeface="Adobe Arabic" panose="020B0604020202020204" pitchFamily="18" charset="-78"/>
                <a:cs typeface="Adobe Arabic" panose="020B0604020202020204" pitchFamily="18" charset="-78"/>
              </a:rPr>
              <a:t>الرواتب</a:t>
            </a:r>
            <a:endParaRPr lang="en-US" b="1">
              <a:solidFill>
                <a:srgbClr val="168489"/>
              </a:solidFill>
              <a:latin typeface="Adobe Arabic" panose="020B0604020202020204" pitchFamily="18" charset="-78"/>
              <a:cs typeface="Adobe Arabic" panose="020B0604020202020204" pitchFamily="18" charset="-78"/>
            </a:endParaRPr>
          </a:p>
        </p:txBody>
      </p:sp>
      <p:grpSp>
        <p:nvGrpSpPr>
          <p:cNvPr id="15" name="Group 14">
            <a:extLst>
              <a:ext uri="{FF2B5EF4-FFF2-40B4-BE49-F238E27FC236}">
                <a16:creationId xmlns:a16="http://schemas.microsoft.com/office/drawing/2014/main" id="{57D8CD97-3541-D7FA-0A76-2024BBF0FE84}"/>
              </a:ext>
            </a:extLst>
          </p:cNvPr>
          <p:cNvGrpSpPr/>
          <p:nvPr/>
        </p:nvGrpSpPr>
        <p:grpSpPr>
          <a:xfrm>
            <a:off x="136231" y="2162126"/>
            <a:ext cx="5283113" cy="2857500"/>
            <a:chOff x="-6298" y="0"/>
            <a:chExt cx="10252236" cy="5528480"/>
          </a:xfrm>
        </p:grpSpPr>
        <p:pic>
          <p:nvPicPr>
            <p:cNvPr id="16" name="Picture 15">
              <a:extLst>
                <a:ext uri="{FF2B5EF4-FFF2-40B4-BE49-F238E27FC236}">
                  <a16:creationId xmlns:a16="http://schemas.microsoft.com/office/drawing/2014/main" id="{4A8311EE-B873-9EE2-5539-E6759CAF6F00}"/>
                </a:ext>
              </a:extLst>
            </p:cNvPr>
            <p:cNvPicPr/>
            <p:nvPr/>
          </p:nvPicPr>
          <p:blipFill>
            <a:blip r:embed="rId4"/>
            <a:stretch>
              <a:fillRect/>
            </a:stretch>
          </p:blipFill>
          <p:spPr>
            <a:xfrm>
              <a:off x="89205" y="5409532"/>
              <a:ext cx="9653017" cy="118872"/>
            </a:xfrm>
            <a:prstGeom prst="rect">
              <a:avLst/>
            </a:prstGeom>
          </p:spPr>
        </p:pic>
        <p:sp>
          <p:nvSpPr>
            <p:cNvPr id="17" name="Shape 6489">
              <a:extLst>
                <a:ext uri="{FF2B5EF4-FFF2-40B4-BE49-F238E27FC236}">
                  <a16:creationId xmlns:a16="http://schemas.microsoft.com/office/drawing/2014/main" id="{909C3A25-5D94-42F8-80EC-0C9060C6810B}"/>
                </a:ext>
              </a:extLst>
            </p:cNvPr>
            <p:cNvSpPr/>
            <p:nvPr/>
          </p:nvSpPr>
          <p:spPr>
            <a:xfrm>
              <a:off x="93647" y="5413406"/>
              <a:ext cx="9645767" cy="115074"/>
            </a:xfrm>
            <a:custGeom>
              <a:avLst/>
              <a:gdLst/>
              <a:ahLst/>
              <a:cxnLst/>
              <a:rect l="0" t="0" r="0" b="0"/>
              <a:pathLst>
                <a:path w="9645767" h="115074">
                  <a:moveTo>
                    <a:pt x="0" y="0"/>
                  </a:moveTo>
                  <a:lnTo>
                    <a:pt x="9645767" y="0"/>
                  </a:lnTo>
                  <a:lnTo>
                    <a:pt x="9645767" y="85"/>
                  </a:lnTo>
                  <a:lnTo>
                    <a:pt x="9643438" y="23188"/>
                  </a:lnTo>
                  <a:cubicBezTo>
                    <a:pt x="9634238" y="68141"/>
                    <a:pt x="9598827" y="103545"/>
                    <a:pt x="9553872" y="112743"/>
                  </a:cubicBezTo>
                  <a:lnTo>
                    <a:pt x="9530738" y="115074"/>
                  </a:lnTo>
                  <a:lnTo>
                    <a:pt x="115013" y="115074"/>
                  </a:lnTo>
                  <a:lnTo>
                    <a:pt x="91880" y="112743"/>
                  </a:lnTo>
                  <a:cubicBezTo>
                    <a:pt x="46930" y="103545"/>
                    <a:pt x="11533" y="68141"/>
                    <a:pt x="2337" y="23188"/>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8" name="Shape 6490">
              <a:extLst>
                <a:ext uri="{FF2B5EF4-FFF2-40B4-BE49-F238E27FC236}">
                  <a16:creationId xmlns:a16="http://schemas.microsoft.com/office/drawing/2014/main" id="{68A113A2-0930-ED5D-69F2-B3EF59016B49}"/>
                </a:ext>
              </a:extLst>
            </p:cNvPr>
            <p:cNvSpPr/>
            <p:nvPr/>
          </p:nvSpPr>
          <p:spPr>
            <a:xfrm>
              <a:off x="960493" y="0"/>
              <a:ext cx="7912062" cy="5287709"/>
            </a:xfrm>
            <a:custGeom>
              <a:avLst/>
              <a:gdLst/>
              <a:ahLst/>
              <a:cxnLst/>
              <a:rect l="0" t="0" r="0" b="0"/>
              <a:pathLst>
                <a:path w="7912062" h="5287709">
                  <a:moveTo>
                    <a:pt x="337782" y="0"/>
                  </a:moveTo>
                  <a:lnTo>
                    <a:pt x="7574293" y="0"/>
                  </a:lnTo>
                  <a:cubicBezTo>
                    <a:pt x="7760844" y="0"/>
                    <a:pt x="7912062" y="151232"/>
                    <a:pt x="7912062" y="337782"/>
                  </a:cubicBezTo>
                  <a:lnTo>
                    <a:pt x="7912062" y="5287709"/>
                  </a:lnTo>
                  <a:lnTo>
                    <a:pt x="0" y="5287709"/>
                  </a:lnTo>
                  <a:lnTo>
                    <a:pt x="0" y="337782"/>
                  </a:lnTo>
                  <a:cubicBezTo>
                    <a:pt x="0" y="151232"/>
                    <a:pt x="151232" y="0"/>
                    <a:pt x="337782"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9" name="Shape 136727">
              <a:extLst>
                <a:ext uri="{FF2B5EF4-FFF2-40B4-BE49-F238E27FC236}">
                  <a16:creationId xmlns:a16="http://schemas.microsoft.com/office/drawing/2014/main" id="{485FE6C4-D256-3E28-286C-4BCFEE742CC3}"/>
                </a:ext>
              </a:extLst>
            </p:cNvPr>
            <p:cNvSpPr/>
            <p:nvPr/>
          </p:nvSpPr>
          <p:spPr>
            <a:xfrm>
              <a:off x="1207923" y="271175"/>
              <a:ext cx="7417206" cy="4745368"/>
            </a:xfrm>
            <a:custGeom>
              <a:avLst/>
              <a:gdLst/>
              <a:ahLst/>
              <a:cxnLst/>
              <a:rect l="0" t="0" r="0" b="0"/>
              <a:pathLst>
                <a:path w="7417206" h="4745368">
                  <a:moveTo>
                    <a:pt x="0" y="0"/>
                  </a:moveTo>
                  <a:lnTo>
                    <a:pt x="7417206" y="0"/>
                  </a:lnTo>
                  <a:lnTo>
                    <a:pt x="7417206"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21" name="Picture 20">
              <a:extLst>
                <a:ext uri="{FF2B5EF4-FFF2-40B4-BE49-F238E27FC236}">
                  <a16:creationId xmlns:a16="http://schemas.microsoft.com/office/drawing/2014/main" id="{8444AAAE-D67D-275D-5522-0142342EB2DB}"/>
                </a:ext>
              </a:extLst>
            </p:cNvPr>
            <p:cNvPicPr/>
            <p:nvPr/>
          </p:nvPicPr>
          <p:blipFill>
            <a:blip r:embed="rId5"/>
            <a:stretch>
              <a:fillRect/>
            </a:stretch>
          </p:blipFill>
          <p:spPr>
            <a:xfrm>
              <a:off x="1203757" y="257396"/>
              <a:ext cx="7421881" cy="4757928"/>
            </a:xfrm>
            <a:prstGeom prst="rect">
              <a:avLst/>
            </a:prstGeom>
          </p:spPr>
        </p:pic>
        <p:pic>
          <p:nvPicPr>
            <p:cNvPr id="22" name="Picture 21">
              <a:extLst>
                <a:ext uri="{FF2B5EF4-FFF2-40B4-BE49-F238E27FC236}">
                  <a16:creationId xmlns:a16="http://schemas.microsoft.com/office/drawing/2014/main" id="{BCA1676D-5719-E264-AE28-19F4D85B7E7A}"/>
                </a:ext>
              </a:extLst>
            </p:cNvPr>
            <p:cNvPicPr/>
            <p:nvPr/>
          </p:nvPicPr>
          <p:blipFill>
            <a:blip r:embed="rId6"/>
            <a:stretch>
              <a:fillRect/>
            </a:stretch>
          </p:blipFill>
          <p:spPr>
            <a:xfrm>
              <a:off x="1203757" y="257396"/>
              <a:ext cx="7421881" cy="4757928"/>
            </a:xfrm>
            <a:prstGeom prst="rect">
              <a:avLst/>
            </a:prstGeom>
          </p:spPr>
        </p:pic>
        <p:pic>
          <p:nvPicPr>
            <p:cNvPr id="23" name="Picture 22">
              <a:extLst>
                <a:ext uri="{FF2B5EF4-FFF2-40B4-BE49-F238E27FC236}">
                  <a16:creationId xmlns:a16="http://schemas.microsoft.com/office/drawing/2014/main" id="{959B7525-CCF4-F421-77C7-FB54035F140B}"/>
                </a:ext>
              </a:extLst>
            </p:cNvPr>
            <p:cNvPicPr/>
            <p:nvPr/>
          </p:nvPicPr>
          <p:blipFill>
            <a:blip r:embed="rId7"/>
            <a:stretch>
              <a:fillRect/>
            </a:stretch>
          </p:blipFill>
          <p:spPr>
            <a:xfrm>
              <a:off x="-6298" y="5282532"/>
              <a:ext cx="9841992" cy="158496"/>
            </a:xfrm>
            <a:prstGeom prst="rect">
              <a:avLst/>
            </a:prstGeom>
          </p:spPr>
        </p:pic>
        <p:sp>
          <p:nvSpPr>
            <p:cNvPr id="24" name="Shape 6497">
              <a:extLst>
                <a:ext uri="{FF2B5EF4-FFF2-40B4-BE49-F238E27FC236}">
                  <a16:creationId xmlns:a16="http://schemas.microsoft.com/office/drawing/2014/main" id="{BCBFEB9D-C551-1061-BBD5-A862418CA7E3}"/>
                </a:ext>
              </a:extLst>
            </p:cNvPr>
            <p:cNvSpPr/>
            <p:nvPr/>
          </p:nvSpPr>
          <p:spPr>
            <a:xfrm>
              <a:off x="4039095" y="5287713"/>
              <a:ext cx="1754860" cy="76035"/>
            </a:xfrm>
            <a:custGeom>
              <a:avLst/>
              <a:gdLst/>
              <a:ahLst/>
              <a:cxnLst/>
              <a:rect l="0" t="0" r="0" b="0"/>
              <a:pathLst>
                <a:path w="1754860" h="76035">
                  <a:moveTo>
                    <a:pt x="0" y="0"/>
                  </a:moveTo>
                  <a:lnTo>
                    <a:pt x="1754860" y="0"/>
                  </a:lnTo>
                  <a:cubicBezTo>
                    <a:pt x="1754860" y="41986"/>
                    <a:pt x="1720824" y="76035"/>
                    <a:pt x="1678825" y="76035"/>
                  </a:cubicBezTo>
                  <a:lnTo>
                    <a:pt x="76047" y="76035"/>
                  </a:lnTo>
                  <a:cubicBezTo>
                    <a:pt x="44538" y="76035"/>
                    <a:pt x="17516" y="56883"/>
                    <a:pt x="5974" y="29594"/>
                  </a:cubicBezTo>
                  <a:lnTo>
                    <a:pt x="0" y="4"/>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5" name="Picture 24">
              <a:extLst>
                <a:ext uri="{FF2B5EF4-FFF2-40B4-BE49-F238E27FC236}">
                  <a16:creationId xmlns:a16="http://schemas.microsoft.com/office/drawing/2014/main" id="{F572F3AE-0E6C-23DE-127A-9D8FCB421C64}"/>
                </a:ext>
              </a:extLst>
            </p:cNvPr>
            <p:cNvPicPr/>
            <p:nvPr/>
          </p:nvPicPr>
          <p:blipFill>
            <a:blip r:embed="rId8"/>
            <a:stretch>
              <a:fillRect/>
            </a:stretch>
          </p:blipFill>
          <p:spPr>
            <a:xfrm>
              <a:off x="7389166" y="3254596"/>
              <a:ext cx="2855976" cy="1267968"/>
            </a:xfrm>
            <a:prstGeom prst="rect">
              <a:avLst/>
            </a:prstGeom>
          </p:spPr>
        </p:pic>
        <p:sp>
          <p:nvSpPr>
            <p:cNvPr id="26" name="Shape 6501">
              <a:extLst>
                <a:ext uri="{FF2B5EF4-FFF2-40B4-BE49-F238E27FC236}">
                  <a16:creationId xmlns:a16="http://schemas.microsoft.com/office/drawing/2014/main" id="{1A289C0D-5EF9-CBEC-D512-CD4AFBCC7637}"/>
                </a:ext>
              </a:extLst>
            </p:cNvPr>
            <p:cNvSpPr/>
            <p:nvPr/>
          </p:nvSpPr>
          <p:spPr>
            <a:xfrm>
              <a:off x="9388835" y="3926870"/>
              <a:ext cx="719163" cy="475107"/>
            </a:xfrm>
            <a:custGeom>
              <a:avLst/>
              <a:gdLst/>
              <a:ahLst/>
              <a:cxnLst/>
              <a:rect l="0" t="0" r="0" b="0"/>
              <a:pathLst>
                <a:path w="719163" h="475107">
                  <a:moveTo>
                    <a:pt x="646837" y="475107"/>
                  </a:moveTo>
                  <a:lnTo>
                    <a:pt x="72327" y="475107"/>
                  </a:lnTo>
                  <a:cubicBezTo>
                    <a:pt x="32372" y="475107"/>
                    <a:pt x="0" y="442722"/>
                    <a:pt x="0" y="402780"/>
                  </a:cubicBezTo>
                  <a:lnTo>
                    <a:pt x="0" y="72327"/>
                  </a:lnTo>
                  <a:cubicBezTo>
                    <a:pt x="0" y="32385"/>
                    <a:pt x="32372" y="0"/>
                    <a:pt x="72327" y="0"/>
                  </a:cubicBezTo>
                  <a:lnTo>
                    <a:pt x="646837" y="0"/>
                  </a:lnTo>
                  <a:cubicBezTo>
                    <a:pt x="686791" y="0"/>
                    <a:pt x="719163" y="32385"/>
                    <a:pt x="719163" y="72327"/>
                  </a:cubicBezTo>
                  <a:lnTo>
                    <a:pt x="719163" y="402780"/>
                  </a:lnTo>
                  <a:cubicBezTo>
                    <a:pt x="719163" y="442722"/>
                    <a:pt x="686791" y="475107"/>
                    <a:pt x="646837" y="475107"/>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9" name="Shape 6502">
              <a:extLst>
                <a:ext uri="{FF2B5EF4-FFF2-40B4-BE49-F238E27FC236}">
                  <a16:creationId xmlns:a16="http://schemas.microsoft.com/office/drawing/2014/main" id="{49745E6D-E8A7-DBB6-D3AD-094E5DAEE61E}"/>
                </a:ext>
              </a:extLst>
            </p:cNvPr>
            <p:cNvSpPr/>
            <p:nvPr/>
          </p:nvSpPr>
          <p:spPr>
            <a:xfrm>
              <a:off x="7392769" y="3252952"/>
              <a:ext cx="2853169" cy="1268565"/>
            </a:xfrm>
            <a:custGeom>
              <a:avLst/>
              <a:gdLst/>
              <a:ahLst/>
              <a:cxnLst/>
              <a:rect l="0" t="0" r="0" b="0"/>
              <a:pathLst>
                <a:path w="2853169" h="1268565">
                  <a:moveTo>
                    <a:pt x="2667559" y="1268565"/>
                  </a:moveTo>
                  <a:lnTo>
                    <a:pt x="185598" y="1268565"/>
                  </a:lnTo>
                  <a:cubicBezTo>
                    <a:pt x="83096" y="1268565"/>
                    <a:pt x="0" y="1185469"/>
                    <a:pt x="0" y="1082955"/>
                  </a:cubicBezTo>
                  <a:lnTo>
                    <a:pt x="0" y="185610"/>
                  </a:lnTo>
                  <a:cubicBezTo>
                    <a:pt x="0" y="83096"/>
                    <a:pt x="83096" y="0"/>
                    <a:pt x="185598" y="0"/>
                  </a:cubicBezTo>
                  <a:lnTo>
                    <a:pt x="2667559" y="0"/>
                  </a:lnTo>
                  <a:cubicBezTo>
                    <a:pt x="2770061" y="0"/>
                    <a:pt x="2853169" y="83096"/>
                    <a:pt x="2853169" y="185610"/>
                  </a:cubicBezTo>
                  <a:lnTo>
                    <a:pt x="2853169" y="1082955"/>
                  </a:lnTo>
                  <a:cubicBezTo>
                    <a:pt x="2853169" y="1185469"/>
                    <a:pt x="2770061" y="1268565"/>
                    <a:pt x="2667559" y="1268565"/>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
        <p:nvSpPr>
          <p:cNvPr id="30" name="TextBox 29">
            <a:extLst>
              <a:ext uri="{FF2B5EF4-FFF2-40B4-BE49-F238E27FC236}">
                <a16:creationId xmlns:a16="http://schemas.microsoft.com/office/drawing/2014/main" id="{27C48B02-7028-FE66-8F90-2B2CA1331AC4}"/>
              </a:ext>
            </a:extLst>
          </p:cNvPr>
          <p:cNvSpPr txBox="1"/>
          <p:nvPr/>
        </p:nvSpPr>
        <p:spPr>
          <a:xfrm>
            <a:off x="5535526" y="1737320"/>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dirty="0"/>
              <a:t>بعد بالنقر على قائمة الموظفين الموجودة في الواجهة  الرئيســـية ضمن مربع الموظفين ،وعند النقر على زر التفاصيل الموجود في عمود الخيارات الخاص بكل موظف ســـيتم نقلك الى هذه صفحة قم بالنقر على تبويب الرواتب</a:t>
            </a:r>
            <a:endParaRPr lang="en-US" b="1" dirty="0">
              <a:solidFill>
                <a:srgbClr val="168489"/>
              </a:solidFill>
              <a:latin typeface="Adobe Arabic" panose="020B0604020202020204" pitchFamily="18" charset="-78"/>
              <a:cs typeface="Adobe Arabic" panose="020B0604020202020204" pitchFamily="18" charset="-78"/>
            </a:endParaRPr>
          </a:p>
        </p:txBody>
      </p:sp>
      <p:sp>
        <p:nvSpPr>
          <p:cNvPr id="31" name="TextBox 30">
            <a:extLst>
              <a:ext uri="{FF2B5EF4-FFF2-40B4-BE49-F238E27FC236}">
                <a16:creationId xmlns:a16="http://schemas.microsoft.com/office/drawing/2014/main" id="{F675DB2C-FEC3-76E1-F5CB-AE48A68E256D}"/>
              </a:ext>
            </a:extLst>
          </p:cNvPr>
          <p:cNvSpPr txBox="1"/>
          <p:nvPr/>
        </p:nvSpPr>
        <p:spPr>
          <a:xfrm>
            <a:off x="5535526" y="3590876"/>
            <a:ext cx="5843587"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ســـتظهر لك </a:t>
            </a:r>
            <a:r>
              <a:rPr lang="ar-SA" dirty="0" err="1"/>
              <a:t>تبويبات</a:t>
            </a:r>
            <a:r>
              <a:rPr lang="ar-SA" dirty="0"/>
              <a:t> فرعية، عند النقـــر على تبويب الرواتب ســـيظهر التبويب كما بالأعلى تســـتطيع من خلاله اضافـــة وتفصيل راتب الموظف حســـب ما تريد مع تحديـــد نوع الراتب والمبلغ تســـتطيع ايضا تعديل أقســـام/انواع الرواتب حســـب النوع الذي تريده بالنقر على زر تعديل أقسام/انواع وستظهر لك نافذة منبثقة تستطيع من خلالها اضافة نوع جديد</a:t>
            </a:r>
            <a:endParaRPr lang="en-US" dirty="0"/>
          </a:p>
        </p:txBody>
      </p:sp>
    </p:spTree>
    <p:extLst>
      <p:ext uri="{BB962C8B-B14F-4D97-AF65-F5344CB8AC3E}">
        <p14:creationId xmlns:p14="http://schemas.microsoft.com/office/powerpoint/2010/main" val="41542535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p:bldP spid="31" grpId="0"/>
    </p:bld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5DB85-9D13-00B0-B173-0E92A1DA3DC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D285F84-F86B-1D8E-1F43-67DD726C2E31}"/>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راتب </a:t>
            </a:r>
            <a:r>
              <a:rPr lang="ar-SA" sz="3200" b="1" dirty="0" err="1">
                <a:solidFill>
                  <a:schemeClr val="bg1"/>
                </a:solidFill>
                <a:latin typeface="Adobe Arabic" panose="02040503050201020203" pitchFamily="18" charset="-78"/>
                <a:cs typeface="Adobe Arabic" panose="02040503050201020203" pitchFamily="18" charset="-78"/>
              </a:rPr>
              <a:t>الموطف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8ED505A-DFDB-25C9-AF96-8C62AA2BDC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F5F59580-AE76-A1C1-7D17-86A9CC685D92}"/>
              </a:ext>
            </a:extLst>
          </p:cNvPr>
          <p:cNvSpPr txBox="1"/>
          <p:nvPr/>
        </p:nvSpPr>
        <p:spPr>
          <a:xfrm>
            <a:off x="5535526" y="947029"/>
            <a:ext cx="5843587" cy="523220"/>
          </a:xfrm>
          <a:prstGeom prst="rect">
            <a:avLst/>
          </a:prstGeom>
          <a:noFill/>
        </p:spPr>
        <p:txBody>
          <a:bodyPr wrap="square">
            <a:spAutoFit/>
          </a:bodyPr>
          <a:lstStyle>
            <a:defPPr>
              <a:defRPr lang="en-US"/>
            </a:defPPr>
            <a:lvl1pPr lvl="0" algn="just" rtl="1">
              <a:defRPr sz="28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defRPr>
            </a:lvl1pPr>
          </a:lstStyle>
          <a:p>
            <a:r>
              <a:rPr lang="ar-SA"/>
              <a:t>الإعدادات</a:t>
            </a:r>
            <a:endParaRPr lang="en-US"/>
          </a:p>
        </p:txBody>
      </p:sp>
      <p:sp>
        <p:nvSpPr>
          <p:cNvPr id="30" name="TextBox 29">
            <a:extLst>
              <a:ext uri="{FF2B5EF4-FFF2-40B4-BE49-F238E27FC236}">
                <a16:creationId xmlns:a16="http://schemas.microsoft.com/office/drawing/2014/main" id="{FC88137A-08E1-ACF1-0BC7-35C45FD5E992}"/>
              </a:ext>
            </a:extLst>
          </p:cNvPr>
          <p:cNvSpPr txBox="1"/>
          <p:nvPr/>
        </p:nvSpPr>
        <p:spPr>
          <a:xfrm>
            <a:off x="5535526" y="1462678"/>
            <a:ext cx="5843587" cy="353943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dirty="0"/>
              <a:t>عند النقر علـــى تبويب اعدادات الرواتب ســـيظهر التبويب كما بالأعلى تســـتطيع من خلاله التحكم براتب الموظف، حيث يتم اختيار طريقة حســـاب الرواتـــب بنظام العمل في المملكة العربية الســـعودية او النموذج الخاص، واختيار حســـاب </a:t>
            </a:r>
            <a:r>
              <a:rPr lang="ar-SA" dirty="0" err="1"/>
              <a:t>الخصميات</a:t>
            </a:r>
            <a:r>
              <a:rPr lang="ar-SA" dirty="0"/>
              <a:t> بناء على الراتب الأساسي او اجمالي الراتب، والخصم عند نســـيان بصمة الخروج، وتســـتطيع تعيين اعدادات الاجر الإضافي (الاوفر تايم) وتحديد معامل حساب الاجر الإضافي </a:t>
            </a:r>
            <a:endParaRPr lang="en-US" b="1" dirty="0">
              <a:solidFill>
                <a:srgbClr val="168489"/>
              </a:solidFill>
              <a:latin typeface="Adobe Arabic" panose="020B0604020202020204" pitchFamily="18" charset="-78"/>
              <a:cs typeface="Adobe Arabic" panose="020B0604020202020204" pitchFamily="18" charset="-78"/>
            </a:endParaRPr>
          </a:p>
        </p:txBody>
      </p:sp>
      <p:sp>
        <p:nvSpPr>
          <p:cNvPr id="31" name="TextBox 30">
            <a:extLst>
              <a:ext uri="{FF2B5EF4-FFF2-40B4-BE49-F238E27FC236}">
                <a16:creationId xmlns:a16="http://schemas.microsoft.com/office/drawing/2014/main" id="{E986E4E9-C22D-E291-F77F-A599FECB2360}"/>
              </a:ext>
            </a:extLst>
          </p:cNvPr>
          <p:cNvSpPr txBox="1"/>
          <p:nvPr/>
        </p:nvSpPr>
        <p:spPr>
          <a:xfrm>
            <a:off x="5535526" y="5002108"/>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عند الضغط على كشـــف الرواتب المعتمدة تظهر لك رواتـــب الموظف المعتمدة من قبل ،وبالضغط على انشـــاء خطاب تعريـــف بالراتب يظهر لك نموذج خطـــاب تعريف بالراتب كامل يمكنك نسخه وطباعته</a:t>
            </a:r>
            <a:endParaRPr lang="en-US" dirty="0"/>
          </a:p>
        </p:txBody>
      </p:sp>
      <p:grpSp>
        <p:nvGrpSpPr>
          <p:cNvPr id="2" name="Group 1">
            <a:extLst>
              <a:ext uri="{FF2B5EF4-FFF2-40B4-BE49-F238E27FC236}">
                <a16:creationId xmlns:a16="http://schemas.microsoft.com/office/drawing/2014/main" id="{FC88E8CF-6707-2994-61A3-8700A84F4D55}"/>
              </a:ext>
            </a:extLst>
          </p:cNvPr>
          <p:cNvGrpSpPr/>
          <p:nvPr/>
        </p:nvGrpSpPr>
        <p:grpSpPr>
          <a:xfrm>
            <a:off x="76722" y="2231137"/>
            <a:ext cx="5458804" cy="2883040"/>
            <a:chOff x="-6298" y="0"/>
            <a:chExt cx="10252236" cy="5528943"/>
          </a:xfrm>
        </p:grpSpPr>
        <p:pic>
          <p:nvPicPr>
            <p:cNvPr id="3" name="Picture 2">
              <a:extLst>
                <a:ext uri="{FF2B5EF4-FFF2-40B4-BE49-F238E27FC236}">
                  <a16:creationId xmlns:a16="http://schemas.microsoft.com/office/drawing/2014/main" id="{A3D5BF15-48DF-F652-B825-CCABE6815B3F}"/>
                </a:ext>
              </a:extLst>
            </p:cNvPr>
            <p:cNvPicPr/>
            <p:nvPr/>
          </p:nvPicPr>
          <p:blipFill>
            <a:blip r:embed="rId4"/>
            <a:stretch>
              <a:fillRect/>
            </a:stretch>
          </p:blipFill>
          <p:spPr>
            <a:xfrm>
              <a:off x="89205" y="5410071"/>
              <a:ext cx="9653017" cy="118872"/>
            </a:xfrm>
            <a:prstGeom prst="rect">
              <a:avLst/>
            </a:prstGeom>
          </p:spPr>
        </p:pic>
        <p:sp>
          <p:nvSpPr>
            <p:cNvPr id="4" name="Shape 6700">
              <a:extLst>
                <a:ext uri="{FF2B5EF4-FFF2-40B4-BE49-F238E27FC236}">
                  <a16:creationId xmlns:a16="http://schemas.microsoft.com/office/drawing/2014/main" id="{B261DBF0-9F17-EE0B-F83E-F3246F0F8AE8}"/>
                </a:ext>
              </a:extLst>
            </p:cNvPr>
            <p:cNvSpPr/>
            <p:nvPr/>
          </p:nvSpPr>
          <p:spPr>
            <a:xfrm>
              <a:off x="93646" y="5413388"/>
              <a:ext cx="9645768" cy="115085"/>
            </a:xfrm>
            <a:custGeom>
              <a:avLst/>
              <a:gdLst/>
              <a:ahLst/>
              <a:cxnLst/>
              <a:rect l="0" t="0" r="0" b="0"/>
              <a:pathLst>
                <a:path w="9645768" h="115085">
                  <a:moveTo>
                    <a:pt x="0" y="0"/>
                  </a:moveTo>
                  <a:lnTo>
                    <a:pt x="9645768" y="0"/>
                  </a:lnTo>
                  <a:lnTo>
                    <a:pt x="9645768" y="92"/>
                  </a:lnTo>
                  <a:lnTo>
                    <a:pt x="9643439" y="23195"/>
                  </a:lnTo>
                  <a:cubicBezTo>
                    <a:pt x="9634238" y="68148"/>
                    <a:pt x="9598827" y="103552"/>
                    <a:pt x="9553873" y="112750"/>
                  </a:cubicBezTo>
                  <a:lnTo>
                    <a:pt x="9530700" y="115085"/>
                  </a:lnTo>
                  <a:lnTo>
                    <a:pt x="115052" y="115085"/>
                  </a:lnTo>
                  <a:lnTo>
                    <a:pt x="91881" y="112750"/>
                  </a:lnTo>
                  <a:cubicBezTo>
                    <a:pt x="39439" y="102019"/>
                    <a:pt x="0" y="55618"/>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5" name="Shape 6701">
              <a:extLst>
                <a:ext uri="{FF2B5EF4-FFF2-40B4-BE49-F238E27FC236}">
                  <a16:creationId xmlns:a16="http://schemas.microsoft.com/office/drawing/2014/main" id="{E23B8ABC-7AD7-261A-17C2-B84F5FCD8BE0}"/>
                </a:ext>
              </a:extLst>
            </p:cNvPr>
            <p:cNvSpPr/>
            <p:nvPr/>
          </p:nvSpPr>
          <p:spPr>
            <a:xfrm>
              <a:off x="960493" y="0"/>
              <a:ext cx="7912062" cy="5287696"/>
            </a:xfrm>
            <a:custGeom>
              <a:avLst/>
              <a:gdLst/>
              <a:ahLst/>
              <a:cxnLst/>
              <a:rect l="0" t="0" r="0" b="0"/>
              <a:pathLst>
                <a:path w="7912062" h="5287696">
                  <a:moveTo>
                    <a:pt x="337782" y="0"/>
                  </a:moveTo>
                  <a:lnTo>
                    <a:pt x="7574293" y="0"/>
                  </a:lnTo>
                  <a:cubicBezTo>
                    <a:pt x="7760844" y="0"/>
                    <a:pt x="7912062" y="151219"/>
                    <a:pt x="7912062" y="337769"/>
                  </a:cubicBezTo>
                  <a:lnTo>
                    <a:pt x="7912062" y="5287696"/>
                  </a:lnTo>
                  <a:lnTo>
                    <a:pt x="0" y="5287696"/>
                  </a:lnTo>
                  <a:lnTo>
                    <a:pt x="0" y="337769"/>
                  </a:lnTo>
                  <a:cubicBezTo>
                    <a:pt x="0" y="151219"/>
                    <a:pt x="151232" y="0"/>
                    <a:pt x="337782"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6" name="Shape 137105">
              <a:extLst>
                <a:ext uri="{FF2B5EF4-FFF2-40B4-BE49-F238E27FC236}">
                  <a16:creationId xmlns:a16="http://schemas.microsoft.com/office/drawing/2014/main" id="{58BB5EB9-041D-43C6-07F1-E2A2A7A6515E}"/>
                </a:ext>
              </a:extLst>
            </p:cNvPr>
            <p:cNvSpPr/>
            <p:nvPr/>
          </p:nvSpPr>
          <p:spPr>
            <a:xfrm>
              <a:off x="1207923" y="271168"/>
              <a:ext cx="7417206" cy="4745368"/>
            </a:xfrm>
            <a:custGeom>
              <a:avLst/>
              <a:gdLst/>
              <a:ahLst/>
              <a:cxnLst/>
              <a:rect l="0" t="0" r="0" b="0"/>
              <a:pathLst>
                <a:path w="7417206" h="4745368">
                  <a:moveTo>
                    <a:pt x="0" y="0"/>
                  </a:moveTo>
                  <a:lnTo>
                    <a:pt x="7417206" y="0"/>
                  </a:lnTo>
                  <a:lnTo>
                    <a:pt x="7417206"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7" name="Picture 6">
              <a:extLst>
                <a:ext uri="{FF2B5EF4-FFF2-40B4-BE49-F238E27FC236}">
                  <a16:creationId xmlns:a16="http://schemas.microsoft.com/office/drawing/2014/main" id="{78CB78B8-F6E7-14CB-1EBC-2DBE0582C945}"/>
                </a:ext>
              </a:extLst>
            </p:cNvPr>
            <p:cNvPicPr/>
            <p:nvPr/>
          </p:nvPicPr>
          <p:blipFill>
            <a:blip r:embed="rId5"/>
            <a:stretch>
              <a:fillRect/>
            </a:stretch>
          </p:blipFill>
          <p:spPr>
            <a:xfrm>
              <a:off x="1203757" y="256919"/>
              <a:ext cx="7421881" cy="4760976"/>
            </a:xfrm>
            <a:prstGeom prst="rect">
              <a:avLst/>
            </a:prstGeom>
          </p:spPr>
        </p:pic>
        <p:pic>
          <p:nvPicPr>
            <p:cNvPr id="10" name="Picture 9">
              <a:extLst>
                <a:ext uri="{FF2B5EF4-FFF2-40B4-BE49-F238E27FC236}">
                  <a16:creationId xmlns:a16="http://schemas.microsoft.com/office/drawing/2014/main" id="{E4661B97-31DE-7C53-A712-CD9F716ABE2B}"/>
                </a:ext>
              </a:extLst>
            </p:cNvPr>
            <p:cNvPicPr/>
            <p:nvPr/>
          </p:nvPicPr>
          <p:blipFill>
            <a:blip r:embed="rId6"/>
            <a:stretch>
              <a:fillRect/>
            </a:stretch>
          </p:blipFill>
          <p:spPr>
            <a:xfrm>
              <a:off x="1203757" y="256919"/>
              <a:ext cx="7421881" cy="4760976"/>
            </a:xfrm>
            <a:prstGeom prst="rect">
              <a:avLst/>
            </a:prstGeom>
          </p:spPr>
        </p:pic>
        <p:pic>
          <p:nvPicPr>
            <p:cNvPr id="11" name="Picture 10">
              <a:extLst>
                <a:ext uri="{FF2B5EF4-FFF2-40B4-BE49-F238E27FC236}">
                  <a16:creationId xmlns:a16="http://schemas.microsoft.com/office/drawing/2014/main" id="{CCA86B37-EC2D-9647-4FFA-556B55F10CF5}"/>
                </a:ext>
              </a:extLst>
            </p:cNvPr>
            <p:cNvPicPr/>
            <p:nvPr/>
          </p:nvPicPr>
          <p:blipFill>
            <a:blip r:embed="rId7"/>
            <a:stretch>
              <a:fillRect/>
            </a:stretch>
          </p:blipFill>
          <p:spPr>
            <a:xfrm>
              <a:off x="-6298" y="5283071"/>
              <a:ext cx="9841992" cy="158496"/>
            </a:xfrm>
            <a:prstGeom prst="rect">
              <a:avLst/>
            </a:prstGeom>
          </p:spPr>
        </p:pic>
        <p:sp>
          <p:nvSpPr>
            <p:cNvPr id="12" name="Shape 6708">
              <a:extLst>
                <a:ext uri="{FF2B5EF4-FFF2-40B4-BE49-F238E27FC236}">
                  <a16:creationId xmlns:a16="http://schemas.microsoft.com/office/drawing/2014/main" id="{BD4FB026-1B4F-E14A-7B75-1964B0C592DB}"/>
                </a:ext>
              </a:extLst>
            </p:cNvPr>
            <p:cNvSpPr/>
            <p:nvPr/>
          </p:nvSpPr>
          <p:spPr>
            <a:xfrm>
              <a:off x="4039095" y="5287700"/>
              <a:ext cx="1754860" cy="76035"/>
            </a:xfrm>
            <a:custGeom>
              <a:avLst/>
              <a:gdLst/>
              <a:ahLst/>
              <a:cxnLst/>
              <a:rect l="0" t="0" r="0" b="0"/>
              <a:pathLst>
                <a:path w="1754860" h="76035">
                  <a:moveTo>
                    <a:pt x="0" y="0"/>
                  </a:moveTo>
                  <a:lnTo>
                    <a:pt x="1754860" y="0"/>
                  </a:lnTo>
                  <a:cubicBezTo>
                    <a:pt x="1754860" y="41986"/>
                    <a:pt x="1720824" y="76035"/>
                    <a:pt x="1678825" y="76035"/>
                  </a:cubicBezTo>
                  <a:lnTo>
                    <a:pt x="76047" y="76035"/>
                  </a:lnTo>
                  <a:cubicBezTo>
                    <a:pt x="44538" y="76035"/>
                    <a:pt x="17516" y="56883"/>
                    <a:pt x="5974" y="29594"/>
                  </a:cubicBezTo>
                  <a:lnTo>
                    <a:pt x="0" y="4"/>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13" name="Picture 12">
              <a:extLst>
                <a:ext uri="{FF2B5EF4-FFF2-40B4-BE49-F238E27FC236}">
                  <a16:creationId xmlns:a16="http://schemas.microsoft.com/office/drawing/2014/main" id="{6EDB1784-1DBA-7097-C1A7-10779E53B353}"/>
                </a:ext>
              </a:extLst>
            </p:cNvPr>
            <p:cNvPicPr/>
            <p:nvPr/>
          </p:nvPicPr>
          <p:blipFill>
            <a:blip r:embed="rId8"/>
            <a:stretch>
              <a:fillRect/>
            </a:stretch>
          </p:blipFill>
          <p:spPr>
            <a:xfrm>
              <a:off x="7389166" y="3254119"/>
              <a:ext cx="2855976" cy="1267968"/>
            </a:xfrm>
            <a:prstGeom prst="rect">
              <a:avLst/>
            </a:prstGeom>
          </p:spPr>
        </p:pic>
        <p:sp>
          <p:nvSpPr>
            <p:cNvPr id="14" name="Shape 6712">
              <a:extLst>
                <a:ext uri="{FF2B5EF4-FFF2-40B4-BE49-F238E27FC236}">
                  <a16:creationId xmlns:a16="http://schemas.microsoft.com/office/drawing/2014/main" id="{12BD227F-11E4-6CFA-C777-F4AE9F1F2883}"/>
                </a:ext>
              </a:extLst>
            </p:cNvPr>
            <p:cNvSpPr/>
            <p:nvPr/>
          </p:nvSpPr>
          <p:spPr>
            <a:xfrm>
              <a:off x="9388835" y="3926857"/>
              <a:ext cx="719163" cy="475107"/>
            </a:xfrm>
            <a:custGeom>
              <a:avLst/>
              <a:gdLst/>
              <a:ahLst/>
              <a:cxnLst/>
              <a:rect l="0" t="0" r="0" b="0"/>
              <a:pathLst>
                <a:path w="719163" h="475107">
                  <a:moveTo>
                    <a:pt x="646837" y="475107"/>
                  </a:moveTo>
                  <a:lnTo>
                    <a:pt x="72327" y="475107"/>
                  </a:lnTo>
                  <a:cubicBezTo>
                    <a:pt x="32372" y="475107"/>
                    <a:pt x="0" y="442735"/>
                    <a:pt x="0" y="402793"/>
                  </a:cubicBezTo>
                  <a:lnTo>
                    <a:pt x="0" y="72327"/>
                  </a:lnTo>
                  <a:cubicBezTo>
                    <a:pt x="0" y="32385"/>
                    <a:pt x="32372" y="0"/>
                    <a:pt x="72327" y="0"/>
                  </a:cubicBezTo>
                  <a:lnTo>
                    <a:pt x="646837" y="0"/>
                  </a:lnTo>
                  <a:cubicBezTo>
                    <a:pt x="686791" y="0"/>
                    <a:pt x="719163" y="32385"/>
                    <a:pt x="719163" y="72327"/>
                  </a:cubicBezTo>
                  <a:lnTo>
                    <a:pt x="719163" y="402793"/>
                  </a:lnTo>
                  <a:cubicBezTo>
                    <a:pt x="719163" y="442735"/>
                    <a:pt x="686791" y="475107"/>
                    <a:pt x="646837" y="475107"/>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7" name="Shape 6713">
              <a:extLst>
                <a:ext uri="{FF2B5EF4-FFF2-40B4-BE49-F238E27FC236}">
                  <a16:creationId xmlns:a16="http://schemas.microsoft.com/office/drawing/2014/main" id="{0ADCA01A-DE76-AEB6-DE1D-FE2612E78FFE}"/>
                </a:ext>
              </a:extLst>
            </p:cNvPr>
            <p:cNvSpPr/>
            <p:nvPr/>
          </p:nvSpPr>
          <p:spPr>
            <a:xfrm>
              <a:off x="7392769" y="3252939"/>
              <a:ext cx="2853169" cy="1268565"/>
            </a:xfrm>
            <a:custGeom>
              <a:avLst/>
              <a:gdLst/>
              <a:ahLst/>
              <a:cxnLst/>
              <a:rect l="0" t="0" r="0" b="0"/>
              <a:pathLst>
                <a:path w="2853169" h="1268565">
                  <a:moveTo>
                    <a:pt x="2667559" y="1268565"/>
                  </a:moveTo>
                  <a:lnTo>
                    <a:pt x="185598" y="1268565"/>
                  </a:lnTo>
                  <a:cubicBezTo>
                    <a:pt x="83096" y="1268565"/>
                    <a:pt x="0" y="1185469"/>
                    <a:pt x="0" y="1082955"/>
                  </a:cubicBezTo>
                  <a:lnTo>
                    <a:pt x="0" y="185610"/>
                  </a:lnTo>
                  <a:cubicBezTo>
                    <a:pt x="0" y="83108"/>
                    <a:pt x="83096" y="0"/>
                    <a:pt x="185598" y="0"/>
                  </a:cubicBezTo>
                  <a:lnTo>
                    <a:pt x="2667559" y="0"/>
                  </a:lnTo>
                  <a:cubicBezTo>
                    <a:pt x="2770061" y="0"/>
                    <a:pt x="2853169" y="83108"/>
                    <a:pt x="2853169" y="185610"/>
                  </a:cubicBezTo>
                  <a:lnTo>
                    <a:pt x="2853169" y="1082955"/>
                  </a:lnTo>
                  <a:cubicBezTo>
                    <a:pt x="2853169" y="1185469"/>
                    <a:pt x="2770061" y="1268565"/>
                    <a:pt x="2667559" y="1268565"/>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7136232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p:bldP spid="3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26275-49AF-3C8D-67F0-F7DACC7DF37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E5CC470-C334-1216-8AB2-F0365BF1B58D}"/>
              </a:ext>
            </a:extLst>
          </p:cNvPr>
          <p:cNvSpPr txBox="1"/>
          <p:nvPr/>
        </p:nvSpPr>
        <p:spPr>
          <a:xfrm>
            <a:off x="1930400" y="-138269"/>
            <a:ext cx="83312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أنظمة الحاسب الآلي في إدارة الموارد البشرية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098F935-6B33-ED24-1096-DC6E446589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11" name="Picture 10" descr="Money bag ">
            <a:extLst>
              <a:ext uri="{FF2B5EF4-FFF2-40B4-BE49-F238E27FC236}">
                <a16:creationId xmlns:a16="http://schemas.microsoft.com/office/drawing/2014/main" id="{4466A364-8F62-E541-CBCD-D35BE601D2C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59544" y="2416778"/>
            <a:ext cx="3383416" cy="3383416"/>
          </a:xfrm>
          <a:prstGeom prst="rect">
            <a:avLst/>
          </a:prstGeom>
          <a:noFill/>
          <a:ln>
            <a:noFill/>
          </a:ln>
        </p:spPr>
      </p:pic>
      <p:sp>
        <p:nvSpPr>
          <p:cNvPr id="12" name="TextBox 11">
            <a:extLst>
              <a:ext uri="{FF2B5EF4-FFF2-40B4-BE49-F238E27FC236}">
                <a16:creationId xmlns:a16="http://schemas.microsoft.com/office/drawing/2014/main" id="{16200222-B8F1-A875-D5C2-9C22798607F7}"/>
              </a:ext>
            </a:extLst>
          </p:cNvPr>
          <p:cNvSpPr txBox="1"/>
          <p:nvPr/>
        </p:nvSpPr>
        <p:spPr>
          <a:xfrm>
            <a:off x="5535526" y="1057806"/>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استراتيجيات التغلّب على التحدّيات المالية</a:t>
            </a:r>
            <a:r>
              <a:rPr lang="en-US" b="0"/>
              <a:t>:</a:t>
            </a:r>
            <a:endParaRPr lang="en-US"/>
          </a:p>
        </p:txBody>
      </p:sp>
      <p:sp>
        <p:nvSpPr>
          <p:cNvPr id="13" name="TextBox 12">
            <a:extLst>
              <a:ext uri="{FF2B5EF4-FFF2-40B4-BE49-F238E27FC236}">
                <a16:creationId xmlns:a16="http://schemas.microsoft.com/office/drawing/2014/main" id="{C8B21296-9D9F-F346-9F45-2178258AFDD2}"/>
              </a:ext>
            </a:extLst>
          </p:cNvPr>
          <p:cNvSpPr txBox="1"/>
          <p:nvPr/>
        </p:nvSpPr>
        <p:spPr>
          <a:xfrm>
            <a:off x="5014452" y="181115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إجراء دراسة جدوى شاملة قبل البدء في المشروع</a:t>
            </a:r>
            <a:endParaRPr lang="en-US" dirty="0"/>
          </a:p>
        </p:txBody>
      </p:sp>
      <p:sp>
        <p:nvSpPr>
          <p:cNvPr id="14" name="TextBox 13">
            <a:extLst>
              <a:ext uri="{FF2B5EF4-FFF2-40B4-BE49-F238E27FC236}">
                <a16:creationId xmlns:a16="http://schemas.microsoft.com/office/drawing/2014/main" id="{C664985A-7092-6E81-AA87-93D1D0605888}"/>
              </a:ext>
            </a:extLst>
          </p:cNvPr>
          <p:cNvSpPr txBox="1"/>
          <p:nvPr/>
        </p:nvSpPr>
        <p:spPr>
          <a:xfrm>
            <a:off x="5014452" y="256116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تقدير التكلفة الإجمالية للملكية على مدى 3-5 سنوات</a:t>
            </a:r>
            <a:endParaRPr lang="en-US" b="1" dirty="0"/>
          </a:p>
        </p:txBody>
      </p:sp>
      <p:sp>
        <p:nvSpPr>
          <p:cNvPr id="15" name="TextBox 14">
            <a:extLst>
              <a:ext uri="{FF2B5EF4-FFF2-40B4-BE49-F238E27FC236}">
                <a16:creationId xmlns:a16="http://schemas.microsoft.com/office/drawing/2014/main" id="{FBD6F9F6-0F77-054C-4113-1A18C2B427F3}"/>
              </a:ext>
            </a:extLst>
          </p:cNvPr>
          <p:cNvSpPr txBox="1"/>
          <p:nvPr/>
        </p:nvSpPr>
        <p:spPr>
          <a:xfrm>
            <a:off x="5014452" y="3344650"/>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تطوير نموذج لقياس العائد على الاستثمار يشمل المزايا الملموسة وغير الملموسة</a:t>
            </a:r>
            <a:endParaRPr lang="en-US" dirty="0"/>
          </a:p>
        </p:txBody>
      </p:sp>
      <p:sp>
        <p:nvSpPr>
          <p:cNvPr id="16" name="TextBox 15">
            <a:extLst>
              <a:ext uri="{FF2B5EF4-FFF2-40B4-BE49-F238E27FC236}">
                <a16:creationId xmlns:a16="http://schemas.microsoft.com/office/drawing/2014/main" id="{242EE8BA-799C-57AE-7189-DA23C4583FCD}"/>
              </a:ext>
            </a:extLst>
          </p:cNvPr>
          <p:cNvSpPr txBox="1"/>
          <p:nvPr/>
        </p:nvSpPr>
        <p:spPr>
          <a:xfrm>
            <a:off x="5014452" y="455568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النظر في نماذج الاشتراك السحابية</a:t>
            </a:r>
            <a:r>
              <a:rPr lang="en-US"/>
              <a:t> (SaaS) </a:t>
            </a:r>
            <a:r>
              <a:rPr lang="ar-SA"/>
              <a:t>لتقليل التكاليف المقدّمة</a:t>
            </a:r>
            <a:endParaRPr lang="en-US" b="1" dirty="0"/>
          </a:p>
        </p:txBody>
      </p:sp>
      <p:sp>
        <p:nvSpPr>
          <p:cNvPr id="17" name="TextBox 16">
            <a:extLst>
              <a:ext uri="{FF2B5EF4-FFF2-40B4-BE49-F238E27FC236}">
                <a16:creationId xmlns:a16="http://schemas.microsoft.com/office/drawing/2014/main" id="{F203F462-7596-40A8-BB63-D432AC7D9B71}"/>
              </a:ext>
            </a:extLst>
          </p:cNvPr>
          <p:cNvSpPr txBox="1"/>
          <p:nvPr/>
        </p:nvSpPr>
        <p:spPr>
          <a:xfrm>
            <a:off x="5014452" y="580019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وضع خطّة مفصّلة للميزانية مع هامش للطوارئ</a:t>
            </a:r>
            <a:endParaRPr lang="en-US" dirty="0"/>
          </a:p>
        </p:txBody>
      </p:sp>
    </p:spTree>
    <p:extLst>
      <p:ext uri="{BB962C8B-B14F-4D97-AF65-F5344CB8AC3E}">
        <p14:creationId xmlns:p14="http://schemas.microsoft.com/office/powerpoint/2010/main" val="22472066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EE943-A1ED-D6CE-A3FA-C51EB9577C0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548FF27-9D2F-96CD-4797-5E994C9B039C}"/>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راتب </a:t>
            </a:r>
            <a:r>
              <a:rPr lang="ar-SA" sz="3200" b="1" dirty="0" err="1">
                <a:solidFill>
                  <a:schemeClr val="bg1"/>
                </a:solidFill>
                <a:latin typeface="Adobe Arabic" panose="02040503050201020203" pitchFamily="18" charset="-78"/>
                <a:cs typeface="Adobe Arabic" panose="02040503050201020203" pitchFamily="18" charset="-78"/>
              </a:rPr>
              <a:t>الموطف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BFF6D3D-9577-00F2-8669-80EF684918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0" name="TextBox 19">
            <a:extLst>
              <a:ext uri="{FF2B5EF4-FFF2-40B4-BE49-F238E27FC236}">
                <a16:creationId xmlns:a16="http://schemas.microsoft.com/office/drawing/2014/main" id="{8A4624BF-F201-A88C-CE41-B2EDC16BA2E1}"/>
              </a:ext>
            </a:extLst>
          </p:cNvPr>
          <p:cNvSpPr txBox="1"/>
          <p:nvPr/>
        </p:nvSpPr>
        <p:spPr>
          <a:xfrm>
            <a:off x="5535526" y="1186759"/>
            <a:ext cx="5843587" cy="523220"/>
          </a:xfrm>
          <a:prstGeom prst="rect">
            <a:avLst/>
          </a:prstGeom>
          <a:noFill/>
        </p:spPr>
        <p:txBody>
          <a:bodyPr wrap="square">
            <a:spAutoFit/>
          </a:bodyPr>
          <a:lstStyle>
            <a:defPPr>
              <a:defRPr lang="en-US"/>
            </a:defPPr>
            <a:lvl1pPr lvl="0" algn="just" rtl="1">
              <a:defRPr sz="28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defRPr>
            </a:lvl1pPr>
          </a:lstStyle>
          <a:p>
            <a:r>
              <a:rPr lang="ar-SA"/>
              <a:t>الإستقطاعات</a:t>
            </a:r>
            <a:endParaRPr lang="en-US" dirty="0"/>
          </a:p>
        </p:txBody>
      </p:sp>
      <p:sp>
        <p:nvSpPr>
          <p:cNvPr id="30" name="TextBox 29">
            <a:extLst>
              <a:ext uri="{FF2B5EF4-FFF2-40B4-BE49-F238E27FC236}">
                <a16:creationId xmlns:a16="http://schemas.microsoft.com/office/drawing/2014/main" id="{6AE63007-C60D-F76A-2FF8-A99C9343B3A9}"/>
              </a:ext>
            </a:extLst>
          </p:cNvPr>
          <p:cNvSpPr txBox="1"/>
          <p:nvPr/>
        </p:nvSpPr>
        <p:spPr>
          <a:xfrm>
            <a:off x="5918520" y="2200565"/>
            <a:ext cx="5843587"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dirty="0"/>
              <a:t>تستطيع من خلاله معرفةاحصائيـــات الموظف المالية (اجمالي الســـلف المالية، غير مدفوعة، مدفوعة، اســـتقطاعات مجدولة)، وتســـتطيع معرفة قائمة السلف المالية، إضافة ســـلفة مالية يدويا بالنقر على زر إضافة ســـلفة مالية يدويا ومن ثم ادخال المبلغ، اســـم الســـلفة / الســـبب، تاريخً تســـليمها للموظف، إختر التاريخ، ملاحًظات (خاصة بالإداريين) ثن النقر على زر حفظ</a:t>
            </a:r>
            <a:endParaRPr lang="en-US" b="1" dirty="0">
              <a:solidFill>
                <a:srgbClr val="168489"/>
              </a:solidFill>
              <a:latin typeface="Adobe Arabic" panose="020B0604020202020204" pitchFamily="18" charset="-78"/>
              <a:cs typeface="Adobe Arabic" panose="020B0604020202020204" pitchFamily="18" charset="-78"/>
            </a:endParaRPr>
          </a:p>
        </p:txBody>
      </p:sp>
      <p:grpSp>
        <p:nvGrpSpPr>
          <p:cNvPr id="15" name="Group 14">
            <a:extLst>
              <a:ext uri="{FF2B5EF4-FFF2-40B4-BE49-F238E27FC236}">
                <a16:creationId xmlns:a16="http://schemas.microsoft.com/office/drawing/2014/main" id="{91077239-ADBB-5B2B-0BF4-68F5E8E86815}"/>
              </a:ext>
            </a:extLst>
          </p:cNvPr>
          <p:cNvGrpSpPr/>
          <p:nvPr/>
        </p:nvGrpSpPr>
        <p:grpSpPr>
          <a:xfrm>
            <a:off x="202128" y="2011681"/>
            <a:ext cx="5333398" cy="2962770"/>
            <a:chOff x="-5282" y="0"/>
            <a:chExt cx="10251220" cy="5528887"/>
          </a:xfrm>
        </p:grpSpPr>
        <p:pic>
          <p:nvPicPr>
            <p:cNvPr id="16" name="Picture 15">
              <a:extLst>
                <a:ext uri="{FF2B5EF4-FFF2-40B4-BE49-F238E27FC236}">
                  <a16:creationId xmlns:a16="http://schemas.microsoft.com/office/drawing/2014/main" id="{DF84A308-B1D3-1A92-798B-B5A44D4AC9FF}"/>
                </a:ext>
              </a:extLst>
            </p:cNvPr>
            <p:cNvPicPr/>
            <p:nvPr/>
          </p:nvPicPr>
          <p:blipFill>
            <a:blip r:embed="rId4"/>
            <a:stretch>
              <a:fillRect/>
            </a:stretch>
          </p:blipFill>
          <p:spPr>
            <a:xfrm>
              <a:off x="89205" y="5410015"/>
              <a:ext cx="9653017" cy="118872"/>
            </a:xfrm>
            <a:prstGeom prst="rect">
              <a:avLst/>
            </a:prstGeom>
          </p:spPr>
        </p:pic>
        <p:sp>
          <p:nvSpPr>
            <p:cNvPr id="17" name="Shape 6857">
              <a:extLst>
                <a:ext uri="{FF2B5EF4-FFF2-40B4-BE49-F238E27FC236}">
                  <a16:creationId xmlns:a16="http://schemas.microsoft.com/office/drawing/2014/main" id="{C7977EB8-96A0-FA3A-763F-DC8BA59E89A9}"/>
                </a:ext>
              </a:extLst>
            </p:cNvPr>
            <p:cNvSpPr/>
            <p:nvPr/>
          </p:nvSpPr>
          <p:spPr>
            <a:xfrm>
              <a:off x="93646" y="5413393"/>
              <a:ext cx="9645768" cy="115087"/>
            </a:xfrm>
            <a:custGeom>
              <a:avLst/>
              <a:gdLst/>
              <a:ahLst/>
              <a:cxnLst/>
              <a:rect l="0" t="0" r="0" b="0"/>
              <a:pathLst>
                <a:path w="9645768" h="115087">
                  <a:moveTo>
                    <a:pt x="0" y="0"/>
                  </a:moveTo>
                  <a:lnTo>
                    <a:pt x="9645768" y="0"/>
                  </a:lnTo>
                  <a:lnTo>
                    <a:pt x="9645768" y="92"/>
                  </a:lnTo>
                  <a:lnTo>
                    <a:pt x="9643439" y="23194"/>
                  </a:lnTo>
                  <a:cubicBezTo>
                    <a:pt x="9632705" y="75639"/>
                    <a:pt x="9586295" y="115087"/>
                    <a:pt x="9530677" y="115087"/>
                  </a:cubicBezTo>
                  <a:lnTo>
                    <a:pt x="115075" y="115087"/>
                  </a:lnTo>
                  <a:cubicBezTo>
                    <a:pt x="59457" y="115087"/>
                    <a:pt x="13066" y="75639"/>
                    <a:pt x="2338" y="23194"/>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8" name="Shape 6858">
              <a:extLst>
                <a:ext uri="{FF2B5EF4-FFF2-40B4-BE49-F238E27FC236}">
                  <a16:creationId xmlns:a16="http://schemas.microsoft.com/office/drawing/2014/main" id="{6E0CA487-95F5-7C83-115A-930DE6FB10B3}"/>
                </a:ext>
              </a:extLst>
            </p:cNvPr>
            <p:cNvSpPr/>
            <p:nvPr/>
          </p:nvSpPr>
          <p:spPr>
            <a:xfrm>
              <a:off x="960493" y="0"/>
              <a:ext cx="7912062" cy="5287696"/>
            </a:xfrm>
            <a:custGeom>
              <a:avLst/>
              <a:gdLst/>
              <a:ahLst/>
              <a:cxnLst/>
              <a:rect l="0" t="0" r="0" b="0"/>
              <a:pathLst>
                <a:path w="7912062" h="5287696">
                  <a:moveTo>
                    <a:pt x="337782" y="0"/>
                  </a:moveTo>
                  <a:lnTo>
                    <a:pt x="7574293" y="0"/>
                  </a:lnTo>
                  <a:cubicBezTo>
                    <a:pt x="7760844" y="0"/>
                    <a:pt x="7912062" y="151219"/>
                    <a:pt x="7912062" y="337769"/>
                  </a:cubicBezTo>
                  <a:lnTo>
                    <a:pt x="7912062" y="5287696"/>
                  </a:lnTo>
                  <a:lnTo>
                    <a:pt x="0" y="5287696"/>
                  </a:lnTo>
                  <a:lnTo>
                    <a:pt x="0" y="337769"/>
                  </a:lnTo>
                  <a:cubicBezTo>
                    <a:pt x="0" y="151219"/>
                    <a:pt x="151232" y="0"/>
                    <a:pt x="337782"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9" name="Shape 137481">
              <a:extLst>
                <a:ext uri="{FF2B5EF4-FFF2-40B4-BE49-F238E27FC236}">
                  <a16:creationId xmlns:a16="http://schemas.microsoft.com/office/drawing/2014/main" id="{CC1A04EB-ED74-1CF2-95CB-1A813D10E98F}"/>
                </a:ext>
              </a:extLst>
            </p:cNvPr>
            <p:cNvSpPr/>
            <p:nvPr/>
          </p:nvSpPr>
          <p:spPr>
            <a:xfrm>
              <a:off x="1207923" y="271163"/>
              <a:ext cx="7417206" cy="4745368"/>
            </a:xfrm>
            <a:custGeom>
              <a:avLst/>
              <a:gdLst/>
              <a:ahLst/>
              <a:cxnLst/>
              <a:rect l="0" t="0" r="0" b="0"/>
              <a:pathLst>
                <a:path w="7417206" h="4745368">
                  <a:moveTo>
                    <a:pt x="0" y="0"/>
                  </a:moveTo>
                  <a:lnTo>
                    <a:pt x="7417206" y="0"/>
                  </a:lnTo>
                  <a:lnTo>
                    <a:pt x="7417206"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21" name="Picture 20">
              <a:extLst>
                <a:ext uri="{FF2B5EF4-FFF2-40B4-BE49-F238E27FC236}">
                  <a16:creationId xmlns:a16="http://schemas.microsoft.com/office/drawing/2014/main" id="{A634636D-C471-F67A-3107-FE160E3F2FD7}"/>
                </a:ext>
              </a:extLst>
            </p:cNvPr>
            <p:cNvPicPr/>
            <p:nvPr/>
          </p:nvPicPr>
          <p:blipFill>
            <a:blip r:embed="rId5"/>
            <a:stretch>
              <a:fillRect/>
            </a:stretch>
          </p:blipFill>
          <p:spPr>
            <a:xfrm>
              <a:off x="1203757" y="257879"/>
              <a:ext cx="7421881" cy="4757928"/>
            </a:xfrm>
            <a:prstGeom prst="rect">
              <a:avLst/>
            </a:prstGeom>
          </p:spPr>
        </p:pic>
        <p:pic>
          <p:nvPicPr>
            <p:cNvPr id="22" name="Picture 21">
              <a:extLst>
                <a:ext uri="{FF2B5EF4-FFF2-40B4-BE49-F238E27FC236}">
                  <a16:creationId xmlns:a16="http://schemas.microsoft.com/office/drawing/2014/main" id="{D2BD465A-C44F-E154-0EDE-E1AE514B77C1}"/>
                </a:ext>
              </a:extLst>
            </p:cNvPr>
            <p:cNvPicPr/>
            <p:nvPr/>
          </p:nvPicPr>
          <p:blipFill>
            <a:blip r:embed="rId6"/>
            <a:stretch>
              <a:fillRect/>
            </a:stretch>
          </p:blipFill>
          <p:spPr>
            <a:xfrm>
              <a:off x="1203757" y="257879"/>
              <a:ext cx="7421881" cy="4757928"/>
            </a:xfrm>
            <a:prstGeom prst="rect">
              <a:avLst/>
            </a:prstGeom>
          </p:spPr>
        </p:pic>
        <p:pic>
          <p:nvPicPr>
            <p:cNvPr id="23" name="Picture 22">
              <a:extLst>
                <a:ext uri="{FF2B5EF4-FFF2-40B4-BE49-F238E27FC236}">
                  <a16:creationId xmlns:a16="http://schemas.microsoft.com/office/drawing/2014/main" id="{8F5D0E4B-AC4A-0D32-A98B-22BB2B0940FC}"/>
                </a:ext>
              </a:extLst>
            </p:cNvPr>
            <p:cNvPicPr/>
            <p:nvPr/>
          </p:nvPicPr>
          <p:blipFill>
            <a:blip r:embed="rId7"/>
            <a:stretch>
              <a:fillRect/>
            </a:stretch>
          </p:blipFill>
          <p:spPr>
            <a:xfrm>
              <a:off x="1203757" y="257879"/>
              <a:ext cx="7421881" cy="4757928"/>
            </a:xfrm>
            <a:prstGeom prst="rect">
              <a:avLst/>
            </a:prstGeom>
          </p:spPr>
        </p:pic>
        <p:pic>
          <p:nvPicPr>
            <p:cNvPr id="24" name="Picture 23">
              <a:extLst>
                <a:ext uri="{FF2B5EF4-FFF2-40B4-BE49-F238E27FC236}">
                  <a16:creationId xmlns:a16="http://schemas.microsoft.com/office/drawing/2014/main" id="{407DB9D9-39AA-780A-DB01-55FB31702CFE}"/>
                </a:ext>
              </a:extLst>
            </p:cNvPr>
            <p:cNvPicPr/>
            <p:nvPr/>
          </p:nvPicPr>
          <p:blipFill>
            <a:blip r:embed="rId8"/>
            <a:stretch>
              <a:fillRect/>
            </a:stretch>
          </p:blipFill>
          <p:spPr>
            <a:xfrm>
              <a:off x="-5282" y="5280983"/>
              <a:ext cx="9838944" cy="155448"/>
            </a:xfrm>
            <a:prstGeom prst="rect">
              <a:avLst/>
            </a:prstGeom>
          </p:spPr>
        </p:pic>
        <p:sp>
          <p:nvSpPr>
            <p:cNvPr id="25" name="Shape 6867">
              <a:extLst>
                <a:ext uri="{FF2B5EF4-FFF2-40B4-BE49-F238E27FC236}">
                  <a16:creationId xmlns:a16="http://schemas.microsoft.com/office/drawing/2014/main" id="{EC808BC2-E63C-BBDA-B5FF-D0D3BC60B57B}"/>
                </a:ext>
              </a:extLst>
            </p:cNvPr>
            <p:cNvSpPr/>
            <p:nvPr/>
          </p:nvSpPr>
          <p:spPr>
            <a:xfrm>
              <a:off x="4039095" y="5287701"/>
              <a:ext cx="1754860" cy="76033"/>
            </a:xfrm>
            <a:custGeom>
              <a:avLst/>
              <a:gdLst/>
              <a:ahLst/>
              <a:cxnLst/>
              <a:rect l="0" t="0" r="0" b="0"/>
              <a:pathLst>
                <a:path w="1754860" h="76033">
                  <a:moveTo>
                    <a:pt x="0" y="0"/>
                  </a:moveTo>
                  <a:lnTo>
                    <a:pt x="1754860" y="0"/>
                  </a:lnTo>
                  <a:lnTo>
                    <a:pt x="1748886" y="29592"/>
                  </a:lnTo>
                  <a:cubicBezTo>
                    <a:pt x="1737344" y="56881"/>
                    <a:pt x="1710324" y="76033"/>
                    <a:pt x="1678825" y="76033"/>
                  </a:cubicBezTo>
                  <a:lnTo>
                    <a:pt x="76047" y="76033"/>
                  </a:lnTo>
                  <a:cubicBezTo>
                    <a:pt x="44538" y="76033"/>
                    <a:pt x="17516" y="56881"/>
                    <a:pt x="5974" y="29592"/>
                  </a:cubicBezTo>
                  <a:lnTo>
                    <a:pt x="0" y="2"/>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6" name="Picture 25">
              <a:extLst>
                <a:ext uri="{FF2B5EF4-FFF2-40B4-BE49-F238E27FC236}">
                  <a16:creationId xmlns:a16="http://schemas.microsoft.com/office/drawing/2014/main" id="{474B3920-2792-1B87-D294-8FD39E2E4028}"/>
                </a:ext>
              </a:extLst>
            </p:cNvPr>
            <p:cNvPicPr/>
            <p:nvPr/>
          </p:nvPicPr>
          <p:blipFill>
            <a:blip r:embed="rId9"/>
            <a:stretch>
              <a:fillRect/>
            </a:stretch>
          </p:blipFill>
          <p:spPr>
            <a:xfrm>
              <a:off x="7389166" y="3255079"/>
              <a:ext cx="2855976" cy="1264920"/>
            </a:xfrm>
            <a:prstGeom prst="rect">
              <a:avLst/>
            </a:prstGeom>
          </p:spPr>
        </p:pic>
        <p:sp>
          <p:nvSpPr>
            <p:cNvPr id="28" name="Shape 6871">
              <a:extLst>
                <a:ext uri="{FF2B5EF4-FFF2-40B4-BE49-F238E27FC236}">
                  <a16:creationId xmlns:a16="http://schemas.microsoft.com/office/drawing/2014/main" id="{BC9FDCDC-29B5-9765-5A3F-60F8D87E493C}"/>
                </a:ext>
              </a:extLst>
            </p:cNvPr>
            <p:cNvSpPr/>
            <p:nvPr/>
          </p:nvSpPr>
          <p:spPr>
            <a:xfrm>
              <a:off x="9388835" y="3926857"/>
              <a:ext cx="719163" cy="475107"/>
            </a:xfrm>
            <a:custGeom>
              <a:avLst/>
              <a:gdLst/>
              <a:ahLst/>
              <a:cxnLst/>
              <a:rect l="0" t="0" r="0" b="0"/>
              <a:pathLst>
                <a:path w="719163" h="475107">
                  <a:moveTo>
                    <a:pt x="646837" y="475107"/>
                  </a:moveTo>
                  <a:lnTo>
                    <a:pt x="72327" y="475107"/>
                  </a:lnTo>
                  <a:cubicBezTo>
                    <a:pt x="32372" y="475107"/>
                    <a:pt x="0" y="442735"/>
                    <a:pt x="0" y="402793"/>
                  </a:cubicBezTo>
                  <a:lnTo>
                    <a:pt x="0" y="72327"/>
                  </a:lnTo>
                  <a:cubicBezTo>
                    <a:pt x="0" y="32385"/>
                    <a:pt x="32372" y="0"/>
                    <a:pt x="72327" y="0"/>
                  </a:cubicBezTo>
                  <a:lnTo>
                    <a:pt x="646837" y="0"/>
                  </a:lnTo>
                  <a:cubicBezTo>
                    <a:pt x="686791" y="0"/>
                    <a:pt x="719163" y="32385"/>
                    <a:pt x="719163" y="72327"/>
                  </a:cubicBezTo>
                  <a:lnTo>
                    <a:pt x="719163" y="402793"/>
                  </a:lnTo>
                  <a:cubicBezTo>
                    <a:pt x="719163" y="442735"/>
                    <a:pt x="686791" y="475107"/>
                    <a:pt x="646837" y="475107"/>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9" name="Shape 6872">
              <a:extLst>
                <a:ext uri="{FF2B5EF4-FFF2-40B4-BE49-F238E27FC236}">
                  <a16:creationId xmlns:a16="http://schemas.microsoft.com/office/drawing/2014/main" id="{1C90AEDB-58DD-FC13-235A-9315BE8EE323}"/>
                </a:ext>
              </a:extLst>
            </p:cNvPr>
            <p:cNvSpPr/>
            <p:nvPr/>
          </p:nvSpPr>
          <p:spPr>
            <a:xfrm>
              <a:off x="7392769" y="3252939"/>
              <a:ext cx="2853169" cy="1268565"/>
            </a:xfrm>
            <a:custGeom>
              <a:avLst/>
              <a:gdLst/>
              <a:ahLst/>
              <a:cxnLst/>
              <a:rect l="0" t="0" r="0" b="0"/>
              <a:pathLst>
                <a:path w="2853169" h="1268565">
                  <a:moveTo>
                    <a:pt x="2667559" y="1268565"/>
                  </a:moveTo>
                  <a:lnTo>
                    <a:pt x="185598" y="1268565"/>
                  </a:lnTo>
                  <a:cubicBezTo>
                    <a:pt x="83096" y="1268565"/>
                    <a:pt x="0" y="1185469"/>
                    <a:pt x="0" y="1082955"/>
                  </a:cubicBezTo>
                  <a:lnTo>
                    <a:pt x="0" y="185610"/>
                  </a:lnTo>
                  <a:cubicBezTo>
                    <a:pt x="0" y="83108"/>
                    <a:pt x="83096" y="0"/>
                    <a:pt x="185598" y="0"/>
                  </a:cubicBezTo>
                  <a:lnTo>
                    <a:pt x="2667559" y="0"/>
                  </a:lnTo>
                  <a:cubicBezTo>
                    <a:pt x="2770061" y="0"/>
                    <a:pt x="2853169" y="83108"/>
                    <a:pt x="2853169" y="185610"/>
                  </a:cubicBezTo>
                  <a:lnTo>
                    <a:pt x="2853169" y="1082955"/>
                  </a:lnTo>
                  <a:cubicBezTo>
                    <a:pt x="2853169" y="1185469"/>
                    <a:pt x="2770061" y="1268565"/>
                    <a:pt x="2667559" y="1268565"/>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9646208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p:bld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A4029-0EC3-51BD-B229-C4375AAD7A9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188019C-7DE7-DCD9-4436-655F51A96D99}"/>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إعداد إجازات الموظف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DF61D86-D737-CAAE-BE47-D3356EAE39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 name="Group 1">
            <a:extLst>
              <a:ext uri="{FF2B5EF4-FFF2-40B4-BE49-F238E27FC236}">
                <a16:creationId xmlns:a16="http://schemas.microsoft.com/office/drawing/2014/main" id="{8558A439-AD9F-4AED-3A14-5CD196BDD242}"/>
              </a:ext>
            </a:extLst>
          </p:cNvPr>
          <p:cNvGrpSpPr/>
          <p:nvPr/>
        </p:nvGrpSpPr>
        <p:grpSpPr>
          <a:xfrm>
            <a:off x="97751" y="2269616"/>
            <a:ext cx="5040415" cy="2717766"/>
            <a:chOff x="-5282" y="0"/>
            <a:chExt cx="10251220" cy="5528474"/>
          </a:xfrm>
        </p:grpSpPr>
        <p:pic>
          <p:nvPicPr>
            <p:cNvPr id="3" name="Picture 2">
              <a:extLst>
                <a:ext uri="{FF2B5EF4-FFF2-40B4-BE49-F238E27FC236}">
                  <a16:creationId xmlns:a16="http://schemas.microsoft.com/office/drawing/2014/main" id="{64263718-88B6-6D45-961B-0BEE69A1D5D0}"/>
                </a:ext>
              </a:extLst>
            </p:cNvPr>
            <p:cNvPicPr/>
            <p:nvPr/>
          </p:nvPicPr>
          <p:blipFill>
            <a:blip r:embed="rId4"/>
            <a:stretch>
              <a:fillRect/>
            </a:stretch>
          </p:blipFill>
          <p:spPr>
            <a:xfrm>
              <a:off x="89205" y="5409304"/>
              <a:ext cx="9653017" cy="118872"/>
            </a:xfrm>
            <a:prstGeom prst="rect">
              <a:avLst/>
            </a:prstGeom>
          </p:spPr>
        </p:pic>
        <p:sp>
          <p:nvSpPr>
            <p:cNvPr id="4" name="Shape 7071">
              <a:extLst>
                <a:ext uri="{FF2B5EF4-FFF2-40B4-BE49-F238E27FC236}">
                  <a16:creationId xmlns:a16="http://schemas.microsoft.com/office/drawing/2014/main" id="{56E61916-D5FA-43D3-3562-A4046780B4E3}"/>
                </a:ext>
              </a:extLst>
            </p:cNvPr>
            <p:cNvSpPr/>
            <p:nvPr/>
          </p:nvSpPr>
          <p:spPr>
            <a:xfrm>
              <a:off x="93647" y="5413393"/>
              <a:ext cx="9645767" cy="115081"/>
            </a:xfrm>
            <a:custGeom>
              <a:avLst/>
              <a:gdLst/>
              <a:ahLst/>
              <a:cxnLst/>
              <a:rect l="0" t="0" r="0" b="0"/>
              <a:pathLst>
                <a:path w="9645767" h="115081">
                  <a:moveTo>
                    <a:pt x="0" y="0"/>
                  </a:moveTo>
                  <a:lnTo>
                    <a:pt x="9645767" y="0"/>
                  </a:lnTo>
                  <a:lnTo>
                    <a:pt x="9645767" y="86"/>
                  </a:lnTo>
                  <a:lnTo>
                    <a:pt x="9643438" y="23188"/>
                  </a:lnTo>
                  <a:cubicBezTo>
                    <a:pt x="9632704" y="75633"/>
                    <a:pt x="9586295" y="115081"/>
                    <a:pt x="9530676" y="115081"/>
                  </a:cubicBezTo>
                  <a:lnTo>
                    <a:pt x="115074" y="115081"/>
                  </a:lnTo>
                  <a:cubicBezTo>
                    <a:pt x="59456" y="115081"/>
                    <a:pt x="13066" y="75633"/>
                    <a:pt x="2337" y="23188"/>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5" name="Shape 7072">
              <a:extLst>
                <a:ext uri="{FF2B5EF4-FFF2-40B4-BE49-F238E27FC236}">
                  <a16:creationId xmlns:a16="http://schemas.microsoft.com/office/drawing/2014/main" id="{B3B7F582-2426-7C56-15AB-F7A3129F3970}"/>
                </a:ext>
              </a:extLst>
            </p:cNvPr>
            <p:cNvSpPr/>
            <p:nvPr/>
          </p:nvSpPr>
          <p:spPr>
            <a:xfrm>
              <a:off x="960493" y="0"/>
              <a:ext cx="7912062" cy="5287696"/>
            </a:xfrm>
            <a:custGeom>
              <a:avLst/>
              <a:gdLst/>
              <a:ahLst/>
              <a:cxnLst/>
              <a:rect l="0" t="0" r="0" b="0"/>
              <a:pathLst>
                <a:path w="7912062" h="5287696">
                  <a:moveTo>
                    <a:pt x="337782" y="0"/>
                  </a:moveTo>
                  <a:lnTo>
                    <a:pt x="7574293" y="0"/>
                  </a:lnTo>
                  <a:cubicBezTo>
                    <a:pt x="7760844" y="0"/>
                    <a:pt x="7912062" y="151231"/>
                    <a:pt x="7912062" y="337769"/>
                  </a:cubicBezTo>
                  <a:lnTo>
                    <a:pt x="7912062" y="5287696"/>
                  </a:lnTo>
                  <a:lnTo>
                    <a:pt x="0" y="5287696"/>
                  </a:lnTo>
                  <a:lnTo>
                    <a:pt x="0" y="337769"/>
                  </a:lnTo>
                  <a:cubicBezTo>
                    <a:pt x="0" y="151231"/>
                    <a:pt x="151232" y="0"/>
                    <a:pt x="337782"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6" name="Shape 137743">
              <a:extLst>
                <a:ext uri="{FF2B5EF4-FFF2-40B4-BE49-F238E27FC236}">
                  <a16:creationId xmlns:a16="http://schemas.microsoft.com/office/drawing/2014/main" id="{AD1A4E02-9C62-AB8F-252F-DB54670BDEBC}"/>
                </a:ext>
              </a:extLst>
            </p:cNvPr>
            <p:cNvSpPr/>
            <p:nvPr/>
          </p:nvSpPr>
          <p:spPr>
            <a:xfrm>
              <a:off x="1207923" y="271163"/>
              <a:ext cx="7417206" cy="4745368"/>
            </a:xfrm>
            <a:custGeom>
              <a:avLst/>
              <a:gdLst/>
              <a:ahLst/>
              <a:cxnLst/>
              <a:rect l="0" t="0" r="0" b="0"/>
              <a:pathLst>
                <a:path w="7417206" h="4745368">
                  <a:moveTo>
                    <a:pt x="0" y="0"/>
                  </a:moveTo>
                  <a:lnTo>
                    <a:pt x="7417206" y="0"/>
                  </a:lnTo>
                  <a:lnTo>
                    <a:pt x="7417206"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7" name="Picture 6">
              <a:extLst>
                <a:ext uri="{FF2B5EF4-FFF2-40B4-BE49-F238E27FC236}">
                  <a16:creationId xmlns:a16="http://schemas.microsoft.com/office/drawing/2014/main" id="{46F45D1B-1A9B-D82F-7500-388BF9534BF6}"/>
                </a:ext>
              </a:extLst>
            </p:cNvPr>
            <p:cNvPicPr/>
            <p:nvPr/>
          </p:nvPicPr>
          <p:blipFill>
            <a:blip r:embed="rId5"/>
            <a:stretch>
              <a:fillRect/>
            </a:stretch>
          </p:blipFill>
          <p:spPr>
            <a:xfrm>
              <a:off x="1203757" y="257167"/>
              <a:ext cx="7421881" cy="4757928"/>
            </a:xfrm>
            <a:prstGeom prst="rect">
              <a:avLst/>
            </a:prstGeom>
          </p:spPr>
        </p:pic>
        <p:pic>
          <p:nvPicPr>
            <p:cNvPr id="10" name="Picture 9">
              <a:extLst>
                <a:ext uri="{FF2B5EF4-FFF2-40B4-BE49-F238E27FC236}">
                  <a16:creationId xmlns:a16="http://schemas.microsoft.com/office/drawing/2014/main" id="{708820F4-C076-AA97-E186-E0D2B584A410}"/>
                </a:ext>
              </a:extLst>
            </p:cNvPr>
            <p:cNvPicPr/>
            <p:nvPr/>
          </p:nvPicPr>
          <p:blipFill>
            <a:blip r:embed="rId6"/>
            <a:stretch>
              <a:fillRect/>
            </a:stretch>
          </p:blipFill>
          <p:spPr>
            <a:xfrm>
              <a:off x="1203757" y="257167"/>
              <a:ext cx="7421881" cy="4757928"/>
            </a:xfrm>
            <a:prstGeom prst="rect">
              <a:avLst/>
            </a:prstGeom>
          </p:spPr>
        </p:pic>
        <p:pic>
          <p:nvPicPr>
            <p:cNvPr id="11" name="Picture 10">
              <a:extLst>
                <a:ext uri="{FF2B5EF4-FFF2-40B4-BE49-F238E27FC236}">
                  <a16:creationId xmlns:a16="http://schemas.microsoft.com/office/drawing/2014/main" id="{FD82E581-C4F3-11D3-FC30-09AA60B06EB0}"/>
                </a:ext>
              </a:extLst>
            </p:cNvPr>
            <p:cNvPicPr/>
            <p:nvPr/>
          </p:nvPicPr>
          <p:blipFill>
            <a:blip r:embed="rId7"/>
            <a:stretch>
              <a:fillRect/>
            </a:stretch>
          </p:blipFill>
          <p:spPr>
            <a:xfrm>
              <a:off x="1203757" y="257167"/>
              <a:ext cx="7421881" cy="4757928"/>
            </a:xfrm>
            <a:prstGeom prst="rect">
              <a:avLst/>
            </a:prstGeom>
          </p:spPr>
        </p:pic>
        <p:pic>
          <p:nvPicPr>
            <p:cNvPr id="12" name="Picture 11">
              <a:extLst>
                <a:ext uri="{FF2B5EF4-FFF2-40B4-BE49-F238E27FC236}">
                  <a16:creationId xmlns:a16="http://schemas.microsoft.com/office/drawing/2014/main" id="{9B0AAEC0-A40B-E6A6-BAA9-D0996FDF4729}"/>
                </a:ext>
              </a:extLst>
            </p:cNvPr>
            <p:cNvPicPr/>
            <p:nvPr/>
          </p:nvPicPr>
          <p:blipFill>
            <a:blip r:embed="rId8"/>
            <a:stretch>
              <a:fillRect/>
            </a:stretch>
          </p:blipFill>
          <p:spPr>
            <a:xfrm>
              <a:off x="-5282" y="5283320"/>
              <a:ext cx="9838944" cy="155448"/>
            </a:xfrm>
            <a:prstGeom prst="rect">
              <a:avLst/>
            </a:prstGeom>
          </p:spPr>
        </p:pic>
        <p:sp>
          <p:nvSpPr>
            <p:cNvPr id="13" name="Shape 7081">
              <a:extLst>
                <a:ext uri="{FF2B5EF4-FFF2-40B4-BE49-F238E27FC236}">
                  <a16:creationId xmlns:a16="http://schemas.microsoft.com/office/drawing/2014/main" id="{F3F1A7BD-BA52-853A-ADA6-6780D3699BB5}"/>
                </a:ext>
              </a:extLst>
            </p:cNvPr>
            <p:cNvSpPr/>
            <p:nvPr/>
          </p:nvSpPr>
          <p:spPr>
            <a:xfrm>
              <a:off x="4039095" y="5287701"/>
              <a:ext cx="1754860" cy="76033"/>
            </a:xfrm>
            <a:custGeom>
              <a:avLst/>
              <a:gdLst/>
              <a:ahLst/>
              <a:cxnLst/>
              <a:rect l="0" t="0" r="0" b="0"/>
              <a:pathLst>
                <a:path w="1754860" h="76033">
                  <a:moveTo>
                    <a:pt x="0" y="0"/>
                  </a:moveTo>
                  <a:lnTo>
                    <a:pt x="1754860" y="0"/>
                  </a:lnTo>
                  <a:lnTo>
                    <a:pt x="1748886" y="29592"/>
                  </a:lnTo>
                  <a:cubicBezTo>
                    <a:pt x="1737344" y="56881"/>
                    <a:pt x="1710324" y="76033"/>
                    <a:pt x="1678825" y="76033"/>
                  </a:cubicBezTo>
                  <a:lnTo>
                    <a:pt x="76047" y="76033"/>
                  </a:lnTo>
                  <a:cubicBezTo>
                    <a:pt x="44538" y="76033"/>
                    <a:pt x="17516" y="56881"/>
                    <a:pt x="5974" y="29592"/>
                  </a:cubicBezTo>
                  <a:lnTo>
                    <a:pt x="0" y="2"/>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14" name="Picture 13">
              <a:extLst>
                <a:ext uri="{FF2B5EF4-FFF2-40B4-BE49-F238E27FC236}">
                  <a16:creationId xmlns:a16="http://schemas.microsoft.com/office/drawing/2014/main" id="{3A9C005A-58EF-7F6F-5912-7DE17E23A387}"/>
                </a:ext>
              </a:extLst>
            </p:cNvPr>
            <p:cNvPicPr/>
            <p:nvPr/>
          </p:nvPicPr>
          <p:blipFill>
            <a:blip r:embed="rId9"/>
            <a:stretch>
              <a:fillRect/>
            </a:stretch>
          </p:blipFill>
          <p:spPr>
            <a:xfrm>
              <a:off x="7389166" y="3254367"/>
              <a:ext cx="2855976" cy="1267968"/>
            </a:xfrm>
            <a:prstGeom prst="rect">
              <a:avLst/>
            </a:prstGeom>
          </p:spPr>
        </p:pic>
        <p:sp>
          <p:nvSpPr>
            <p:cNvPr id="27" name="Shape 7085">
              <a:extLst>
                <a:ext uri="{FF2B5EF4-FFF2-40B4-BE49-F238E27FC236}">
                  <a16:creationId xmlns:a16="http://schemas.microsoft.com/office/drawing/2014/main" id="{C25430A3-3C62-A816-3699-F7EC5ABD47DF}"/>
                </a:ext>
              </a:extLst>
            </p:cNvPr>
            <p:cNvSpPr/>
            <p:nvPr/>
          </p:nvSpPr>
          <p:spPr>
            <a:xfrm>
              <a:off x="9388835" y="3926863"/>
              <a:ext cx="719163" cy="475107"/>
            </a:xfrm>
            <a:custGeom>
              <a:avLst/>
              <a:gdLst/>
              <a:ahLst/>
              <a:cxnLst/>
              <a:rect l="0" t="0" r="0" b="0"/>
              <a:pathLst>
                <a:path w="719163" h="475107">
                  <a:moveTo>
                    <a:pt x="646837" y="475107"/>
                  </a:moveTo>
                  <a:lnTo>
                    <a:pt x="72327" y="475107"/>
                  </a:lnTo>
                  <a:cubicBezTo>
                    <a:pt x="32372" y="475107"/>
                    <a:pt x="0" y="442722"/>
                    <a:pt x="0" y="402780"/>
                  </a:cubicBezTo>
                  <a:lnTo>
                    <a:pt x="0" y="72314"/>
                  </a:lnTo>
                  <a:cubicBezTo>
                    <a:pt x="0" y="32385"/>
                    <a:pt x="32372" y="0"/>
                    <a:pt x="72327" y="0"/>
                  </a:cubicBezTo>
                  <a:lnTo>
                    <a:pt x="646837" y="0"/>
                  </a:lnTo>
                  <a:cubicBezTo>
                    <a:pt x="686791" y="0"/>
                    <a:pt x="719163" y="32385"/>
                    <a:pt x="719163" y="72314"/>
                  </a:cubicBezTo>
                  <a:lnTo>
                    <a:pt x="719163" y="402780"/>
                  </a:lnTo>
                  <a:cubicBezTo>
                    <a:pt x="719163" y="442722"/>
                    <a:pt x="686791" y="475107"/>
                    <a:pt x="646837" y="475107"/>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31" name="Shape 7086">
              <a:extLst>
                <a:ext uri="{FF2B5EF4-FFF2-40B4-BE49-F238E27FC236}">
                  <a16:creationId xmlns:a16="http://schemas.microsoft.com/office/drawing/2014/main" id="{0D391558-62B7-5E5E-024F-C86231FDD118}"/>
                </a:ext>
              </a:extLst>
            </p:cNvPr>
            <p:cNvSpPr/>
            <p:nvPr/>
          </p:nvSpPr>
          <p:spPr>
            <a:xfrm>
              <a:off x="7392769" y="3252939"/>
              <a:ext cx="2853169" cy="1268565"/>
            </a:xfrm>
            <a:custGeom>
              <a:avLst/>
              <a:gdLst/>
              <a:ahLst/>
              <a:cxnLst/>
              <a:rect l="0" t="0" r="0" b="0"/>
              <a:pathLst>
                <a:path w="2853169" h="1268565">
                  <a:moveTo>
                    <a:pt x="2667559" y="1268565"/>
                  </a:moveTo>
                  <a:lnTo>
                    <a:pt x="185598" y="1268565"/>
                  </a:lnTo>
                  <a:cubicBezTo>
                    <a:pt x="83096" y="1268565"/>
                    <a:pt x="0" y="1185469"/>
                    <a:pt x="0" y="1082967"/>
                  </a:cubicBezTo>
                  <a:lnTo>
                    <a:pt x="0" y="185623"/>
                  </a:lnTo>
                  <a:cubicBezTo>
                    <a:pt x="0" y="83096"/>
                    <a:pt x="83096" y="0"/>
                    <a:pt x="185598" y="0"/>
                  </a:cubicBezTo>
                  <a:lnTo>
                    <a:pt x="2667559" y="0"/>
                  </a:lnTo>
                  <a:cubicBezTo>
                    <a:pt x="2770061" y="0"/>
                    <a:pt x="2853169" y="83096"/>
                    <a:pt x="2853169" y="185623"/>
                  </a:cubicBezTo>
                  <a:lnTo>
                    <a:pt x="2853169" y="1082967"/>
                  </a:lnTo>
                  <a:cubicBezTo>
                    <a:pt x="2853169" y="1185469"/>
                    <a:pt x="2770061" y="1268565"/>
                    <a:pt x="2667559" y="1268565"/>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
        <p:nvSpPr>
          <p:cNvPr id="32" name="TextBox 31">
            <a:extLst>
              <a:ext uri="{FF2B5EF4-FFF2-40B4-BE49-F238E27FC236}">
                <a16:creationId xmlns:a16="http://schemas.microsoft.com/office/drawing/2014/main" id="{EF14C03B-7462-B71E-5A43-6C1736788DF3}"/>
              </a:ext>
            </a:extLst>
          </p:cNvPr>
          <p:cNvSpPr txBox="1"/>
          <p:nvPr/>
        </p:nvSpPr>
        <p:spPr>
          <a:xfrm>
            <a:off x="5535526" y="1073843"/>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a:t>بعد بالنقر على قائمة الموظفين الموجودة في الواجهة  الرئيســـية ضمن مربع الموظفين ،وعند النقر على زر التفاصيل الموجود في عمود الخيارات الخاص بكل موظف ســـيتم نقلك الى هذه صفحة قم بالنقر على تبويب الإجازات</a:t>
            </a:r>
            <a:endParaRPr lang="en-US" b="1" dirty="0">
              <a:solidFill>
                <a:srgbClr val="168489"/>
              </a:solidFill>
              <a:latin typeface="Adobe Arabic" panose="020B0604020202020204" pitchFamily="18" charset="-78"/>
              <a:cs typeface="Adobe Arabic" panose="020B0604020202020204" pitchFamily="18" charset="-78"/>
            </a:endParaRPr>
          </a:p>
        </p:txBody>
      </p:sp>
      <p:sp>
        <p:nvSpPr>
          <p:cNvPr id="33" name="TextBox 32">
            <a:extLst>
              <a:ext uri="{FF2B5EF4-FFF2-40B4-BE49-F238E27FC236}">
                <a16:creationId xmlns:a16="http://schemas.microsoft.com/office/drawing/2014/main" id="{4E579D31-D172-55B4-68BF-783713F41F56}"/>
              </a:ext>
            </a:extLst>
          </p:cNvPr>
          <p:cNvSpPr txBox="1"/>
          <p:nvPr/>
        </p:nvSpPr>
        <p:spPr>
          <a:xfrm>
            <a:off x="5535526" y="3232973"/>
            <a:ext cx="5843587"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يمكنك تحديد عدد أيام الاجازة الســـنوية وعليه يتم احتســـاب الاجازات المستحقة والتي تم اســـتخدامها والرصيد المتبقي من الاجازات وعـــدد أيام الاجازات المرضيـــة، ويمكنك إضافة الاجازات يدويـــا بالنقر على زر خصم إجازة يدويـــا نوع الإجازة، التاريخ،الوصف، تحديث ســـجلات الحضور والانصراف (استبدال "غياب" ب "في اجازة" في التقارير) ثم النقر على حفظ</a:t>
            </a:r>
            <a:endParaRPr lang="en-US" dirty="0"/>
          </a:p>
        </p:txBody>
      </p:sp>
    </p:spTree>
    <p:extLst>
      <p:ext uri="{BB962C8B-B14F-4D97-AF65-F5344CB8AC3E}">
        <p14:creationId xmlns:p14="http://schemas.microsoft.com/office/powerpoint/2010/main" val="30041593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DB49EC-98F0-8C56-A0C3-C24B2496C21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006AF25-9A5E-7D3B-7741-7D0C9E285630}"/>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طلبات الموظف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4B5B86D-9228-D68F-B75B-C090B0DD00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47571C81-BA72-E64E-E962-93654AE275DE}"/>
              </a:ext>
            </a:extLst>
          </p:cNvPr>
          <p:cNvSpPr txBox="1"/>
          <p:nvPr/>
        </p:nvSpPr>
        <p:spPr>
          <a:xfrm>
            <a:off x="5535526" y="1073843"/>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a:t>بعد بالنقر على قائمة الموظفين الموجودة في الواجهة  الرئيســـية ضمن مربع الموظفين ،وعند النقر على زر التفاصيل الموجود في عمود الخيارات الخاص بكل موظف ســـيتم نقلك الى هذه صفحة قم بالنقر على تبويب الطلبات</a:t>
            </a:r>
            <a:endParaRPr lang="en-US" b="1" dirty="0">
              <a:solidFill>
                <a:srgbClr val="168489"/>
              </a:solidFill>
              <a:latin typeface="Adobe Arabic" panose="020B0604020202020204" pitchFamily="18" charset="-78"/>
              <a:cs typeface="Adobe Arabic" panose="020B0604020202020204" pitchFamily="18" charset="-78"/>
            </a:endParaRPr>
          </a:p>
        </p:txBody>
      </p:sp>
      <p:sp>
        <p:nvSpPr>
          <p:cNvPr id="33" name="TextBox 32">
            <a:extLst>
              <a:ext uri="{FF2B5EF4-FFF2-40B4-BE49-F238E27FC236}">
                <a16:creationId xmlns:a16="http://schemas.microsoft.com/office/drawing/2014/main" id="{FDB0CA18-B30B-917B-EA73-D03653EC2A7C}"/>
              </a:ext>
            </a:extLst>
          </p:cNvPr>
          <p:cNvSpPr txBox="1"/>
          <p:nvPr/>
        </p:nvSpPr>
        <p:spPr>
          <a:xfrm>
            <a:off x="5535526" y="3285175"/>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ســـيظهر بالتبويب جميع الطلبات التي قدمهـــا الموظف مع تفاصيل كل طلب (نوع الطلب ،الرسالة، تاريخ الطلب، الحالة، التحكم)</a:t>
            </a:r>
            <a:endParaRPr lang="en-US"/>
          </a:p>
        </p:txBody>
      </p:sp>
      <p:grpSp>
        <p:nvGrpSpPr>
          <p:cNvPr id="15" name="Group 14">
            <a:extLst>
              <a:ext uri="{FF2B5EF4-FFF2-40B4-BE49-F238E27FC236}">
                <a16:creationId xmlns:a16="http://schemas.microsoft.com/office/drawing/2014/main" id="{30519FA0-28D1-834C-FBDC-A0DB89231696}"/>
              </a:ext>
            </a:extLst>
          </p:cNvPr>
          <p:cNvGrpSpPr/>
          <p:nvPr/>
        </p:nvGrpSpPr>
        <p:grpSpPr>
          <a:xfrm>
            <a:off x="335173" y="2628137"/>
            <a:ext cx="4984413" cy="2686813"/>
            <a:chOff x="-6298" y="0"/>
            <a:chExt cx="10252236" cy="5529021"/>
          </a:xfrm>
        </p:grpSpPr>
        <p:pic>
          <p:nvPicPr>
            <p:cNvPr id="16" name="Picture 15">
              <a:extLst>
                <a:ext uri="{FF2B5EF4-FFF2-40B4-BE49-F238E27FC236}">
                  <a16:creationId xmlns:a16="http://schemas.microsoft.com/office/drawing/2014/main" id="{576D2BC6-8DEE-C504-7735-BCE820C39212}"/>
                </a:ext>
              </a:extLst>
            </p:cNvPr>
            <p:cNvPicPr/>
            <p:nvPr/>
          </p:nvPicPr>
          <p:blipFill>
            <a:blip r:embed="rId4"/>
            <a:stretch>
              <a:fillRect/>
            </a:stretch>
          </p:blipFill>
          <p:spPr>
            <a:xfrm>
              <a:off x="89205" y="5410149"/>
              <a:ext cx="9653017" cy="118872"/>
            </a:xfrm>
            <a:prstGeom prst="rect">
              <a:avLst/>
            </a:prstGeom>
          </p:spPr>
        </p:pic>
        <p:sp>
          <p:nvSpPr>
            <p:cNvPr id="17" name="Shape 7249">
              <a:extLst>
                <a:ext uri="{FF2B5EF4-FFF2-40B4-BE49-F238E27FC236}">
                  <a16:creationId xmlns:a16="http://schemas.microsoft.com/office/drawing/2014/main" id="{96EDC9BC-46C8-72CD-2BED-6FCDBD834FEE}"/>
                </a:ext>
              </a:extLst>
            </p:cNvPr>
            <p:cNvSpPr/>
            <p:nvPr/>
          </p:nvSpPr>
          <p:spPr>
            <a:xfrm>
              <a:off x="93646" y="5413388"/>
              <a:ext cx="9645768" cy="115088"/>
            </a:xfrm>
            <a:custGeom>
              <a:avLst/>
              <a:gdLst/>
              <a:ahLst/>
              <a:cxnLst/>
              <a:rect l="0" t="0" r="0" b="0"/>
              <a:pathLst>
                <a:path w="9645768" h="115088">
                  <a:moveTo>
                    <a:pt x="0" y="0"/>
                  </a:moveTo>
                  <a:lnTo>
                    <a:pt x="9645768" y="0"/>
                  </a:lnTo>
                  <a:lnTo>
                    <a:pt x="9645768" y="92"/>
                  </a:lnTo>
                  <a:lnTo>
                    <a:pt x="9643439" y="23195"/>
                  </a:lnTo>
                  <a:cubicBezTo>
                    <a:pt x="9632705" y="75640"/>
                    <a:pt x="9586295" y="115088"/>
                    <a:pt x="9530677" y="115088"/>
                  </a:cubicBezTo>
                  <a:lnTo>
                    <a:pt x="115075" y="115088"/>
                  </a:lnTo>
                  <a:cubicBezTo>
                    <a:pt x="51512" y="115088"/>
                    <a:pt x="0" y="63564"/>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8" name="Shape 7250">
              <a:extLst>
                <a:ext uri="{FF2B5EF4-FFF2-40B4-BE49-F238E27FC236}">
                  <a16:creationId xmlns:a16="http://schemas.microsoft.com/office/drawing/2014/main" id="{26E896FE-2EE4-A21C-E92A-57282AD769A9}"/>
                </a:ext>
              </a:extLst>
            </p:cNvPr>
            <p:cNvSpPr/>
            <p:nvPr/>
          </p:nvSpPr>
          <p:spPr>
            <a:xfrm>
              <a:off x="960493" y="0"/>
              <a:ext cx="7912062" cy="5287696"/>
            </a:xfrm>
            <a:custGeom>
              <a:avLst/>
              <a:gdLst/>
              <a:ahLst/>
              <a:cxnLst/>
              <a:rect l="0" t="0" r="0" b="0"/>
              <a:pathLst>
                <a:path w="7912062" h="5287696">
                  <a:moveTo>
                    <a:pt x="337782" y="0"/>
                  </a:moveTo>
                  <a:lnTo>
                    <a:pt x="7574293" y="0"/>
                  </a:lnTo>
                  <a:cubicBezTo>
                    <a:pt x="7760844" y="0"/>
                    <a:pt x="7912062" y="151231"/>
                    <a:pt x="7912062" y="337769"/>
                  </a:cubicBezTo>
                  <a:lnTo>
                    <a:pt x="7912062" y="5287696"/>
                  </a:lnTo>
                  <a:lnTo>
                    <a:pt x="0" y="5287696"/>
                  </a:lnTo>
                  <a:lnTo>
                    <a:pt x="0" y="337769"/>
                  </a:lnTo>
                  <a:cubicBezTo>
                    <a:pt x="0" y="151231"/>
                    <a:pt x="151232" y="0"/>
                    <a:pt x="337782"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9" name="Shape 138097">
              <a:extLst>
                <a:ext uri="{FF2B5EF4-FFF2-40B4-BE49-F238E27FC236}">
                  <a16:creationId xmlns:a16="http://schemas.microsoft.com/office/drawing/2014/main" id="{0C4D27F1-CC06-F617-C753-8F0E109464EF}"/>
                </a:ext>
              </a:extLst>
            </p:cNvPr>
            <p:cNvSpPr/>
            <p:nvPr/>
          </p:nvSpPr>
          <p:spPr>
            <a:xfrm>
              <a:off x="1207923" y="271157"/>
              <a:ext cx="7417206" cy="4745368"/>
            </a:xfrm>
            <a:custGeom>
              <a:avLst/>
              <a:gdLst/>
              <a:ahLst/>
              <a:cxnLst/>
              <a:rect l="0" t="0" r="0" b="0"/>
              <a:pathLst>
                <a:path w="7417206" h="4745368">
                  <a:moveTo>
                    <a:pt x="0" y="0"/>
                  </a:moveTo>
                  <a:lnTo>
                    <a:pt x="7417206" y="0"/>
                  </a:lnTo>
                  <a:lnTo>
                    <a:pt x="7417206"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20" name="Picture 19">
              <a:extLst>
                <a:ext uri="{FF2B5EF4-FFF2-40B4-BE49-F238E27FC236}">
                  <a16:creationId xmlns:a16="http://schemas.microsoft.com/office/drawing/2014/main" id="{CBB1879A-830E-105B-E762-6074CAAA55A4}"/>
                </a:ext>
              </a:extLst>
            </p:cNvPr>
            <p:cNvPicPr/>
            <p:nvPr/>
          </p:nvPicPr>
          <p:blipFill>
            <a:blip r:embed="rId5"/>
            <a:stretch>
              <a:fillRect/>
            </a:stretch>
          </p:blipFill>
          <p:spPr>
            <a:xfrm>
              <a:off x="1203757" y="258013"/>
              <a:ext cx="7421881" cy="4757928"/>
            </a:xfrm>
            <a:prstGeom prst="rect">
              <a:avLst/>
            </a:prstGeom>
          </p:spPr>
        </p:pic>
        <p:pic>
          <p:nvPicPr>
            <p:cNvPr id="21" name="Picture 20">
              <a:extLst>
                <a:ext uri="{FF2B5EF4-FFF2-40B4-BE49-F238E27FC236}">
                  <a16:creationId xmlns:a16="http://schemas.microsoft.com/office/drawing/2014/main" id="{F5589474-52AC-FD2E-7370-4E9EF281ABA3}"/>
                </a:ext>
              </a:extLst>
            </p:cNvPr>
            <p:cNvPicPr/>
            <p:nvPr/>
          </p:nvPicPr>
          <p:blipFill>
            <a:blip r:embed="rId6"/>
            <a:stretch>
              <a:fillRect/>
            </a:stretch>
          </p:blipFill>
          <p:spPr>
            <a:xfrm>
              <a:off x="1203757" y="258013"/>
              <a:ext cx="7421881" cy="4757928"/>
            </a:xfrm>
            <a:prstGeom prst="rect">
              <a:avLst/>
            </a:prstGeom>
          </p:spPr>
        </p:pic>
        <p:pic>
          <p:nvPicPr>
            <p:cNvPr id="22" name="Picture 21">
              <a:extLst>
                <a:ext uri="{FF2B5EF4-FFF2-40B4-BE49-F238E27FC236}">
                  <a16:creationId xmlns:a16="http://schemas.microsoft.com/office/drawing/2014/main" id="{6869DC4E-0797-97D2-4A58-0FF14621914D}"/>
                </a:ext>
              </a:extLst>
            </p:cNvPr>
            <p:cNvPicPr/>
            <p:nvPr/>
          </p:nvPicPr>
          <p:blipFill>
            <a:blip r:embed="rId7"/>
            <a:stretch>
              <a:fillRect/>
            </a:stretch>
          </p:blipFill>
          <p:spPr>
            <a:xfrm>
              <a:off x="1203757" y="258013"/>
              <a:ext cx="7421881" cy="4757928"/>
            </a:xfrm>
            <a:prstGeom prst="rect">
              <a:avLst/>
            </a:prstGeom>
          </p:spPr>
        </p:pic>
        <p:pic>
          <p:nvPicPr>
            <p:cNvPr id="23" name="Picture 22">
              <a:extLst>
                <a:ext uri="{FF2B5EF4-FFF2-40B4-BE49-F238E27FC236}">
                  <a16:creationId xmlns:a16="http://schemas.microsoft.com/office/drawing/2014/main" id="{56CA3155-0E42-89A6-8053-6C0785A40344}"/>
                </a:ext>
              </a:extLst>
            </p:cNvPr>
            <p:cNvPicPr/>
            <p:nvPr/>
          </p:nvPicPr>
          <p:blipFill>
            <a:blip r:embed="rId8"/>
            <a:stretch>
              <a:fillRect/>
            </a:stretch>
          </p:blipFill>
          <p:spPr>
            <a:xfrm>
              <a:off x="-6298" y="5280102"/>
              <a:ext cx="9841992" cy="158496"/>
            </a:xfrm>
            <a:prstGeom prst="rect">
              <a:avLst/>
            </a:prstGeom>
          </p:spPr>
        </p:pic>
        <p:sp>
          <p:nvSpPr>
            <p:cNvPr id="24" name="Shape 7259">
              <a:extLst>
                <a:ext uri="{FF2B5EF4-FFF2-40B4-BE49-F238E27FC236}">
                  <a16:creationId xmlns:a16="http://schemas.microsoft.com/office/drawing/2014/main" id="{29E427AE-BB02-A42A-2EB1-6617F4B99B5A}"/>
                </a:ext>
              </a:extLst>
            </p:cNvPr>
            <p:cNvSpPr/>
            <p:nvPr/>
          </p:nvSpPr>
          <p:spPr>
            <a:xfrm>
              <a:off x="4039095" y="5287700"/>
              <a:ext cx="1754860" cy="76035"/>
            </a:xfrm>
            <a:custGeom>
              <a:avLst/>
              <a:gdLst/>
              <a:ahLst/>
              <a:cxnLst/>
              <a:rect l="0" t="0" r="0" b="0"/>
              <a:pathLst>
                <a:path w="1754860" h="76035">
                  <a:moveTo>
                    <a:pt x="0" y="0"/>
                  </a:moveTo>
                  <a:lnTo>
                    <a:pt x="1754860" y="0"/>
                  </a:lnTo>
                  <a:cubicBezTo>
                    <a:pt x="1754860" y="41986"/>
                    <a:pt x="1720824" y="76035"/>
                    <a:pt x="1678825" y="76035"/>
                  </a:cubicBezTo>
                  <a:lnTo>
                    <a:pt x="76047" y="76035"/>
                  </a:lnTo>
                  <a:cubicBezTo>
                    <a:pt x="44538" y="76035"/>
                    <a:pt x="17516" y="56883"/>
                    <a:pt x="5974" y="29594"/>
                  </a:cubicBezTo>
                  <a:lnTo>
                    <a:pt x="0" y="4"/>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5" name="Picture 24">
              <a:extLst>
                <a:ext uri="{FF2B5EF4-FFF2-40B4-BE49-F238E27FC236}">
                  <a16:creationId xmlns:a16="http://schemas.microsoft.com/office/drawing/2014/main" id="{5A1822A1-5FA7-3CA0-4082-0CF3582E57DC}"/>
                </a:ext>
              </a:extLst>
            </p:cNvPr>
            <p:cNvPicPr/>
            <p:nvPr/>
          </p:nvPicPr>
          <p:blipFill>
            <a:blip r:embed="rId9"/>
            <a:stretch>
              <a:fillRect/>
            </a:stretch>
          </p:blipFill>
          <p:spPr>
            <a:xfrm>
              <a:off x="7389166" y="3252166"/>
              <a:ext cx="2855976" cy="1267968"/>
            </a:xfrm>
            <a:prstGeom prst="rect">
              <a:avLst/>
            </a:prstGeom>
          </p:spPr>
        </p:pic>
        <p:sp>
          <p:nvSpPr>
            <p:cNvPr id="26" name="Shape 7263">
              <a:extLst>
                <a:ext uri="{FF2B5EF4-FFF2-40B4-BE49-F238E27FC236}">
                  <a16:creationId xmlns:a16="http://schemas.microsoft.com/office/drawing/2014/main" id="{13F18356-F237-480A-D9E4-D6942C8A39DE}"/>
                </a:ext>
              </a:extLst>
            </p:cNvPr>
            <p:cNvSpPr/>
            <p:nvPr/>
          </p:nvSpPr>
          <p:spPr>
            <a:xfrm>
              <a:off x="9388835" y="3926863"/>
              <a:ext cx="719163" cy="475107"/>
            </a:xfrm>
            <a:custGeom>
              <a:avLst/>
              <a:gdLst/>
              <a:ahLst/>
              <a:cxnLst/>
              <a:rect l="0" t="0" r="0" b="0"/>
              <a:pathLst>
                <a:path w="719163" h="475107">
                  <a:moveTo>
                    <a:pt x="646837" y="475107"/>
                  </a:moveTo>
                  <a:lnTo>
                    <a:pt x="72327" y="475107"/>
                  </a:lnTo>
                  <a:cubicBezTo>
                    <a:pt x="32372" y="475107"/>
                    <a:pt x="0" y="442722"/>
                    <a:pt x="0" y="402780"/>
                  </a:cubicBezTo>
                  <a:lnTo>
                    <a:pt x="0" y="72314"/>
                  </a:lnTo>
                  <a:cubicBezTo>
                    <a:pt x="0" y="32385"/>
                    <a:pt x="32372" y="0"/>
                    <a:pt x="72327" y="0"/>
                  </a:cubicBezTo>
                  <a:lnTo>
                    <a:pt x="646837" y="0"/>
                  </a:lnTo>
                  <a:cubicBezTo>
                    <a:pt x="686791" y="0"/>
                    <a:pt x="719163" y="32385"/>
                    <a:pt x="719163" y="72314"/>
                  </a:cubicBezTo>
                  <a:lnTo>
                    <a:pt x="719163" y="402780"/>
                  </a:lnTo>
                  <a:cubicBezTo>
                    <a:pt x="719163" y="442722"/>
                    <a:pt x="686791" y="475107"/>
                    <a:pt x="646837" y="475107"/>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8" name="Shape 7264">
              <a:extLst>
                <a:ext uri="{FF2B5EF4-FFF2-40B4-BE49-F238E27FC236}">
                  <a16:creationId xmlns:a16="http://schemas.microsoft.com/office/drawing/2014/main" id="{4A472C59-7762-DB28-BC66-B8C662ECD3D7}"/>
                </a:ext>
              </a:extLst>
            </p:cNvPr>
            <p:cNvSpPr/>
            <p:nvPr/>
          </p:nvSpPr>
          <p:spPr>
            <a:xfrm>
              <a:off x="7392769" y="3252939"/>
              <a:ext cx="2853169" cy="1268565"/>
            </a:xfrm>
            <a:custGeom>
              <a:avLst/>
              <a:gdLst/>
              <a:ahLst/>
              <a:cxnLst/>
              <a:rect l="0" t="0" r="0" b="0"/>
              <a:pathLst>
                <a:path w="2853169" h="1268565">
                  <a:moveTo>
                    <a:pt x="2667559" y="1268565"/>
                  </a:moveTo>
                  <a:lnTo>
                    <a:pt x="185598" y="1268565"/>
                  </a:lnTo>
                  <a:cubicBezTo>
                    <a:pt x="83096" y="1268565"/>
                    <a:pt x="0" y="1185469"/>
                    <a:pt x="0" y="1082967"/>
                  </a:cubicBezTo>
                  <a:lnTo>
                    <a:pt x="0" y="185623"/>
                  </a:lnTo>
                  <a:cubicBezTo>
                    <a:pt x="0" y="83108"/>
                    <a:pt x="83096" y="0"/>
                    <a:pt x="185598" y="0"/>
                  </a:cubicBezTo>
                  <a:lnTo>
                    <a:pt x="2667559" y="0"/>
                  </a:lnTo>
                  <a:cubicBezTo>
                    <a:pt x="2770061" y="0"/>
                    <a:pt x="2853169" y="83108"/>
                    <a:pt x="2853169" y="185623"/>
                  </a:cubicBezTo>
                  <a:lnTo>
                    <a:pt x="2853169" y="1082967"/>
                  </a:lnTo>
                  <a:cubicBezTo>
                    <a:pt x="2853169" y="1185469"/>
                    <a:pt x="2770061" y="1268565"/>
                    <a:pt x="2667559" y="1268565"/>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
        <p:nvSpPr>
          <p:cNvPr id="29" name="TextBox 28">
            <a:extLst>
              <a:ext uri="{FF2B5EF4-FFF2-40B4-BE49-F238E27FC236}">
                <a16:creationId xmlns:a16="http://schemas.microsoft.com/office/drawing/2014/main" id="{3059D154-7907-2C0D-FBA2-7B10BD8BFACA}"/>
              </a:ext>
            </a:extLst>
          </p:cNvPr>
          <p:cNvSpPr txBox="1"/>
          <p:nvPr/>
        </p:nvSpPr>
        <p:spPr>
          <a:xfrm>
            <a:off x="5535526" y="5065620"/>
            <a:ext cx="5843587"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تســـتطيع عرض تفاصيـــل أي طلب من خلال النقـــر على زر تفاصيل المقابل لكل طلب اســـفل العمود تحكم</a:t>
            </a:r>
            <a:endParaRPr lang="en-US"/>
          </a:p>
        </p:txBody>
      </p:sp>
    </p:spTree>
    <p:extLst>
      <p:ext uri="{BB962C8B-B14F-4D97-AF65-F5344CB8AC3E}">
        <p14:creationId xmlns:p14="http://schemas.microsoft.com/office/powerpoint/2010/main" val="4585345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29" grpId="0"/>
    </p:bld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27CF2-FDA1-00AC-4CB3-A920E74DB32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C10376A-B218-0D12-9D82-68358816F908}"/>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التنبيهات والإنذار</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BCBCD23-5D96-8D48-6E3F-4761CB3634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137859F6-2E85-736A-0369-6289309283A9}"/>
              </a:ext>
            </a:extLst>
          </p:cNvPr>
          <p:cNvSpPr txBox="1"/>
          <p:nvPr/>
        </p:nvSpPr>
        <p:spPr>
          <a:xfrm>
            <a:off x="5535526" y="1073843"/>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a:t>بعد بالنقر على قائمة الموظفين الموجودة في الواجهة  الرئيســـية ضمن مربع الموظفين ،وعند النقر على زر التفاصيل الموجود في عمود الخيارات الخاص بكل موظف ســـيتم نقلك الى هذه صفحة قم بالنقر على تبويب التنبيهات والإنذارات</a:t>
            </a:r>
            <a:endParaRPr lang="en-US" b="1" dirty="0">
              <a:solidFill>
                <a:srgbClr val="168489"/>
              </a:solidFill>
              <a:latin typeface="Adobe Arabic" panose="020B0604020202020204" pitchFamily="18" charset="-78"/>
              <a:cs typeface="Adobe Arabic" panose="020B0604020202020204" pitchFamily="18" charset="-78"/>
            </a:endParaRPr>
          </a:p>
        </p:txBody>
      </p:sp>
      <p:sp>
        <p:nvSpPr>
          <p:cNvPr id="33" name="TextBox 32">
            <a:extLst>
              <a:ext uri="{FF2B5EF4-FFF2-40B4-BE49-F238E27FC236}">
                <a16:creationId xmlns:a16="http://schemas.microsoft.com/office/drawing/2014/main" id="{0DB409AE-1A32-948F-E0D1-721A1040F3AA}"/>
              </a:ext>
            </a:extLst>
          </p:cNvPr>
          <p:cNvSpPr txBox="1"/>
          <p:nvPr/>
        </p:nvSpPr>
        <p:spPr>
          <a:xfrm>
            <a:off x="5535526" y="3832147"/>
            <a:ext cx="5843587"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ســـيظهر بالتبويب قائمة بالتنبيهات والإنذارات التي تم إرســـالها للموظف مســـبقا، ولإرسال تنبيه او انذار قم بالنقر على زر ارسال إنذار او تنبيه لهم ثم قم بإدخال عنوان الرسالة وتفًاصيلها ويمكنك أيضا ارفاق ملف وبعدها قم بالضغط على ارســـال وسيتم ارسال الرسالة للموظفين المحددين</a:t>
            </a:r>
            <a:endParaRPr lang="en-US"/>
          </a:p>
        </p:txBody>
      </p:sp>
      <p:grpSp>
        <p:nvGrpSpPr>
          <p:cNvPr id="2" name="Group 1">
            <a:extLst>
              <a:ext uri="{FF2B5EF4-FFF2-40B4-BE49-F238E27FC236}">
                <a16:creationId xmlns:a16="http://schemas.microsoft.com/office/drawing/2014/main" id="{765172DA-17AE-F23C-1C57-E932BE11B928}"/>
              </a:ext>
            </a:extLst>
          </p:cNvPr>
          <p:cNvGrpSpPr/>
          <p:nvPr/>
        </p:nvGrpSpPr>
        <p:grpSpPr>
          <a:xfrm>
            <a:off x="91545" y="2121409"/>
            <a:ext cx="5303415" cy="2862008"/>
            <a:chOff x="-5282" y="0"/>
            <a:chExt cx="10251220" cy="5528676"/>
          </a:xfrm>
        </p:grpSpPr>
        <p:pic>
          <p:nvPicPr>
            <p:cNvPr id="3" name="Picture 2">
              <a:extLst>
                <a:ext uri="{FF2B5EF4-FFF2-40B4-BE49-F238E27FC236}">
                  <a16:creationId xmlns:a16="http://schemas.microsoft.com/office/drawing/2014/main" id="{AA7D42AD-B01A-D50D-1200-33D9039731D5}"/>
                </a:ext>
              </a:extLst>
            </p:cNvPr>
            <p:cNvPicPr/>
            <p:nvPr/>
          </p:nvPicPr>
          <p:blipFill>
            <a:blip r:embed="rId4"/>
            <a:stretch>
              <a:fillRect/>
            </a:stretch>
          </p:blipFill>
          <p:spPr>
            <a:xfrm>
              <a:off x="89205" y="5409804"/>
              <a:ext cx="9653017" cy="118872"/>
            </a:xfrm>
            <a:prstGeom prst="rect">
              <a:avLst/>
            </a:prstGeom>
          </p:spPr>
        </p:pic>
        <p:sp>
          <p:nvSpPr>
            <p:cNvPr id="4" name="Shape 7447">
              <a:extLst>
                <a:ext uri="{FF2B5EF4-FFF2-40B4-BE49-F238E27FC236}">
                  <a16:creationId xmlns:a16="http://schemas.microsoft.com/office/drawing/2014/main" id="{1E5C116C-3F89-EAE8-A0DA-04B85FC59E71}"/>
                </a:ext>
              </a:extLst>
            </p:cNvPr>
            <p:cNvSpPr/>
            <p:nvPr/>
          </p:nvSpPr>
          <p:spPr>
            <a:xfrm>
              <a:off x="93646" y="5413388"/>
              <a:ext cx="9645768" cy="115084"/>
            </a:xfrm>
            <a:custGeom>
              <a:avLst/>
              <a:gdLst/>
              <a:ahLst/>
              <a:cxnLst/>
              <a:rect l="0" t="0" r="0" b="0"/>
              <a:pathLst>
                <a:path w="9645768" h="115084">
                  <a:moveTo>
                    <a:pt x="0" y="0"/>
                  </a:moveTo>
                  <a:lnTo>
                    <a:pt x="9645768" y="0"/>
                  </a:lnTo>
                  <a:lnTo>
                    <a:pt x="9645768" y="92"/>
                  </a:lnTo>
                  <a:lnTo>
                    <a:pt x="9643439" y="23195"/>
                  </a:lnTo>
                  <a:cubicBezTo>
                    <a:pt x="9634238" y="68148"/>
                    <a:pt x="9598827" y="103552"/>
                    <a:pt x="9553873" y="112750"/>
                  </a:cubicBezTo>
                  <a:lnTo>
                    <a:pt x="9530708" y="115084"/>
                  </a:lnTo>
                  <a:lnTo>
                    <a:pt x="115044" y="115084"/>
                  </a:lnTo>
                  <a:lnTo>
                    <a:pt x="91881" y="112750"/>
                  </a:lnTo>
                  <a:cubicBezTo>
                    <a:pt x="39439" y="102019"/>
                    <a:pt x="0" y="55618"/>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5" name="Shape 7448">
              <a:extLst>
                <a:ext uri="{FF2B5EF4-FFF2-40B4-BE49-F238E27FC236}">
                  <a16:creationId xmlns:a16="http://schemas.microsoft.com/office/drawing/2014/main" id="{3FBC6AE2-1CBE-9E66-AB87-4F31C17CDC93}"/>
                </a:ext>
              </a:extLst>
            </p:cNvPr>
            <p:cNvSpPr/>
            <p:nvPr/>
          </p:nvSpPr>
          <p:spPr>
            <a:xfrm>
              <a:off x="960493" y="0"/>
              <a:ext cx="7912062" cy="5287696"/>
            </a:xfrm>
            <a:custGeom>
              <a:avLst/>
              <a:gdLst/>
              <a:ahLst/>
              <a:cxnLst/>
              <a:rect l="0" t="0" r="0" b="0"/>
              <a:pathLst>
                <a:path w="7912062" h="5287696">
                  <a:moveTo>
                    <a:pt x="337782" y="0"/>
                  </a:moveTo>
                  <a:lnTo>
                    <a:pt x="7574293" y="0"/>
                  </a:lnTo>
                  <a:cubicBezTo>
                    <a:pt x="7760844" y="0"/>
                    <a:pt x="7912062" y="151219"/>
                    <a:pt x="7912062" y="337757"/>
                  </a:cubicBezTo>
                  <a:lnTo>
                    <a:pt x="7912062" y="5287696"/>
                  </a:lnTo>
                  <a:lnTo>
                    <a:pt x="0" y="5287696"/>
                  </a:lnTo>
                  <a:lnTo>
                    <a:pt x="0" y="337757"/>
                  </a:lnTo>
                  <a:cubicBezTo>
                    <a:pt x="0" y="151219"/>
                    <a:pt x="151232" y="0"/>
                    <a:pt x="337782"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6" name="Shape 138385">
              <a:extLst>
                <a:ext uri="{FF2B5EF4-FFF2-40B4-BE49-F238E27FC236}">
                  <a16:creationId xmlns:a16="http://schemas.microsoft.com/office/drawing/2014/main" id="{871C4842-9F1E-5E81-8248-42327D02DE68}"/>
                </a:ext>
              </a:extLst>
            </p:cNvPr>
            <p:cNvSpPr/>
            <p:nvPr/>
          </p:nvSpPr>
          <p:spPr>
            <a:xfrm>
              <a:off x="1207923" y="271168"/>
              <a:ext cx="7417206" cy="4745368"/>
            </a:xfrm>
            <a:custGeom>
              <a:avLst/>
              <a:gdLst/>
              <a:ahLst/>
              <a:cxnLst/>
              <a:rect l="0" t="0" r="0" b="0"/>
              <a:pathLst>
                <a:path w="7417206" h="4745368">
                  <a:moveTo>
                    <a:pt x="0" y="0"/>
                  </a:moveTo>
                  <a:lnTo>
                    <a:pt x="7417206" y="0"/>
                  </a:lnTo>
                  <a:lnTo>
                    <a:pt x="7417206"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7" name="Picture 6">
              <a:extLst>
                <a:ext uri="{FF2B5EF4-FFF2-40B4-BE49-F238E27FC236}">
                  <a16:creationId xmlns:a16="http://schemas.microsoft.com/office/drawing/2014/main" id="{02D45702-E986-4AD4-0285-B5A37ADA4A12}"/>
                </a:ext>
              </a:extLst>
            </p:cNvPr>
            <p:cNvPicPr/>
            <p:nvPr/>
          </p:nvPicPr>
          <p:blipFill>
            <a:blip r:embed="rId5"/>
            <a:stretch>
              <a:fillRect/>
            </a:stretch>
          </p:blipFill>
          <p:spPr>
            <a:xfrm>
              <a:off x="1203757" y="257668"/>
              <a:ext cx="7421881" cy="4757928"/>
            </a:xfrm>
            <a:prstGeom prst="rect">
              <a:avLst/>
            </a:prstGeom>
          </p:spPr>
        </p:pic>
        <p:pic>
          <p:nvPicPr>
            <p:cNvPr id="10" name="Picture 9">
              <a:extLst>
                <a:ext uri="{FF2B5EF4-FFF2-40B4-BE49-F238E27FC236}">
                  <a16:creationId xmlns:a16="http://schemas.microsoft.com/office/drawing/2014/main" id="{D82C0AF4-2E7B-6ADD-C238-C0C5DFAD320F}"/>
                </a:ext>
              </a:extLst>
            </p:cNvPr>
            <p:cNvPicPr/>
            <p:nvPr/>
          </p:nvPicPr>
          <p:blipFill>
            <a:blip r:embed="rId6"/>
            <a:stretch>
              <a:fillRect/>
            </a:stretch>
          </p:blipFill>
          <p:spPr>
            <a:xfrm>
              <a:off x="1203757" y="257668"/>
              <a:ext cx="7421881" cy="4757928"/>
            </a:xfrm>
            <a:prstGeom prst="rect">
              <a:avLst/>
            </a:prstGeom>
          </p:spPr>
        </p:pic>
        <p:pic>
          <p:nvPicPr>
            <p:cNvPr id="11" name="Picture 10">
              <a:extLst>
                <a:ext uri="{FF2B5EF4-FFF2-40B4-BE49-F238E27FC236}">
                  <a16:creationId xmlns:a16="http://schemas.microsoft.com/office/drawing/2014/main" id="{CBDBD74F-DD3A-8A4C-AFFF-2306BA976D1A}"/>
                </a:ext>
              </a:extLst>
            </p:cNvPr>
            <p:cNvPicPr/>
            <p:nvPr/>
          </p:nvPicPr>
          <p:blipFill>
            <a:blip r:embed="rId7"/>
            <a:stretch>
              <a:fillRect/>
            </a:stretch>
          </p:blipFill>
          <p:spPr>
            <a:xfrm>
              <a:off x="1203757" y="257668"/>
              <a:ext cx="7421881" cy="4757928"/>
            </a:xfrm>
            <a:prstGeom prst="rect">
              <a:avLst/>
            </a:prstGeom>
          </p:spPr>
        </p:pic>
        <p:pic>
          <p:nvPicPr>
            <p:cNvPr id="12" name="Picture 11">
              <a:extLst>
                <a:ext uri="{FF2B5EF4-FFF2-40B4-BE49-F238E27FC236}">
                  <a16:creationId xmlns:a16="http://schemas.microsoft.com/office/drawing/2014/main" id="{B57A510D-77A7-7EBA-A138-5B988CC878A0}"/>
                </a:ext>
              </a:extLst>
            </p:cNvPr>
            <p:cNvPicPr/>
            <p:nvPr/>
          </p:nvPicPr>
          <p:blipFill>
            <a:blip r:embed="rId8"/>
            <a:stretch>
              <a:fillRect/>
            </a:stretch>
          </p:blipFill>
          <p:spPr>
            <a:xfrm>
              <a:off x="-5282" y="5280772"/>
              <a:ext cx="9838944" cy="155448"/>
            </a:xfrm>
            <a:prstGeom prst="rect">
              <a:avLst/>
            </a:prstGeom>
          </p:spPr>
        </p:pic>
        <p:sp>
          <p:nvSpPr>
            <p:cNvPr id="13" name="Shape 7457">
              <a:extLst>
                <a:ext uri="{FF2B5EF4-FFF2-40B4-BE49-F238E27FC236}">
                  <a16:creationId xmlns:a16="http://schemas.microsoft.com/office/drawing/2014/main" id="{8A525458-551B-6BE1-7364-CCA73AF5C4D0}"/>
                </a:ext>
              </a:extLst>
            </p:cNvPr>
            <p:cNvSpPr/>
            <p:nvPr/>
          </p:nvSpPr>
          <p:spPr>
            <a:xfrm>
              <a:off x="4039095" y="5287700"/>
              <a:ext cx="1754860" cy="76035"/>
            </a:xfrm>
            <a:custGeom>
              <a:avLst/>
              <a:gdLst/>
              <a:ahLst/>
              <a:cxnLst/>
              <a:rect l="0" t="0" r="0" b="0"/>
              <a:pathLst>
                <a:path w="1754860" h="76035">
                  <a:moveTo>
                    <a:pt x="0" y="0"/>
                  </a:moveTo>
                  <a:lnTo>
                    <a:pt x="1754860" y="0"/>
                  </a:lnTo>
                  <a:cubicBezTo>
                    <a:pt x="1754860" y="41986"/>
                    <a:pt x="1720824" y="76035"/>
                    <a:pt x="1678825" y="76035"/>
                  </a:cubicBezTo>
                  <a:lnTo>
                    <a:pt x="76047" y="76035"/>
                  </a:lnTo>
                  <a:cubicBezTo>
                    <a:pt x="44538" y="76035"/>
                    <a:pt x="17516" y="56883"/>
                    <a:pt x="5974" y="29594"/>
                  </a:cubicBezTo>
                  <a:lnTo>
                    <a:pt x="0" y="4"/>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14" name="Picture 13">
              <a:extLst>
                <a:ext uri="{FF2B5EF4-FFF2-40B4-BE49-F238E27FC236}">
                  <a16:creationId xmlns:a16="http://schemas.microsoft.com/office/drawing/2014/main" id="{01999B75-DC61-BE91-7649-A9D6053F8DD2}"/>
                </a:ext>
              </a:extLst>
            </p:cNvPr>
            <p:cNvPicPr/>
            <p:nvPr/>
          </p:nvPicPr>
          <p:blipFill>
            <a:blip r:embed="rId9"/>
            <a:stretch>
              <a:fillRect/>
            </a:stretch>
          </p:blipFill>
          <p:spPr>
            <a:xfrm>
              <a:off x="7389166" y="3254868"/>
              <a:ext cx="2855976" cy="1267968"/>
            </a:xfrm>
            <a:prstGeom prst="rect">
              <a:avLst/>
            </a:prstGeom>
          </p:spPr>
        </p:pic>
        <p:sp>
          <p:nvSpPr>
            <p:cNvPr id="27" name="Shape 7461">
              <a:extLst>
                <a:ext uri="{FF2B5EF4-FFF2-40B4-BE49-F238E27FC236}">
                  <a16:creationId xmlns:a16="http://schemas.microsoft.com/office/drawing/2014/main" id="{244687D7-10D9-5325-0160-B42281221328}"/>
                </a:ext>
              </a:extLst>
            </p:cNvPr>
            <p:cNvSpPr/>
            <p:nvPr/>
          </p:nvSpPr>
          <p:spPr>
            <a:xfrm>
              <a:off x="9388835" y="3926863"/>
              <a:ext cx="719163" cy="475107"/>
            </a:xfrm>
            <a:custGeom>
              <a:avLst/>
              <a:gdLst/>
              <a:ahLst/>
              <a:cxnLst/>
              <a:rect l="0" t="0" r="0" b="0"/>
              <a:pathLst>
                <a:path w="719163" h="475107">
                  <a:moveTo>
                    <a:pt x="646837" y="475107"/>
                  </a:moveTo>
                  <a:lnTo>
                    <a:pt x="72327" y="475107"/>
                  </a:lnTo>
                  <a:cubicBezTo>
                    <a:pt x="32372" y="475107"/>
                    <a:pt x="0" y="442722"/>
                    <a:pt x="0" y="402780"/>
                  </a:cubicBezTo>
                  <a:lnTo>
                    <a:pt x="0" y="72314"/>
                  </a:lnTo>
                  <a:cubicBezTo>
                    <a:pt x="0" y="32385"/>
                    <a:pt x="32372" y="0"/>
                    <a:pt x="72327" y="0"/>
                  </a:cubicBezTo>
                  <a:lnTo>
                    <a:pt x="646837" y="0"/>
                  </a:lnTo>
                  <a:cubicBezTo>
                    <a:pt x="686791" y="0"/>
                    <a:pt x="719163" y="32385"/>
                    <a:pt x="719163" y="72314"/>
                  </a:cubicBezTo>
                  <a:lnTo>
                    <a:pt x="719163" y="402780"/>
                  </a:lnTo>
                  <a:cubicBezTo>
                    <a:pt x="719163" y="442722"/>
                    <a:pt x="686791" y="475107"/>
                    <a:pt x="646837" y="475107"/>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30" name="Shape 7462">
              <a:extLst>
                <a:ext uri="{FF2B5EF4-FFF2-40B4-BE49-F238E27FC236}">
                  <a16:creationId xmlns:a16="http://schemas.microsoft.com/office/drawing/2014/main" id="{5151F7DA-429E-4791-29D6-3B75BB45C6D7}"/>
                </a:ext>
              </a:extLst>
            </p:cNvPr>
            <p:cNvSpPr/>
            <p:nvPr/>
          </p:nvSpPr>
          <p:spPr>
            <a:xfrm>
              <a:off x="7392769" y="3252939"/>
              <a:ext cx="2853169" cy="1268565"/>
            </a:xfrm>
            <a:custGeom>
              <a:avLst/>
              <a:gdLst/>
              <a:ahLst/>
              <a:cxnLst/>
              <a:rect l="0" t="0" r="0" b="0"/>
              <a:pathLst>
                <a:path w="2853169" h="1268565">
                  <a:moveTo>
                    <a:pt x="2667559" y="1268565"/>
                  </a:moveTo>
                  <a:lnTo>
                    <a:pt x="185598" y="1268565"/>
                  </a:lnTo>
                  <a:cubicBezTo>
                    <a:pt x="83096" y="1268565"/>
                    <a:pt x="0" y="1185469"/>
                    <a:pt x="0" y="1082955"/>
                  </a:cubicBezTo>
                  <a:lnTo>
                    <a:pt x="0" y="185610"/>
                  </a:lnTo>
                  <a:cubicBezTo>
                    <a:pt x="0" y="83096"/>
                    <a:pt x="83096" y="0"/>
                    <a:pt x="185598" y="0"/>
                  </a:cubicBezTo>
                  <a:lnTo>
                    <a:pt x="2667559" y="0"/>
                  </a:lnTo>
                  <a:cubicBezTo>
                    <a:pt x="2770061" y="0"/>
                    <a:pt x="2853169" y="83096"/>
                    <a:pt x="2853169" y="185610"/>
                  </a:cubicBezTo>
                  <a:lnTo>
                    <a:pt x="2853169" y="1082955"/>
                  </a:lnTo>
                  <a:cubicBezTo>
                    <a:pt x="2853169" y="1185469"/>
                    <a:pt x="2770061" y="1268565"/>
                    <a:pt x="2667559" y="1268565"/>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38727513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056E6-67BD-AA20-DDE0-72D31170EBC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1DB2738-C576-17B2-121B-C4C8238B27AC}"/>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العهد</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8CAAA00-8057-19FD-8DC2-D1405D7F4C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97696B54-F83C-8314-9618-353F075EA862}"/>
              </a:ext>
            </a:extLst>
          </p:cNvPr>
          <p:cNvSpPr txBox="1"/>
          <p:nvPr/>
        </p:nvSpPr>
        <p:spPr>
          <a:xfrm>
            <a:off x="5535526" y="1209971"/>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a:t>بعد بالنقر على قائمة الموظفين الموجودة في الواجهة  الرئيســـية ضمن مربع الموظفين ،وعند النقر على زر التفاصيل الموجود في عمود الخيارات الخاص بكل موظف ســـيتم نقلك الى هذه صفحة قم بالنقر على تبويب العهد</a:t>
            </a:r>
            <a:endParaRPr lang="en-US" b="1" dirty="0">
              <a:solidFill>
                <a:srgbClr val="168489"/>
              </a:solidFill>
              <a:latin typeface="Adobe Arabic" panose="020B0604020202020204" pitchFamily="18" charset="-78"/>
              <a:cs typeface="Adobe Arabic" panose="020B0604020202020204" pitchFamily="18" charset="-78"/>
            </a:endParaRPr>
          </a:p>
        </p:txBody>
      </p:sp>
      <p:sp>
        <p:nvSpPr>
          <p:cNvPr id="33" name="TextBox 32">
            <a:extLst>
              <a:ext uri="{FF2B5EF4-FFF2-40B4-BE49-F238E27FC236}">
                <a16:creationId xmlns:a16="http://schemas.microsoft.com/office/drawing/2014/main" id="{A3CBFA20-3936-D7E1-A697-A0D1CC94542E}"/>
              </a:ext>
            </a:extLst>
          </p:cNvPr>
          <p:cNvSpPr txBox="1"/>
          <p:nvPr/>
        </p:nvSpPr>
        <p:spPr>
          <a:xfrm>
            <a:off x="5535526" y="3832147"/>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ســـيظهر بالتبويب احصائيات بعدد العهـــد، العهد النقدية، عدد ايصالات التســـليم، اجمالي الإيصالات وقائمة بالعهد مع (الإســـم، النوع، تاريخ اســـتلام العهدة، تاريخ تسليم العهدة ،المبلغ، الملفات المرفقة، الحالة، تم الانشاء بواسطة</a:t>
            </a:r>
            <a:endParaRPr lang="en-US"/>
          </a:p>
        </p:txBody>
      </p:sp>
      <p:grpSp>
        <p:nvGrpSpPr>
          <p:cNvPr id="15" name="Group 14">
            <a:extLst>
              <a:ext uri="{FF2B5EF4-FFF2-40B4-BE49-F238E27FC236}">
                <a16:creationId xmlns:a16="http://schemas.microsoft.com/office/drawing/2014/main" id="{0B691D69-E88E-7036-2ACC-7091074AC141}"/>
              </a:ext>
            </a:extLst>
          </p:cNvPr>
          <p:cNvGrpSpPr/>
          <p:nvPr/>
        </p:nvGrpSpPr>
        <p:grpSpPr>
          <a:xfrm>
            <a:off x="570684" y="2752756"/>
            <a:ext cx="4964842" cy="2677656"/>
            <a:chOff x="-5282" y="0"/>
            <a:chExt cx="10251220" cy="5529168"/>
          </a:xfrm>
        </p:grpSpPr>
        <p:pic>
          <p:nvPicPr>
            <p:cNvPr id="16" name="Picture 15">
              <a:extLst>
                <a:ext uri="{FF2B5EF4-FFF2-40B4-BE49-F238E27FC236}">
                  <a16:creationId xmlns:a16="http://schemas.microsoft.com/office/drawing/2014/main" id="{F4A96C7B-27F3-23A7-D940-2908CA892828}"/>
                </a:ext>
              </a:extLst>
            </p:cNvPr>
            <p:cNvPicPr/>
            <p:nvPr/>
          </p:nvPicPr>
          <p:blipFill>
            <a:blip r:embed="rId4"/>
            <a:stretch>
              <a:fillRect/>
            </a:stretch>
          </p:blipFill>
          <p:spPr>
            <a:xfrm>
              <a:off x="89205" y="5410296"/>
              <a:ext cx="9653017" cy="118872"/>
            </a:xfrm>
            <a:prstGeom prst="rect">
              <a:avLst/>
            </a:prstGeom>
          </p:spPr>
        </p:pic>
        <p:sp>
          <p:nvSpPr>
            <p:cNvPr id="17" name="Shape 7670">
              <a:extLst>
                <a:ext uri="{FF2B5EF4-FFF2-40B4-BE49-F238E27FC236}">
                  <a16:creationId xmlns:a16="http://schemas.microsoft.com/office/drawing/2014/main" id="{AE02650A-A301-1A3E-C7FC-AFF46DDA465D}"/>
                </a:ext>
              </a:extLst>
            </p:cNvPr>
            <p:cNvSpPr/>
            <p:nvPr/>
          </p:nvSpPr>
          <p:spPr>
            <a:xfrm>
              <a:off x="93647" y="5413381"/>
              <a:ext cx="9645767" cy="115088"/>
            </a:xfrm>
            <a:custGeom>
              <a:avLst/>
              <a:gdLst/>
              <a:ahLst/>
              <a:cxnLst/>
              <a:rect l="0" t="0" r="0" b="0"/>
              <a:pathLst>
                <a:path w="9645767" h="115088">
                  <a:moveTo>
                    <a:pt x="0" y="0"/>
                  </a:moveTo>
                  <a:lnTo>
                    <a:pt x="9645767" y="0"/>
                  </a:lnTo>
                  <a:lnTo>
                    <a:pt x="9645767" y="86"/>
                  </a:lnTo>
                  <a:lnTo>
                    <a:pt x="9643438" y="23189"/>
                  </a:lnTo>
                  <a:cubicBezTo>
                    <a:pt x="9634238" y="68144"/>
                    <a:pt x="9598827" y="103555"/>
                    <a:pt x="9553872" y="112755"/>
                  </a:cubicBezTo>
                  <a:lnTo>
                    <a:pt x="9530738" y="115088"/>
                  </a:lnTo>
                  <a:lnTo>
                    <a:pt x="115013" y="115088"/>
                  </a:lnTo>
                  <a:lnTo>
                    <a:pt x="91880" y="112755"/>
                  </a:lnTo>
                  <a:cubicBezTo>
                    <a:pt x="46930" y="103555"/>
                    <a:pt x="11533" y="68144"/>
                    <a:pt x="2337" y="23189"/>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8" name="Shape 7671">
              <a:extLst>
                <a:ext uri="{FF2B5EF4-FFF2-40B4-BE49-F238E27FC236}">
                  <a16:creationId xmlns:a16="http://schemas.microsoft.com/office/drawing/2014/main" id="{71223337-3BE6-B2BA-421E-CA3285D2020E}"/>
                </a:ext>
              </a:extLst>
            </p:cNvPr>
            <p:cNvSpPr/>
            <p:nvPr/>
          </p:nvSpPr>
          <p:spPr>
            <a:xfrm>
              <a:off x="960493" y="0"/>
              <a:ext cx="7912062" cy="5287696"/>
            </a:xfrm>
            <a:custGeom>
              <a:avLst/>
              <a:gdLst/>
              <a:ahLst/>
              <a:cxnLst/>
              <a:rect l="0" t="0" r="0" b="0"/>
              <a:pathLst>
                <a:path w="7912062" h="5287696">
                  <a:moveTo>
                    <a:pt x="337782" y="0"/>
                  </a:moveTo>
                  <a:lnTo>
                    <a:pt x="7574293" y="0"/>
                  </a:lnTo>
                  <a:cubicBezTo>
                    <a:pt x="7760844" y="0"/>
                    <a:pt x="7912062" y="151219"/>
                    <a:pt x="7912062" y="337757"/>
                  </a:cubicBezTo>
                  <a:lnTo>
                    <a:pt x="7912062" y="5287696"/>
                  </a:lnTo>
                  <a:lnTo>
                    <a:pt x="0" y="5287696"/>
                  </a:lnTo>
                  <a:lnTo>
                    <a:pt x="0" y="337757"/>
                  </a:lnTo>
                  <a:cubicBezTo>
                    <a:pt x="0" y="151219"/>
                    <a:pt x="151232" y="0"/>
                    <a:pt x="337782"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9" name="Shape 138705">
              <a:extLst>
                <a:ext uri="{FF2B5EF4-FFF2-40B4-BE49-F238E27FC236}">
                  <a16:creationId xmlns:a16="http://schemas.microsoft.com/office/drawing/2014/main" id="{67F1C610-6CCA-26D0-74D5-9B77BF5DFC24}"/>
                </a:ext>
              </a:extLst>
            </p:cNvPr>
            <p:cNvSpPr/>
            <p:nvPr/>
          </p:nvSpPr>
          <p:spPr>
            <a:xfrm>
              <a:off x="1207923" y="271164"/>
              <a:ext cx="7417206" cy="4745368"/>
            </a:xfrm>
            <a:custGeom>
              <a:avLst/>
              <a:gdLst/>
              <a:ahLst/>
              <a:cxnLst/>
              <a:rect l="0" t="0" r="0" b="0"/>
              <a:pathLst>
                <a:path w="7417206" h="4745368">
                  <a:moveTo>
                    <a:pt x="0" y="0"/>
                  </a:moveTo>
                  <a:lnTo>
                    <a:pt x="7417206" y="0"/>
                  </a:lnTo>
                  <a:lnTo>
                    <a:pt x="7417206"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20" name="Picture 19">
              <a:extLst>
                <a:ext uri="{FF2B5EF4-FFF2-40B4-BE49-F238E27FC236}">
                  <a16:creationId xmlns:a16="http://schemas.microsoft.com/office/drawing/2014/main" id="{B30788D2-B8C6-D054-F1D1-7639F521BFAD}"/>
                </a:ext>
              </a:extLst>
            </p:cNvPr>
            <p:cNvPicPr/>
            <p:nvPr/>
          </p:nvPicPr>
          <p:blipFill>
            <a:blip r:embed="rId5"/>
            <a:stretch>
              <a:fillRect/>
            </a:stretch>
          </p:blipFill>
          <p:spPr>
            <a:xfrm>
              <a:off x="1203757" y="258159"/>
              <a:ext cx="7421881" cy="4757928"/>
            </a:xfrm>
            <a:prstGeom prst="rect">
              <a:avLst/>
            </a:prstGeom>
          </p:spPr>
        </p:pic>
        <p:pic>
          <p:nvPicPr>
            <p:cNvPr id="21" name="Picture 20">
              <a:extLst>
                <a:ext uri="{FF2B5EF4-FFF2-40B4-BE49-F238E27FC236}">
                  <a16:creationId xmlns:a16="http://schemas.microsoft.com/office/drawing/2014/main" id="{CFBFC87C-C324-A11D-C98D-9343C89A2ECB}"/>
                </a:ext>
              </a:extLst>
            </p:cNvPr>
            <p:cNvPicPr/>
            <p:nvPr/>
          </p:nvPicPr>
          <p:blipFill>
            <a:blip r:embed="rId6"/>
            <a:stretch>
              <a:fillRect/>
            </a:stretch>
          </p:blipFill>
          <p:spPr>
            <a:xfrm>
              <a:off x="1203757" y="258159"/>
              <a:ext cx="7421881" cy="4757928"/>
            </a:xfrm>
            <a:prstGeom prst="rect">
              <a:avLst/>
            </a:prstGeom>
          </p:spPr>
        </p:pic>
        <p:pic>
          <p:nvPicPr>
            <p:cNvPr id="22" name="Picture 21">
              <a:extLst>
                <a:ext uri="{FF2B5EF4-FFF2-40B4-BE49-F238E27FC236}">
                  <a16:creationId xmlns:a16="http://schemas.microsoft.com/office/drawing/2014/main" id="{82D33CB4-718A-CDDB-65D2-7002D34604D2}"/>
                </a:ext>
              </a:extLst>
            </p:cNvPr>
            <p:cNvPicPr/>
            <p:nvPr/>
          </p:nvPicPr>
          <p:blipFill>
            <a:blip r:embed="rId7"/>
            <a:stretch>
              <a:fillRect/>
            </a:stretch>
          </p:blipFill>
          <p:spPr>
            <a:xfrm>
              <a:off x="1203757" y="258159"/>
              <a:ext cx="7421881" cy="4757928"/>
            </a:xfrm>
            <a:prstGeom prst="rect">
              <a:avLst/>
            </a:prstGeom>
          </p:spPr>
        </p:pic>
        <p:pic>
          <p:nvPicPr>
            <p:cNvPr id="23" name="Picture 22">
              <a:extLst>
                <a:ext uri="{FF2B5EF4-FFF2-40B4-BE49-F238E27FC236}">
                  <a16:creationId xmlns:a16="http://schemas.microsoft.com/office/drawing/2014/main" id="{F8F186AE-4842-FC15-FD71-A666116B02EE}"/>
                </a:ext>
              </a:extLst>
            </p:cNvPr>
            <p:cNvPicPr/>
            <p:nvPr/>
          </p:nvPicPr>
          <p:blipFill>
            <a:blip r:embed="rId8"/>
            <a:stretch>
              <a:fillRect/>
            </a:stretch>
          </p:blipFill>
          <p:spPr>
            <a:xfrm>
              <a:off x="-5282" y="5281264"/>
              <a:ext cx="9838944" cy="155448"/>
            </a:xfrm>
            <a:prstGeom prst="rect">
              <a:avLst/>
            </a:prstGeom>
          </p:spPr>
        </p:pic>
        <p:sp>
          <p:nvSpPr>
            <p:cNvPr id="24" name="Shape 7680">
              <a:extLst>
                <a:ext uri="{FF2B5EF4-FFF2-40B4-BE49-F238E27FC236}">
                  <a16:creationId xmlns:a16="http://schemas.microsoft.com/office/drawing/2014/main" id="{EC2F8297-B646-5BE2-1B22-29DED7DF40EB}"/>
                </a:ext>
              </a:extLst>
            </p:cNvPr>
            <p:cNvSpPr/>
            <p:nvPr/>
          </p:nvSpPr>
          <p:spPr>
            <a:xfrm>
              <a:off x="4039095" y="5287700"/>
              <a:ext cx="1754860" cy="76035"/>
            </a:xfrm>
            <a:custGeom>
              <a:avLst/>
              <a:gdLst/>
              <a:ahLst/>
              <a:cxnLst/>
              <a:rect l="0" t="0" r="0" b="0"/>
              <a:pathLst>
                <a:path w="1754860" h="76035">
                  <a:moveTo>
                    <a:pt x="0" y="0"/>
                  </a:moveTo>
                  <a:lnTo>
                    <a:pt x="1754860" y="0"/>
                  </a:lnTo>
                  <a:cubicBezTo>
                    <a:pt x="1754860" y="41986"/>
                    <a:pt x="1720824" y="76035"/>
                    <a:pt x="1678825" y="76035"/>
                  </a:cubicBezTo>
                  <a:lnTo>
                    <a:pt x="76047" y="76035"/>
                  </a:lnTo>
                  <a:cubicBezTo>
                    <a:pt x="44538" y="76035"/>
                    <a:pt x="17516" y="56883"/>
                    <a:pt x="5974" y="29594"/>
                  </a:cubicBezTo>
                  <a:lnTo>
                    <a:pt x="0" y="4"/>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5" name="Picture 24">
              <a:extLst>
                <a:ext uri="{FF2B5EF4-FFF2-40B4-BE49-F238E27FC236}">
                  <a16:creationId xmlns:a16="http://schemas.microsoft.com/office/drawing/2014/main" id="{60FE6E69-7A7F-3744-C3C7-05F390FDF4AD}"/>
                </a:ext>
              </a:extLst>
            </p:cNvPr>
            <p:cNvPicPr/>
            <p:nvPr/>
          </p:nvPicPr>
          <p:blipFill>
            <a:blip r:embed="rId9"/>
            <a:stretch>
              <a:fillRect/>
            </a:stretch>
          </p:blipFill>
          <p:spPr>
            <a:xfrm>
              <a:off x="7389166" y="3252311"/>
              <a:ext cx="2855976" cy="1267968"/>
            </a:xfrm>
            <a:prstGeom prst="rect">
              <a:avLst/>
            </a:prstGeom>
          </p:spPr>
        </p:pic>
        <p:sp>
          <p:nvSpPr>
            <p:cNvPr id="26" name="Shape 7684">
              <a:extLst>
                <a:ext uri="{FF2B5EF4-FFF2-40B4-BE49-F238E27FC236}">
                  <a16:creationId xmlns:a16="http://schemas.microsoft.com/office/drawing/2014/main" id="{38FDDE8C-A5FD-C111-6EE3-AE5F596186B4}"/>
                </a:ext>
              </a:extLst>
            </p:cNvPr>
            <p:cNvSpPr/>
            <p:nvPr/>
          </p:nvSpPr>
          <p:spPr>
            <a:xfrm>
              <a:off x="9388835" y="3926863"/>
              <a:ext cx="719163" cy="475094"/>
            </a:xfrm>
            <a:custGeom>
              <a:avLst/>
              <a:gdLst/>
              <a:ahLst/>
              <a:cxnLst/>
              <a:rect l="0" t="0" r="0" b="0"/>
              <a:pathLst>
                <a:path w="719163" h="475094">
                  <a:moveTo>
                    <a:pt x="646837" y="475094"/>
                  </a:moveTo>
                  <a:lnTo>
                    <a:pt x="72327" y="475094"/>
                  </a:lnTo>
                  <a:cubicBezTo>
                    <a:pt x="32372" y="475094"/>
                    <a:pt x="0" y="442722"/>
                    <a:pt x="0" y="402780"/>
                  </a:cubicBezTo>
                  <a:lnTo>
                    <a:pt x="0" y="72314"/>
                  </a:lnTo>
                  <a:cubicBezTo>
                    <a:pt x="0" y="32372"/>
                    <a:pt x="32372" y="0"/>
                    <a:pt x="72327" y="0"/>
                  </a:cubicBezTo>
                  <a:lnTo>
                    <a:pt x="646837" y="0"/>
                  </a:lnTo>
                  <a:cubicBezTo>
                    <a:pt x="686791" y="0"/>
                    <a:pt x="719163" y="32372"/>
                    <a:pt x="719163" y="72314"/>
                  </a:cubicBezTo>
                  <a:lnTo>
                    <a:pt x="719163" y="402780"/>
                  </a:lnTo>
                  <a:cubicBezTo>
                    <a:pt x="719163" y="442722"/>
                    <a:pt x="686791" y="475094"/>
                    <a:pt x="646837" y="475094"/>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8" name="Shape 7685">
              <a:extLst>
                <a:ext uri="{FF2B5EF4-FFF2-40B4-BE49-F238E27FC236}">
                  <a16:creationId xmlns:a16="http://schemas.microsoft.com/office/drawing/2014/main" id="{939B04D4-7E82-EDEC-ECF2-64DB58F628EC}"/>
                </a:ext>
              </a:extLst>
            </p:cNvPr>
            <p:cNvSpPr/>
            <p:nvPr/>
          </p:nvSpPr>
          <p:spPr>
            <a:xfrm>
              <a:off x="7392769" y="3252939"/>
              <a:ext cx="2853169" cy="1268565"/>
            </a:xfrm>
            <a:custGeom>
              <a:avLst/>
              <a:gdLst/>
              <a:ahLst/>
              <a:cxnLst/>
              <a:rect l="0" t="0" r="0" b="0"/>
              <a:pathLst>
                <a:path w="2853169" h="1268565">
                  <a:moveTo>
                    <a:pt x="2667559" y="1268565"/>
                  </a:moveTo>
                  <a:lnTo>
                    <a:pt x="185598" y="1268565"/>
                  </a:lnTo>
                  <a:cubicBezTo>
                    <a:pt x="83096" y="1268565"/>
                    <a:pt x="0" y="1185456"/>
                    <a:pt x="0" y="1082955"/>
                  </a:cubicBezTo>
                  <a:lnTo>
                    <a:pt x="0" y="185610"/>
                  </a:lnTo>
                  <a:cubicBezTo>
                    <a:pt x="0" y="83096"/>
                    <a:pt x="83096" y="0"/>
                    <a:pt x="185598" y="0"/>
                  </a:cubicBezTo>
                  <a:lnTo>
                    <a:pt x="2667559" y="0"/>
                  </a:lnTo>
                  <a:cubicBezTo>
                    <a:pt x="2770061" y="0"/>
                    <a:pt x="2853169" y="83096"/>
                    <a:pt x="2853169" y="185610"/>
                  </a:cubicBezTo>
                  <a:lnTo>
                    <a:pt x="2853169" y="1082955"/>
                  </a:lnTo>
                  <a:cubicBezTo>
                    <a:pt x="2853169" y="1185456"/>
                    <a:pt x="2770061" y="1268565"/>
                    <a:pt x="2667559" y="1268565"/>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729309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63B545-9F4A-E550-E8E0-3785A556F5F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706D0C6-AE81-D8D9-62A6-AD6990874535}"/>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العهد</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EB40BF5-25F4-4C4B-EF5F-7E11817202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5E6404C1-85C3-D5BD-3A14-599D86C93AB6}"/>
              </a:ext>
            </a:extLst>
          </p:cNvPr>
          <p:cNvSpPr txBox="1"/>
          <p:nvPr/>
        </p:nvSpPr>
        <p:spPr>
          <a:xfrm>
            <a:off x="5846347" y="3062469"/>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dirty="0"/>
              <a:t>ولإنشـــاء عهدة جديدة قم بالنقر على زر اضافة عهدة وســـتظهر نافذة منبثقة قم بتحديد النوع، وكتابة الإسم، تاريخ استلام العهدة، تاريخ تسليم العهدة، ملاحظات (خاصة بالإداريين) ثم انقر على انشاء</a:t>
            </a:r>
            <a:endParaRPr lang="en-US" b="1" dirty="0">
              <a:solidFill>
                <a:srgbClr val="168489"/>
              </a:solidFill>
              <a:latin typeface="Adobe Arabic" panose="020B0604020202020204" pitchFamily="18" charset="-78"/>
              <a:cs typeface="Adobe Arabic" panose="020B0604020202020204" pitchFamily="18" charset="-78"/>
            </a:endParaRPr>
          </a:p>
        </p:txBody>
      </p:sp>
      <p:grpSp>
        <p:nvGrpSpPr>
          <p:cNvPr id="15" name="Group 14">
            <a:extLst>
              <a:ext uri="{FF2B5EF4-FFF2-40B4-BE49-F238E27FC236}">
                <a16:creationId xmlns:a16="http://schemas.microsoft.com/office/drawing/2014/main" id="{727E62BB-303B-0D35-BEA8-EAAC2314C651}"/>
              </a:ext>
            </a:extLst>
          </p:cNvPr>
          <p:cNvGrpSpPr/>
          <p:nvPr/>
        </p:nvGrpSpPr>
        <p:grpSpPr>
          <a:xfrm>
            <a:off x="82296" y="2020824"/>
            <a:ext cx="5361790" cy="3025540"/>
            <a:chOff x="-5282" y="0"/>
            <a:chExt cx="10251220" cy="5529168"/>
          </a:xfrm>
        </p:grpSpPr>
        <p:pic>
          <p:nvPicPr>
            <p:cNvPr id="16" name="Picture 15">
              <a:extLst>
                <a:ext uri="{FF2B5EF4-FFF2-40B4-BE49-F238E27FC236}">
                  <a16:creationId xmlns:a16="http://schemas.microsoft.com/office/drawing/2014/main" id="{A17C1724-39A8-624D-4026-F5E51E8D8DC4}"/>
                </a:ext>
              </a:extLst>
            </p:cNvPr>
            <p:cNvPicPr/>
            <p:nvPr/>
          </p:nvPicPr>
          <p:blipFill>
            <a:blip r:embed="rId4"/>
            <a:stretch>
              <a:fillRect/>
            </a:stretch>
          </p:blipFill>
          <p:spPr>
            <a:xfrm>
              <a:off x="89205" y="5410296"/>
              <a:ext cx="9653017" cy="118872"/>
            </a:xfrm>
            <a:prstGeom prst="rect">
              <a:avLst/>
            </a:prstGeom>
          </p:spPr>
        </p:pic>
        <p:sp>
          <p:nvSpPr>
            <p:cNvPr id="17" name="Shape 7670">
              <a:extLst>
                <a:ext uri="{FF2B5EF4-FFF2-40B4-BE49-F238E27FC236}">
                  <a16:creationId xmlns:a16="http://schemas.microsoft.com/office/drawing/2014/main" id="{B1ED79AF-11CF-A0D8-7328-372EFB570EB8}"/>
                </a:ext>
              </a:extLst>
            </p:cNvPr>
            <p:cNvSpPr/>
            <p:nvPr/>
          </p:nvSpPr>
          <p:spPr>
            <a:xfrm>
              <a:off x="93647" y="5413381"/>
              <a:ext cx="9645767" cy="115088"/>
            </a:xfrm>
            <a:custGeom>
              <a:avLst/>
              <a:gdLst/>
              <a:ahLst/>
              <a:cxnLst/>
              <a:rect l="0" t="0" r="0" b="0"/>
              <a:pathLst>
                <a:path w="9645767" h="115088">
                  <a:moveTo>
                    <a:pt x="0" y="0"/>
                  </a:moveTo>
                  <a:lnTo>
                    <a:pt x="9645767" y="0"/>
                  </a:lnTo>
                  <a:lnTo>
                    <a:pt x="9645767" y="86"/>
                  </a:lnTo>
                  <a:lnTo>
                    <a:pt x="9643438" y="23189"/>
                  </a:lnTo>
                  <a:cubicBezTo>
                    <a:pt x="9634238" y="68144"/>
                    <a:pt x="9598827" y="103555"/>
                    <a:pt x="9553872" y="112755"/>
                  </a:cubicBezTo>
                  <a:lnTo>
                    <a:pt x="9530738" y="115088"/>
                  </a:lnTo>
                  <a:lnTo>
                    <a:pt x="115013" y="115088"/>
                  </a:lnTo>
                  <a:lnTo>
                    <a:pt x="91880" y="112755"/>
                  </a:lnTo>
                  <a:cubicBezTo>
                    <a:pt x="46930" y="103555"/>
                    <a:pt x="11533" y="68144"/>
                    <a:pt x="2337" y="23189"/>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8" name="Shape 7671">
              <a:extLst>
                <a:ext uri="{FF2B5EF4-FFF2-40B4-BE49-F238E27FC236}">
                  <a16:creationId xmlns:a16="http://schemas.microsoft.com/office/drawing/2014/main" id="{7A3B48C6-37E8-7342-89D0-C0B91B4B8F6F}"/>
                </a:ext>
              </a:extLst>
            </p:cNvPr>
            <p:cNvSpPr/>
            <p:nvPr/>
          </p:nvSpPr>
          <p:spPr>
            <a:xfrm>
              <a:off x="960493" y="0"/>
              <a:ext cx="7912062" cy="5287696"/>
            </a:xfrm>
            <a:custGeom>
              <a:avLst/>
              <a:gdLst/>
              <a:ahLst/>
              <a:cxnLst/>
              <a:rect l="0" t="0" r="0" b="0"/>
              <a:pathLst>
                <a:path w="7912062" h="5287696">
                  <a:moveTo>
                    <a:pt x="337782" y="0"/>
                  </a:moveTo>
                  <a:lnTo>
                    <a:pt x="7574293" y="0"/>
                  </a:lnTo>
                  <a:cubicBezTo>
                    <a:pt x="7760844" y="0"/>
                    <a:pt x="7912062" y="151219"/>
                    <a:pt x="7912062" y="337757"/>
                  </a:cubicBezTo>
                  <a:lnTo>
                    <a:pt x="7912062" y="5287696"/>
                  </a:lnTo>
                  <a:lnTo>
                    <a:pt x="0" y="5287696"/>
                  </a:lnTo>
                  <a:lnTo>
                    <a:pt x="0" y="337757"/>
                  </a:lnTo>
                  <a:cubicBezTo>
                    <a:pt x="0" y="151219"/>
                    <a:pt x="151232" y="0"/>
                    <a:pt x="337782"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9" name="Shape 138705">
              <a:extLst>
                <a:ext uri="{FF2B5EF4-FFF2-40B4-BE49-F238E27FC236}">
                  <a16:creationId xmlns:a16="http://schemas.microsoft.com/office/drawing/2014/main" id="{5DA00C5C-CE32-6BF8-E20D-035A4A12BE1E}"/>
                </a:ext>
              </a:extLst>
            </p:cNvPr>
            <p:cNvSpPr/>
            <p:nvPr/>
          </p:nvSpPr>
          <p:spPr>
            <a:xfrm>
              <a:off x="1207923" y="271164"/>
              <a:ext cx="7417206" cy="4745368"/>
            </a:xfrm>
            <a:custGeom>
              <a:avLst/>
              <a:gdLst/>
              <a:ahLst/>
              <a:cxnLst/>
              <a:rect l="0" t="0" r="0" b="0"/>
              <a:pathLst>
                <a:path w="7417206" h="4745368">
                  <a:moveTo>
                    <a:pt x="0" y="0"/>
                  </a:moveTo>
                  <a:lnTo>
                    <a:pt x="7417206" y="0"/>
                  </a:lnTo>
                  <a:lnTo>
                    <a:pt x="7417206"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20" name="Picture 19">
              <a:extLst>
                <a:ext uri="{FF2B5EF4-FFF2-40B4-BE49-F238E27FC236}">
                  <a16:creationId xmlns:a16="http://schemas.microsoft.com/office/drawing/2014/main" id="{4B3AC232-381F-DE76-D5A4-BB84D50001A2}"/>
                </a:ext>
              </a:extLst>
            </p:cNvPr>
            <p:cNvPicPr/>
            <p:nvPr/>
          </p:nvPicPr>
          <p:blipFill>
            <a:blip r:embed="rId5"/>
            <a:stretch>
              <a:fillRect/>
            </a:stretch>
          </p:blipFill>
          <p:spPr>
            <a:xfrm>
              <a:off x="1203757" y="258159"/>
              <a:ext cx="7421881" cy="4757928"/>
            </a:xfrm>
            <a:prstGeom prst="rect">
              <a:avLst/>
            </a:prstGeom>
          </p:spPr>
        </p:pic>
        <p:pic>
          <p:nvPicPr>
            <p:cNvPr id="21" name="Picture 20">
              <a:extLst>
                <a:ext uri="{FF2B5EF4-FFF2-40B4-BE49-F238E27FC236}">
                  <a16:creationId xmlns:a16="http://schemas.microsoft.com/office/drawing/2014/main" id="{9E1D2D9E-1C42-DACA-EF77-CE9B56EC28FC}"/>
                </a:ext>
              </a:extLst>
            </p:cNvPr>
            <p:cNvPicPr/>
            <p:nvPr/>
          </p:nvPicPr>
          <p:blipFill>
            <a:blip r:embed="rId6"/>
            <a:stretch>
              <a:fillRect/>
            </a:stretch>
          </p:blipFill>
          <p:spPr>
            <a:xfrm>
              <a:off x="1203757" y="258159"/>
              <a:ext cx="7421881" cy="4757928"/>
            </a:xfrm>
            <a:prstGeom prst="rect">
              <a:avLst/>
            </a:prstGeom>
          </p:spPr>
        </p:pic>
        <p:pic>
          <p:nvPicPr>
            <p:cNvPr id="22" name="Picture 21">
              <a:extLst>
                <a:ext uri="{FF2B5EF4-FFF2-40B4-BE49-F238E27FC236}">
                  <a16:creationId xmlns:a16="http://schemas.microsoft.com/office/drawing/2014/main" id="{43131A3F-594B-7417-C313-B9A0BA20CA16}"/>
                </a:ext>
              </a:extLst>
            </p:cNvPr>
            <p:cNvPicPr/>
            <p:nvPr/>
          </p:nvPicPr>
          <p:blipFill>
            <a:blip r:embed="rId7"/>
            <a:stretch>
              <a:fillRect/>
            </a:stretch>
          </p:blipFill>
          <p:spPr>
            <a:xfrm>
              <a:off x="1203757" y="258159"/>
              <a:ext cx="7421881" cy="4757928"/>
            </a:xfrm>
            <a:prstGeom prst="rect">
              <a:avLst/>
            </a:prstGeom>
          </p:spPr>
        </p:pic>
        <p:pic>
          <p:nvPicPr>
            <p:cNvPr id="23" name="Picture 22">
              <a:extLst>
                <a:ext uri="{FF2B5EF4-FFF2-40B4-BE49-F238E27FC236}">
                  <a16:creationId xmlns:a16="http://schemas.microsoft.com/office/drawing/2014/main" id="{D96C9ACC-2A5C-E08B-BA05-42E8E1DEEAD4}"/>
                </a:ext>
              </a:extLst>
            </p:cNvPr>
            <p:cNvPicPr/>
            <p:nvPr/>
          </p:nvPicPr>
          <p:blipFill>
            <a:blip r:embed="rId8"/>
            <a:stretch>
              <a:fillRect/>
            </a:stretch>
          </p:blipFill>
          <p:spPr>
            <a:xfrm>
              <a:off x="-5282" y="5281264"/>
              <a:ext cx="9838944" cy="155448"/>
            </a:xfrm>
            <a:prstGeom prst="rect">
              <a:avLst/>
            </a:prstGeom>
          </p:spPr>
        </p:pic>
        <p:sp>
          <p:nvSpPr>
            <p:cNvPr id="24" name="Shape 7680">
              <a:extLst>
                <a:ext uri="{FF2B5EF4-FFF2-40B4-BE49-F238E27FC236}">
                  <a16:creationId xmlns:a16="http://schemas.microsoft.com/office/drawing/2014/main" id="{FFCC7EFB-2396-77DD-EBDA-04C1729540D3}"/>
                </a:ext>
              </a:extLst>
            </p:cNvPr>
            <p:cNvSpPr/>
            <p:nvPr/>
          </p:nvSpPr>
          <p:spPr>
            <a:xfrm>
              <a:off x="4039095" y="5287700"/>
              <a:ext cx="1754860" cy="76035"/>
            </a:xfrm>
            <a:custGeom>
              <a:avLst/>
              <a:gdLst/>
              <a:ahLst/>
              <a:cxnLst/>
              <a:rect l="0" t="0" r="0" b="0"/>
              <a:pathLst>
                <a:path w="1754860" h="76035">
                  <a:moveTo>
                    <a:pt x="0" y="0"/>
                  </a:moveTo>
                  <a:lnTo>
                    <a:pt x="1754860" y="0"/>
                  </a:lnTo>
                  <a:cubicBezTo>
                    <a:pt x="1754860" y="41986"/>
                    <a:pt x="1720824" y="76035"/>
                    <a:pt x="1678825" y="76035"/>
                  </a:cubicBezTo>
                  <a:lnTo>
                    <a:pt x="76047" y="76035"/>
                  </a:lnTo>
                  <a:cubicBezTo>
                    <a:pt x="44538" y="76035"/>
                    <a:pt x="17516" y="56883"/>
                    <a:pt x="5974" y="29594"/>
                  </a:cubicBezTo>
                  <a:lnTo>
                    <a:pt x="0" y="4"/>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5" name="Picture 24">
              <a:extLst>
                <a:ext uri="{FF2B5EF4-FFF2-40B4-BE49-F238E27FC236}">
                  <a16:creationId xmlns:a16="http://schemas.microsoft.com/office/drawing/2014/main" id="{D5E49AB6-FA70-571E-815E-1AC34F09C887}"/>
                </a:ext>
              </a:extLst>
            </p:cNvPr>
            <p:cNvPicPr/>
            <p:nvPr/>
          </p:nvPicPr>
          <p:blipFill>
            <a:blip r:embed="rId9"/>
            <a:stretch>
              <a:fillRect/>
            </a:stretch>
          </p:blipFill>
          <p:spPr>
            <a:xfrm>
              <a:off x="7389166" y="3252311"/>
              <a:ext cx="2855976" cy="1267968"/>
            </a:xfrm>
            <a:prstGeom prst="rect">
              <a:avLst/>
            </a:prstGeom>
          </p:spPr>
        </p:pic>
        <p:sp>
          <p:nvSpPr>
            <p:cNvPr id="26" name="Shape 7684">
              <a:extLst>
                <a:ext uri="{FF2B5EF4-FFF2-40B4-BE49-F238E27FC236}">
                  <a16:creationId xmlns:a16="http://schemas.microsoft.com/office/drawing/2014/main" id="{4B020C1D-10B7-B2A8-214D-7335658BBCA0}"/>
                </a:ext>
              </a:extLst>
            </p:cNvPr>
            <p:cNvSpPr/>
            <p:nvPr/>
          </p:nvSpPr>
          <p:spPr>
            <a:xfrm>
              <a:off x="9388835" y="3926863"/>
              <a:ext cx="719163" cy="475094"/>
            </a:xfrm>
            <a:custGeom>
              <a:avLst/>
              <a:gdLst/>
              <a:ahLst/>
              <a:cxnLst/>
              <a:rect l="0" t="0" r="0" b="0"/>
              <a:pathLst>
                <a:path w="719163" h="475094">
                  <a:moveTo>
                    <a:pt x="646837" y="475094"/>
                  </a:moveTo>
                  <a:lnTo>
                    <a:pt x="72327" y="475094"/>
                  </a:lnTo>
                  <a:cubicBezTo>
                    <a:pt x="32372" y="475094"/>
                    <a:pt x="0" y="442722"/>
                    <a:pt x="0" y="402780"/>
                  </a:cubicBezTo>
                  <a:lnTo>
                    <a:pt x="0" y="72314"/>
                  </a:lnTo>
                  <a:cubicBezTo>
                    <a:pt x="0" y="32372"/>
                    <a:pt x="32372" y="0"/>
                    <a:pt x="72327" y="0"/>
                  </a:cubicBezTo>
                  <a:lnTo>
                    <a:pt x="646837" y="0"/>
                  </a:lnTo>
                  <a:cubicBezTo>
                    <a:pt x="686791" y="0"/>
                    <a:pt x="719163" y="32372"/>
                    <a:pt x="719163" y="72314"/>
                  </a:cubicBezTo>
                  <a:lnTo>
                    <a:pt x="719163" y="402780"/>
                  </a:lnTo>
                  <a:cubicBezTo>
                    <a:pt x="719163" y="442722"/>
                    <a:pt x="686791" y="475094"/>
                    <a:pt x="646837" y="475094"/>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8" name="Shape 7685">
              <a:extLst>
                <a:ext uri="{FF2B5EF4-FFF2-40B4-BE49-F238E27FC236}">
                  <a16:creationId xmlns:a16="http://schemas.microsoft.com/office/drawing/2014/main" id="{4B854591-8687-2F1C-AB0C-D73875288D4A}"/>
                </a:ext>
              </a:extLst>
            </p:cNvPr>
            <p:cNvSpPr/>
            <p:nvPr/>
          </p:nvSpPr>
          <p:spPr>
            <a:xfrm>
              <a:off x="7392769" y="3252939"/>
              <a:ext cx="2853169" cy="1268565"/>
            </a:xfrm>
            <a:custGeom>
              <a:avLst/>
              <a:gdLst/>
              <a:ahLst/>
              <a:cxnLst/>
              <a:rect l="0" t="0" r="0" b="0"/>
              <a:pathLst>
                <a:path w="2853169" h="1268565">
                  <a:moveTo>
                    <a:pt x="2667559" y="1268565"/>
                  </a:moveTo>
                  <a:lnTo>
                    <a:pt x="185598" y="1268565"/>
                  </a:lnTo>
                  <a:cubicBezTo>
                    <a:pt x="83096" y="1268565"/>
                    <a:pt x="0" y="1185456"/>
                    <a:pt x="0" y="1082955"/>
                  </a:cubicBezTo>
                  <a:lnTo>
                    <a:pt x="0" y="185610"/>
                  </a:lnTo>
                  <a:cubicBezTo>
                    <a:pt x="0" y="83096"/>
                    <a:pt x="83096" y="0"/>
                    <a:pt x="185598" y="0"/>
                  </a:cubicBezTo>
                  <a:lnTo>
                    <a:pt x="2667559" y="0"/>
                  </a:lnTo>
                  <a:cubicBezTo>
                    <a:pt x="2770061" y="0"/>
                    <a:pt x="2853169" y="83096"/>
                    <a:pt x="2853169" y="185610"/>
                  </a:cubicBezTo>
                  <a:lnTo>
                    <a:pt x="2853169" y="1082955"/>
                  </a:lnTo>
                  <a:cubicBezTo>
                    <a:pt x="2853169" y="1185456"/>
                    <a:pt x="2770061" y="1268565"/>
                    <a:pt x="2667559" y="1268565"/>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31167155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26B9AD-89A6-24E5-8743-C00010CDB1B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AB0A527-D775-433A-C99D-E656A8609EE1}"/>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إضافة موظف جديد</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D55E072-9742-87E9-0F34-8BBFA7BCE5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209D3DF5-EFF8-CCC7-8F66-7563F3881B57}"/>
              </a:ext>
            </a:extLst>
          </p:cNvPr>
          <p:cNvSpPr txBox="1"/>
          <p:nvPr/>
        </p:nvSpPr>
        <p:spPr>
          <a:xfrm>
            <a:off x="5535526" y="1457520"/>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قم بالنقـــر على موظف جديد الموجودة في الواجهة  الرئيســـية ضمـــن مربع الموظفين ،وستظهر لك واجهة تم تقسيمها الى اربعة أقسام وعليك ان تقوم بإدخال كالتالي:</a:t>
            </a:r>
            <a:endParaRPr lang="en-US"/>
          </a:p>
        </p:txBody>
      </p:sp>
      <p:grpSp>
        <p:nvGrpSpPr>
          <p:cNvPr id="4" name="Group 3">
            <a:extLst>
              <a:ext uri="{FF2B5EF4-FFF2-40B4-BE49-F238E27FC236}">
                <a16:creationId xmlns:a16="http://schemas.microsoft.com/office/drawing/2014/main" id="{ADEA0373-E864-58BB-F54E-92CD1DC315FF}"/>
              </a:ext>
            </a:extLst>
          </p:cNvPr>
          <p:cNvGrpSpPr/>
          <p:nvPr/>
        </p:nvGrpSpPr>
        <p:grpSpPr>
          <a:xfrm>
            <a:off x="75593" y="2842515"/>
            <a:ext cx="5038834" cy="2716658"/>
            <a:chOff x="-5282" y="0"/>
            <a:chExt cx="10251220" cy="5528468"/>
          </a:xfrm>
        </p:grpSpPr>
        <p:pic>
          <p:nvPicPr>
            <p:cNvPr id="5" name="Picture 4">
              <a:extLst>
                <a:ext uri="{FF2B5EF4-FFF2-40B4-BE49-F238E27FC236}">
                  <a16:creationId xmlns:a16="http://schemas.microsoft.com/office/drawing/2014/main" id="{58A87F39-CEB4-024D-DC50-E4C03E811C7E}"/>
                </a:ext>
              </a:extLst>
            </p:cNvPr>
            <p:cNvPicPr/>
            <p:nvPr/>
          </p:nvPicPr>
          <p:blipFill>
            <a:blip r:embed="rId4"/>
            <a:stretch>
              <a:fillRect/>
            </a:stretch>
          </p:blipFill>
          <p:spPr>
            <a:xfrm>
              <a:off x="89205" y="5408643"/>
              <a:ext cx="9653017" cy="118872"/>
            </a:xfrm>
            <a:prstGeom prst="rect">
              <a:avLst/>
            </a:prstGeom>
          </p:spPr>
        </p:pic>
        <p:sp>
          <p:nvSpPr>
            <p:cNvPr id="6" name="Shape 7824">
              <a:extLst>
                <a:ext uri="{FF2B5EF4-FFF2-40B4-BE49-F238E27FC236}">
                  <a16:creationId xmlns:a16="http://schemas.microsoft.com/office/drawing/2014/main" id="{35BFC0E2-022C-56C1-4DF1-24E1B398EF43}"/>
                </a:ext>
              </a:extLst>
            </p:cNvPr>
            <p:cNvSpPr/>
            <p:nvPr/>
          </p:nvSpPr>
          <p:spPr>
            <a:xfrm>
              <a:off x="93648" y="5413393"/>
              <a:ext cx="9645766" cy="115075"/>
            </a:xfrm>
            <a:custGeom>
              <a:avLst/>
              <a:gdLst/>
              <a:ahLst/>
              <a:cxnLst/>
              <a:rect l="0" t="0" r="0" b="0"/>
              <a:pathLst>
                <a:path w="9645766" h="115075">
                  <a:moveTo>
                    <a:pt x="0" y="0"/>
                  </a:moveTo>
                  <a:lnTo>
                    <a:pt x="9645766" y="0"/>
                  </a:lnTo>
                  <a:lnTo>
                    <a:pt x="9645766" y="75"/>
                  </a:lnTo>
                  <a:lnTo>
                    <a:pt x="9643437" y="23178"/>
                  </a:lnTo>
                  <a:cubicBezTo>
                    <a:pt x="9634237" y="68133"/>
                    <a:pt x="9598826" y="103544"/>
                    <a:pt x="9553871" y="112744"/>
                  </a:cubicBezTo>
                  <a:lnTo>
                    <a:pt x="9530752" y="115075"/>
                  </a:lnTo>
                  <a:lnTo>
                    <a:pt x="114996" y="115075"/>
                  </a:lnTo>
                  <a:lnTo>
                    <a:pt x="91879" y="112744"/>
                  </a:lnTo>
                  <a:cubicBezTo>
                    <a:pt x="46929" y="103544"/>
                    <a:pt x="11532" y="68133"/>
                    <a:pt x="2336" y="23178"/>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7" name="Shape 7825">
              <a:extLst>
                <a:ext uri="{FF2B5EF4-FFF2-40B4-BE49-F238E27FC236}">
                  <a16:creationId xmlns:a16="http://schemas.microsoft.com/office/drawing/2014/main" id="{1EF42AC6-561F-4CA1-366D-FBD6FA9BB3BD}"/>
                </a:ext>
              </a:extLst>
            </p:cNvPr>
            <p:cNvSpPr/>
            <p:nvPr/>
          </p:nvSpPr>
          <p:spPr>
            <a:xfrm>
              <a:off x="960493" y="0"/>
              <a:ext cx="7912062" cy="5287696"/>
            </a:xfrm>
            <a:custGeom>
              <a:avLst/>
              <a:gdLst/>
              <a:ahLst/>
              <a:cxnLst/>
              <a:rect l="0" t="0" r="0" b="0"/>
              <a:pathLst>
                <a:path w="7912062" h="5287696">
                  <a:moveTo>
                    <a:pt x="337782" y="0"/>
                  </a:moveTo>
                  <a:lnTo>
                    <a:pt x="7574293" y="0"/>
                  </a:lnTo>
                  <a:cubicBezTo>
                    <a:pt x="7760844" y="0"/>
                    <a:pt x="7912062" y="151219"/>
                    <a:pt x="7912062" y="337757"/>
                  </a:cubicBezTo>
                  <a:lnTo>
                    <a:pt x="7912062" y="5287696"/>
                  </a:lnTo>
                  <a:lnTo>
                    <a:pt x="0" y="5287696"/>
                  </a:lnTo>
                  <a:lnTo>
                    <a:pt x="0" y="337757"/>
                  </a:lnTo>
                  <a:cubicBezTo>
                    <a:pt x="0" y="151219"/>
                    <a:pt x="151232" y="0"/>
                    <a:pt x="337782"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0" name="Shape 139097">
              <a:extLst>
                <a:ext uri="{FF2B5EF4-FFF2-40B4-BE49-F238E27FC236}">
                  <a16:creationId xmlns:a16="http://schemas.microsoft.com/office/drawing/2014/main" id="{8CFBE841-9140-6887-39D8-1CCF1695BA28}"/>
                </a:ext>
              </a:extLst>
            </p:cNvPr>
            <p:cNvSpPr/>
            <p:nvPr/>
          </p:nvSpPr>
          <p:spPr>
            <a:xfrm>
              <a:off x="1207923" y="271163"/>
              <a:ext cx="7417206" cy="4745368"/>
            </a:xfrm>
            <a:custGeom>
              <a:avLst/>
              <a:gdLst/>
              <a:ahLst/>
              <a:cxnLst/>
              <a:rect l="0" t="0" r="0" b="0"/>
              <a:pathLst>
                <a:path w="7417206" h="4745368">
                  <a:moveTo>
                    <a:pt x="0" y="0"/>
                  </a:moveTo>
                  <a:lnTo>
                    <a:pt x="7417206" y="0"/>
                  </a:lnTo>
                  <a:lnTo>
                    <a:pt x="7417206"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1" name="Picture 10">
              <a:extLst>
                <a:ext uri="{FF2B5EF4-FFF2-40B4-BE49-F238E27FC236}">
                  <a16:creationId xmlns:a16="http://schemas.microsoft.com/office/drawing/2014/main" id="{04625FF6-A22D-8DA5-1FBF-E4886E76DD4C}"/>
                </a:ext>
              </a:extLst>
            </p:cNvPr>
            <p:cNvPicPr/>
            <p:nvPr/>
          </p:nvPicPr>
          <p:blipFill>
            <a:blip r:embed="rId5"/>
            <a:stretch>
              <a:fillRect/>
            </a:stretch>
          </p:blipFill>
          <p:spPr>
            <a:xfrm>
              <a:off x="1203757" y="256507"/>
              <a:ext cx="7421881" cy="4760976"/>
            </a:xfrm>
            <a:prstGeom prst="rect">
              <a:avLst/>
            </a:prstGeom>
          </p:spPr>
        </p:pic>
        <p:pic>
          <p:nvPicPr>
            <p:cNvPr id="12" name="Picture 11">
              <a:extLst>
                <a:ext uri="{FF2B5EF4-FFF2-40B4-BE49-F238E27FC236}">
                  <a16:creationId xmlns:a16="http://schemas.microsoft.com/office/drawing/2014/main" id="{5ABED113-6539-0B28-6040-AE9BF9F2C1E1}"/>
                </a:ext>
              </a:extLst>
            </p:cNvPr>
            <p:cNvPicPr/>
            <p:nvPr/>
          </p:nvPicPr>
          <p:blipFill>
            <a:blip r:embed="rId6"/>
            <a:stretch>
              <a:fillRect/>
            </a:stretch>
          </p:blipFill>
          <p:spPr>
            <a:xfrm>
              <a:off x="1203757" y="256507"/>
              <a:ext cx="7421881" cy="4760976"/>
            </a:xfrm>
            <a:prstGeom prst="rect">
              <a:avLst/>
            </a:prstGeom>
          </p:spPr>
        </p:pic>
        <p:pic>
          <p:nvPicPr>
            <p:cNvPr id="13" name="Picture 12">
              <a:extLst>
                <a:ext uri="{FF2B5EF4-FFF2-40B4-BE49-F238E27FC236}">
                  <a16:creationId xmlns:a16="http://schemas.microsoft.com/office/drawing/2014/main" id="{0E9AF395-CDBC-C6AA-F0F1-E225A2990539}"/>
                </a:ext>
              </a:extLst>
            </p:cNvPr>
            <p:cNvPicPr/>
            <p:nvPr/>
          </p:nvPicPr>
          <p:blipFill>
            <a:blip r:embed="rId7"/>
            <a:stretch>
              <a:fillRect/>
            </a:stretch>
          </p:blipFill>
          <p:spPr>
            <a:xfrm>
              <a:off x="1203757" y="256507"/>
              <a:ext cx="7421881" cy="4760976"/>
            </a:xfrm>
            <a:prstGeom prst="rect">
              <a:avLst/>
            </a:prstGeom>
          </p:spPr>
        </p:pic>
        <p:pic>
          <p:nvPicPr>
            <p:cNvPr id="14" name="Picture 13">
              <a:extLst>
                <a:ext uri="{FF2B5EF4-FFF2-40B4-BE49-F238E27FC236}">
                  <a16:creationId xmlns:a16="http://schemas.microsoft.com/office/drawing/2014/main" id="{B9EAA25F-2320-208C-C7AC-AB89A458A3B4}"/>
                </a:ext>
              </a:extLst>
            </p:cNvPr>
            <p:cNvPicPr/>
            <p:nvPr/>
          </p:nvPicPr>
          <p:blipFill>
            <a:blip r:embed="rId8"/>
            <a:stretch>
              <a:fillRect/>
            </a:stretch>
          </p:blipFill>
          <p:spPr>
            <a:xfrm>
              <a:off x="-5282" y="5282660"/>
              <a:ext cx="9838944" cy="155448"/>
            </a:xfrm>
            <a:prstGeom prst="rect">
              <a:avLst/>
            </a:prstGeom>
          </p:spPr>
        </p:pic>
        <p:sp>
          <p:nvSpPr>
            <p:cNvPr id="27" name="Shape 7834">
              <a:extLst>
                <a:ext uri="{FF2B5EF4-FFF2-40B4-BE49-F238E27FC236}">
                  <a16:creationId xmlns:a16="http://schemas.microsoft.com/office/drawing/2014/main" id="{D42E04E2-C1E5-D9E2-AE74-4051C88D9B67}"/>
                </a:ext>
              </a:extLst>
            </p:cNvPr>
            <p:cNvSpPr/>
            <p:nvPr/>
          </p:nvSpPr>
          <p:spPr>
            <a:xfrm>
              <a:off x="4039095" y="5287700"/>
              <a:ext cx="1754860" cy="76035"/>
            </a:xfrm>
            <a:custGeom>
              <a:avLst/>
              <a:gdLst/>
              <a:ahLst/>
              <a:cxnLst/>
              <a:rect l="0" t="0" r="0" b="0"/>
              <a:pathLst>
                <a:path w="1754860" h="76035">
                  <a:moveTo>
                    <a:pt x="0" y="0"/>
                  </a:moveTo>
                  <a:lnTo>
                    <a:pt x="1754860" y="0"/>
                  </a:lnTo>
                  <a:cubicBezTo>
                    <a:pt x="1754860" y="41986"/>
                    <a:pt x="1720824" y="76035"/>
                    <a:pt x="1678825" y="76035"/>
                  </a:cubicBezTo>
                  <a:lnTo>
                    <a:pt x="76047" y="76035"/>
                  </a:lnTo>
                  <a:cubicBezTo>
                    <a:pt x="44538" y="76035"/>
                    <a:pt x="17516" y="56883"/>
                    <a:pt x="5974" y="29594"/>
                  </a:cubicBezTo>
                  <a:lnTo>
                    <a:pt x="0" y="4"/>
                  </a:ln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9" name="Picture 28">
              <a:extLst>
                <a:ext uri="{FF2B5EF4-FFF2-40B4-BE49-F238E27FC236}">
                  <a16:creationId xmlns:a16="http://schemas.microsoft.com/office/drawing/2014/main" id="{A03EED08-36A0-3A98-2E1F-DA1B390F57D5}"/>
                </a:ext>
              </a:extLst>
            </p:cNvPr>
            <p:cNvPicPr/>
            <p:nvPr/>
          </p:nvPicPr>
          <p:blipFill>
            <a:blip r:embed="rId9"/>
            <a:stretch>
              <a:fillRect/>
            </a:stretch>
          </p:blipFill>
          <p:spPr>
            <a:xfrm>
              <a:off x="7389166" y="3253707"/>
              <a:ext cx="2855976" cy="1267968"/>
            </a:xfrm>
            <a:prstGeom prst="rect">
              <a:avLst/>
            </a:prstGeom>
          </p:spPr>
        </p:pic>
        <p:sp>
          <p:nvSpPr>
            <p:cNvPr id="30" name="Shape 7838">
              <a:extLst>
                <a:ext uri="{FF2B5EF4-FFF2-40B4-BE49-F238E27FC236}">
                  <a16:creationId xmlns:a16="http://schemas.microsoft.com/office/drawing/2014/main" id="{85172A41-2DCD-A00C-24DD-8F5F9FBB2726}"/>
                </a:ext>
              </a:extLst>
            </p:cNvPr>
            <p:cNvSpPr/>
            <p:nvPr/>
          </p:nvSpPr>
          <p:spPr>
            <a:xfrm>
              <a:off x="8667378" y="3926865"/>
              <a:ext cx="719162" cy="475094"/>
            </a:xfrm>
            <a:custGeom>
              <a:avLst/>
              <a:gdLst/>
              <a:ahLst/>
              <a:cxnLst/>
              <a:rect l="0" t="0" r="0" b="0"/>
              <a:pathLst>
                <a:path w="719162" h="475094">
                  <a:moveTo>
                    <a:pt x="646849" y="475094"/>
                  </a:moveTo>
                  <a:lnTo>
                    <a:pt x="72327" y="475094"/>
                  </a:lnTo>
                  <a:cubicBezTo>
                    <a:pt x="32385" y="475094"/>
                    <a:pt x="0" y="442722"/>
                    <a:pt x="0" y="402780"/>
                  </a:cubicBezTo>
                  <a:lnTo>
                    <a:pt x="0" y="72314"/>
                  </a:lnTo>
                  <a:cubicBezTo>
                    <a:pt x="0" y="32372"/>
                    <a:pt x="32385" y="0"/>
                    <a:pt x="72327" y="0"/>
                  </a:cubicBezTo>
                  <a:lnTo>
                    <a:pt x="646849" y="0"/>
                  </a:lnTo>
                  <a:cubicBezTo>
                    <a:pt x="686791" y="0"/>
                    <a:pt x="719162" y="32372"/>
                    <a:pt x="719162" y="72314"/>
                  </a:cubicBezTo>
                  <a:lnTo>
                    <a:pt x="719162" y="402780"/>
                  </a:lnTo>
                  <a:cubicBezTo>
                    <a:pt x="719162" y="442722"/>
                    <a:pt x="686791" y="475094"/>
                    <a:pt x="646849" y="475094"/>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31" name="Shape 7839">
              <a:extLst>
                <a:ext uri="{FF2B5EF4-FFF2-40B4-BE49-F238E27FC236}">
                  <a16:creationId xmlns:a16="http://schemas.microsoft.com/office/drawing/2014/main" id="{F838E267-BF6F-A130-547E-E5B18788A8CB}"/>
                </a:ext>
              </a:extLst>
            </p:cNvPr>
            <p:cNvSpPr/>
            <p:nvPr/>
          </p:nvSpPr>
          <p:spPr>
            <a:xfrm>
              <a:off x="7392769" y="3252939"/>
              <a:ext cx="2853169" cy="1268565"/>
            </a:xfrm>
            <a:custGeom>
              <a:avLst/>
              <a:gdLst/>
              <a:ahLst/>
              <a:cxnLst/>
              <a:rect l="0" t="0" r="0" b="0"/>
              <a:pathLst>
                <a:path w="2853169" h="1268565">
                  <a:moveTo>
                    <a:pt x="2667559" y="1268565"/>
                  </a:moveTo>
                  <a:lnTo>
                    <a:pt x="185598" y="1268565"/>
                  </a:lnTo>
                  <a:cubicBezTo>
                    <a:pt x="83096" y="1268565"/>
                    <a:pt x="0" y="1185456"/>
                    <a:pt x="0" y="1082955"/>
                  </a:cubicBezTo>
                  <a:lnTo>
                    <a:pt x="0" y="185610"/>
                  </a:lnTo>
                  <a:cubicBezTo>
                    <a:pt x="0" y="83096"/>
                    <a:pt x="83096" y="0"/>
                    <a:pt x="185598" y="0"/>
                  </a:cubicBezTo>
                  <a:lnTo>
                    <a:pt x="2667559" y="0"/>
                  </a:lnTo>
                  <a:cubicBezTo>
                    <a:pt x="2770061" y="0"/>
                    <a:pt x="2853169" y="83096"/>
                    <a:pt x="2853169" y="185610"/>
                  </a:cubicBezTo>
                  <a:lnTo>
                    <a:pt x="2853169" y="1082955"/>
                  </a:lnTo>
                  <a:cubicBezTo>
                    <a:pt x="2853169" y="1185456"/>
                    <a:pt x="2770061" y="1268565"/>
                    <a:pt x="2667559" y="1268565"/>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
        <p:nvSpPr>
          <p:cNvPr id="33" name="TextBox 32">
            <a:extLst>
              <a:ext uri="{FF2B5EF4-FFF2-40B4-BE49-F238E27FC236}">
                <a16:creationId xmlns:a16="http://schemas.microsoft.com/office/drawing/2014/main" id="{8B2D967B-54F3-C3EE-E6E0-E1A708780199}"/>
              </a:ext>
            </a:extLst>
          </p:cNvPr>
          <p:cNvSpPr txBox="1"/>
          <p:nvPr/>
        </p:nvSpPr>
        <p:spPr>
          <a:xfrm>
            <a:off x="5114427" y="302386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10"/>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البيانات الشخصية و الوظيفية </a:t>
            </a:r>
            <a:endParaRPr lang="en-US" b="1"/>
          </a:p>
        </p:txBody>
      </p:sp>
      <p:sp>
        <p:nvSpPr>
          <p:cNvPr id="34" name="TextBox 33">
            <a:extLst>
              <a:ext uri="{FF2B5EF4-FFF2-40B4-BE49-F238E27FC236}">
                <a16:creationId xmlns:a16="http://schemas.microsoft.com/office/drawing/2014/main" id="{3A020AA6-8102-5F08-7ABB-B6510984CF16}"/>
              </a:ext>
            </a:extLst>
          </p:cNvPr>
          <p:cNvSpPr txBox="1"/>
          <p:nvPr/>
        </p:nvSpPr>
        <p:spPr>
          <a:xfrm>
            <a:off x="5114427" y="375857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10"/>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اختيار الموقع والقسم للموظف</a:t>
            </a:r>
            <a:endParaRPr lang="en-US" b="1"/>
          </a:p>
        </p:txBody>
      </p:sp>
      <p:sp>
        <p:nvSpPr>
          <p:cNvPr id="35" name="TextBox 34">
            <a:extLst>
              <a:ext uri="{FF2B5EF4-FFF2-40B4-BE49-F238E27FC236}">
                <a16:creationId xmlns:a16="http://schemas.microsoft.com/office/drawing/2014/main" id="{5249A5EA-71B0-A506-3032-AF4677B91924}"/>
              </a:ext>
            </a:extLst>
          </p:cNvPr>
          <p:cNvSpPr txBox="1"/>
          <p:nvPr/>
        </p:nvSpPr>
        <p:spPr>
          <a:xfrm>
            <a:off x="5114427" y="449328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10"/>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err="1"/>
              <a:t>إختيار</a:t>
            </a:r>
            <a:r>
              <a:rPr lang="ar-SA" dirty="0"/>
              <a:t> فترات العمل</a:t>
            </a:r>
            <a:endParaRPr lang="en-US" b="1" dirty="0"/>
          </a:p>
        </p:txBody>
      </p:sp>
      <p:sp>
        <p:nvSpPr>
          <p:cNvPr id="36" name="TextBox 35">
            <a:extLst>
              <a:ext uri="{FF2B5EF4-FFF2-40B4-BE49-F238E27FC236}">
                <a16:creationId xmlns:a16="http://schemas.microsoft.com/office/drawing/2014/main" id="{BB4D4631-8672-E14F-3724-47549C035B8E}"/>
              </a:ext>
            </a:extLst>
          </p:cNvPr>
          <p:cNvSpPr txBox="1"/>
          <p:nvPr/>
        </p:nvSpPr>
        <p:spPr>
          <a:xfrm>
            <a:off x="5114427" y="522799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10"/>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إختيار فترات العمل</a:t>
            </a:r>
            <a:endParaRPr lang="en-US" b="1"/>
          </a:p>
        </p:txBody>
      </p:sp>
      <p:sp>
        <p:nvSpPr>
          <p:cNvPr id="37" name="TextBox 36">
            <a:extLst>
              <a:ext uri="{FF2B5EF4-FFF2-40B4-BE49-F238E27FC236}">
                <a16:creationId xmlns:a16="http://schemas.microsoft.com/office/drawing/2014/main" id="{4B208667-B7F7-8926-FF97-7A95A74637BB}"/>
              </a:ext>
            </a:extLst>
          </p:cNvPr>
          <p:cNvSpPr txBox="1"/>
          <p:nvPr/>
        </p:nvSpPr>
        <p:spPr>
          <a:xfrm>
            <a:off x="5114427" y="596270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10"/>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lvl="0" indent="0">
              <a:buNone/>
            </a:pPr>
            <a:r>
              <a:rPr lang="ar-SA"/>
              <a:t>تم شرحها بالتفصيل مسبقاً في بداية الملف اثناء تهيئة الحساب</a:t>
            </a:r>
            <a:endParaRPr lang="en-US" b="1"/>
          </a:p>
        </p:txBody>
      </p:sp>
    </p:spTree>
    <p:extLst>
      <p:ext uri="{BB962C8B-B14F-4D97-AF65-F5344CB8AC3E}">
        <p14:creationId xmlns:p14="http://schemas.microsoft.com/office/powerpoint/2010/main" val="37264429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anim calcmode="lin" valueType="num">
                                      <p:cBhvr>
                                        <p:cTn id="20" dur="1000" fill="hold"/>
                                        <p:tgtEl>
                                          <p:spTgt spid="34"/>
                                        </p:tgtEl>
                                        <p:attrNameLst>
                                          <p:attrName>ppt_x</p:attrName>
                                        </p:attrNameLst>
                                      </p:cBhvr>
                                      <p:tavLst>
                                        <p:tav tm="0">
                                          <p:val>
                                            <p:strVal val="#ppt_x"/>
                                          </p:val>
                                        </p:tav>
                                        <p:tav tm="100000">
                                          <p:val>
                                            <p:strVal val="#ppt_x"/>
                                          </p:val>
                                        </p:tav>
                                      </p:tavLst>
                                    </p:anim>
                                    <p:anim calcmode="lin" valueType="num">
                                      <p:cBhvr>
                                        <p:cTn id="2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1000"/>
                                        <p:tgtEl>
                                          <p:spTgt spid="35"/>
                                        </p:tgtEl>
                                      </p:cBhvr>
                                    </p:animEffect>
                                    <p:anim calcmode="lin" valueType="num">
                                      <p:cBhvr>
                                        <p:cTn id="27" dur="1000" fill="hold"/>
                                        <p:tgtEl>
                                          <p:spTgt spid="35"/>
                                        </p:tgtEl>
                                        <p:attrNameLst>
                                          <p:attrName>ppt_x</p:attrName>
                                        </p:attrNameLst>
                                      </p:cBhvr>
                                      <p:tavLst>
                                        <p:tav tm="0">
                                          <p:val>
                                            <p:strVal val="#ppt_x"/>
                                          </p:val>
                                        </p:tav>
                                        <p:tav tm="100000">
                                          <p:val>
                                            <p:strVal val="#ppt_x"/>
                                          </p:val>
                                        </p:tav>
                                      </p:tavLst>
                                    </p:anim>
                                    <p:anim calcmode="lin" valueType="num">
                                      <p:cBhvr>
                                        <p:cTn id="2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1000"/>
                                        <p:tgtEl>
                                          <p:spTgt spid="36"/>
                                        </p:tgtEl>
                                      </p:cBhvr>
                                    </p:animEffect>
                                    <p:anim calcmode="lin" valueType="num">
                                      <p:cBhvr>
                                        <p:cTn id="34" dur="1000" fill="hold"/>
                                        <p:tgtEl>
                                          <p:spTgt spid="36"/>
                                        </p:tgtEl>
                                        <p:attrNameLst>
                                          <p:attrName>ppt_x</p:attrName>
                                        </p:attrNameLst>
                                      </p:cBhvr>
                                      <p:tavLst>
                                        <p:tav tm="0">
                                          <p:val>
                                            <p:strVal val="#ppt_x"/>
                                          </p:val>
                                        </p:tav>
                                        <p:tav tm="100000">
                                          <p:val>
                                            <p:strVal val="#ppt_x"/>
                                          </p:val>
                                        </p:tav>
                                      </p:tavLst>
                                    </p:anim>
                                    <p:anim calcmode="lin" valueType="num">
                                      <p:cBhvr>
                                        <p:cTn id="3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1000"/>
                                        <p:tgtEl>
                                          <p:spTgt spid="37"/>
                                        </p:tgtEl>
                                      </p:cBhvr>
                                    </p:animEffect>
                                    <p:anim calcmode="lin" valueType="num">
                                      <p:cBhvr>
                                        <p:cTn id="41" dur="1000" fill="hold"/>
                                        <p:tgtEl>
                                          <p:spTgt spid="37"/>
                                        </p:tgtEl>
                                        <p:attrNameLst>
                                          <p:attrName>ppt_x</p:attrName>
                                        </p:attrNameLst>
                                      </p:cBhvr>
                                      <p:tavLst>
                                        <p:tav tm="0">
                                          <p:val>
                                            <p:strVal val="#ppt_x"/>
                                          </p:val>
                                        </p:tav>
                                        <p:tav tm="100000">
                                          <p:val>
                                            <p:strVal val="#ppt_x"/>
                                          </p:val>
                                        </p:tav>
                                      </p:tavLst>
                                    </p:anim>
                                    <p:anim calcmode="lin" valueType="num">
                                      <p:cBhvr>
                                        <p:cTn id="42"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CC145-442D-A3A5-4A82-63BFC9E4E5E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3759ABC-7DE6-782E-4E8F-2341988F8658}"/>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استيراد الموظفين من قائمة إكسل (</a:t>
            </a:r>
            <a:r>
              <a:rPr lang="en-US" sz="3200" b="1" dirty="0">
                <a:solidFill>
                  <a:schemeClr val="bg1"/>
                </a:solidFill>
                <a:latin typeface="Adobe Arabic" panose="02040503050201020203" pitchFamily="18" charset="-78"/>
                <a:cs typeface="Adobe Arabic" panose="02040503050201020203" pitchFamily="18" charset="-78"/>
              </a:rPr>
              <a:t>EXCEL</a:t>
            </a:r>
            <a:r>
              <a:rPr lang="ar-SA" sz="3200" b="1" dirty="0">
                <a:solidFill>
                  <a:schemeClr val="bg1"/>
                </a:solidFill>
                <a:latin typeface="Adobe Arabic" panose="02040503050201020203" pitchFamily="18" charset="-78"/>
                <a:cs typeface="Adobe Arabic" panose="02040503050201020203" pitchFamily="18" charset="-78"/>
              </a:rPr>
              <a:t>)</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FB689CE-3613-DF69-5C90-A86B7EC04F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2" name="TextBox 31">
            <a:extLst>
              <a:ext uri="{FF2B5EF4-FFF2-40B4-BE49-F238E27FC236}">
                <a16:creationId xmlns:a16="http://schemas.microsoft.com/office/drawing/2014/main" id="{C3D37505-5655-927E-E135-D2F07185F48E}"/>
              </a:ext>
            </a:extLst>
          </p:cNvPr>
          <p:cNvSpPr txBox="1"/>
          <p:nvPr/>
        </p:nvSpPr>
        <p:spPr>
          <a:xfrm>
            <a:off x="5535526" y="855699"/>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قم بالنقـــر على موظف جديد الموجودة في الواجهة  الرئيســـية ضمـــن مربع الموظفين ،وستظهر لك واجهة الإستيراد كما هو بالصورة الموضحة بالأعلى.</a:t>
            </a:r>
            <a:endParaRPr lang="en-US"/>
          </a:p>
        </p:txBody>
      </p:sp>
      <p:sp>
        <p:nvSpPr>
          <p:cNvPr id="33" name="TextBox 32">
            <a:extLst>
              <a:ext uri="{FF2B5EF4-FFF2-40B4-BE49-F238E27FC236}">
                <a16:creationId xmlns:a16="http://schemas.microsoft.com/office/drawing/2014/main" id="{59D6BBCF-324F-E52D-4F5F-18DAFF5409C4}"/>
              </a:ext>
            </a:extLst>
          </p:cNvPr>
          <p:cNvSpPr txBox="1"/>
          <p:nvPr/>
        </p:nvSpPr>
        <p:spPr>
          <a:xfrm>
            <a:off x="5114427" y="2465613"/>
            <a:ext cx="6364661" cy="51988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هناك( </a:t>
            </a:r>
            <a:r>
              <a:rPr lang="en-US"/>
              <a:t>5</a:t>
            </a:r>
            <a:r>
              <a:rPr lang="ar-SA"/>
              <a:t>) خطوات لإستيراد قائمة الموظفين دفعة واحدة: </a:t>
            </a:r>
            <a:endParaRPr lang="en-US"/>
          </a:p>
        </p:txBody>
      </p:sp>
      <p:sp>
        <p:nvSpPr>
          <p:cNvPr id="34" name="TextBox 33">
            <a:extLst>
              <a:ext uri="{FF2B5EF4-FFF2-40B4-BE49-F238E27FC236}">
                <a16:creationId xmlns:a16="http://schemas.microsoft.com/office/drawing/2014/main" id="{D0C64506-2561-E35A-0F6E-0668C7E02009}"/>
              </a:ext>
            </a:extLst>
          </p:cNvPr>
          <p:cNvSpPr txBox="1"/>
          <p:nvPr/>
        </p:nvSpPr>
        <p:spPr>
          <a:xfrm>
            <a:off x="5114427" y="321041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قم بتحميل ملف الإكســـل الذي يحتـــوي على الصيغة التي يجب عليـــك ترتيب بيانات الموظفين على اساسها</a:t>
            </a:r>
            <a:endParaRPr lang="en-US" b="1"/>
          </a:p>
        </p:txBody>
      </p:sp>
      <p:sp>
        <p:nvSpPr>
          <p:cNvPr id="35" name="TextBox 34">
            <a:extLst>
              <a:ext uri="{FF2B5EF4-FFF2-40B4-BE49-F238E27FC236}">
                <a16:creationId xmlns:a16="http://schemas.microsoft.com/office/drawing/2014/main" id="{F2FD89DB-97E7-B163-875D-0C69092F0D2E}"/>
              </a:ext>
            </a:extLst>
          </p:cNvPr>
          <p:cNvSpPr txBox="1"/>
          <p:nvPr/>
        </p:nvSpPr>
        <p:spPr>
          <a:xfrm>
            <a:off x="5114427" y="444971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err="1"/>
              <a:t>إختيار</a:t>
            </a:r>
            <a:r>
              <a:rPr lang="ar-SA" dirty="0"/>
              <a:t> فترات العمل</a:t>
            </a:r>
            <a:endParaRPr lang="en-US" b="1" dirty="0"/>
          </a:p>
        </p:txBody>
      </p:sp>
      <p:sp>
        <p:nvSpPr>
          <p:cNvPr id="36" name="TextBox 35">
            <a:extLst>
              <a:ext uri="{FF2B5EF4-FFF2-40B4-BE49-F238E27FC236}">
                <a16:creationId xmlns:a16="http://schemas.microsoft.com/office/drawing/2014/main" id="{9771F5F8-BA87-455F-466C-A9EC54AED9BF}"/>
              </a:ext>
            </a:extLst>
          </p:cNvPr>
          <p:cNvSpPr txBox="1"/>
          <p:nvPr/>
        </p:nvSpPr>
        <p:spPr>
          <a:xfrm>
            <a:off x="5114427" y="5227994"/>
            <a:ext cx="6364661"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قم بتعبئة الملف الذي قمت بتحميلة في الخطوة الأولى، حسب الأعمدة المحددة ولا تقم بزيادة او حذف اي أعمدة (لان النظام سيقوم برفضها)</a:t>
            </a:r>
            <a:r>
              <a:rPr lang="ar-SA" b="1"/>
              <a:t> </a:t>
            </a:r>
            <a:endParaRPr lang="en-US" b="1"/>
          </a:p>
        </p:txBody>
      </p:sp>
      <p:grpSp>
        <p:nvGrpSpPr>
          <p:cNvPr id="2" name="Group 1">
            <a:extLst>
              <a:ext uri="{FF2B5EF4-FFF2-40B4-BE49-F238E27FC236}">
                <a16:creationId xmlns:a16="http://schemas.microsoft.com/office/drawing/2014/main" id="{7DB4CD1E-1C86-6C1B-9D7A-C7452CB33F8C}"/>
              </a:ext>
            </a:extLst>
          </p:cNvPr>
          <p:cNvGrpSpPr/>
          <p:nvPr/>
        </p:nvGrpSpPr>
        <p:grpSpPr>
          <a:xfrm>
            <a:off x="461129" y="2581056"/>
            <a:ext cx="4909479" cy="2646938"/>
            <a:chOff x="-6031" y="0"/>
            <a:chExt cx="10251949" cy="5528478"/>
          </a:xfrm>
        </p:grpSpPr>
        <p:pic>
          <p:nvPicPr>
            <p:cNvPr id="3" name="Picture 2">
              <a:extLst>
                <a:ext uri="{FF2B5EF4-FFF2-40B4-BE49-F238E27FC236}">
                  <a16:creationId xmlns:a16="http://schemas.microsoft.com/office/drawing/2014/main" id="{94185F1C-C8D4-25E3-E954-53453309EF64}"/>
                </a:ext>
              </a:extLst>
            </p:cNvPr>
            <p:cNvPicPr/>
            <p:nvPr/>
          </p:nvPicPr>
          <p:blipFill>
            <a:blip r:embed="rId5"/>
            <a:stretch>
              <a:fillRect/>
            </a:stretch>
          </p:blipFill>
          <p:spPr>
            <a:xfrm>
              <a:off x="88456" y="5410448"/>
              <a:ext cx="9653016" cy="115824"/>
            </a:xfrm>
            <a:prstGeom prst="rect">
              <a:avLst/>
            </a:prstGeom>
          </p:spPr>
        </p:pic>
        <p:sp>
          <p:nvSpPr>
            <p:cNvPr id="15" name="Shape 8202">
              <a:extLst>
                <a:ext uri="{FF2B5EF4-FFF2-40B4-BE49-F238E27FC236}">
                  <a16:creationId xmlns:a16="http://schemas.microsoft.com/office/drawing/2014/main" id="{12E51131-E270-7327-F93A-0DC14F60C98D}"/>
                </a:ext>
              </a:extLst>
            </p:cNvPr>
            <p:cNvSpPr/>
            <p:nvPr/>
          </p:nvSpPr>
          <p:spPr>
            <a:xfrm>
              <a:off x="93628" y="5413395"/>
              <a:ext cx="9645774" cy="115083"/>
            </a:xfrm>
            <a:custGeom>
              <a:avLst/>
              <a:gdLst/>
              <a:ahLst/>
              <a:cxnLst/>
              <a:rect l="0" t="0" r="0" b="0"/>
              <a:pathLst>
                <a:path w="9645774" h="115083">
                  <a:moveTo>
                    <a:pt x="0" y="0"/>
                  </a:moveTo>
                  <a:lnTo>
                    <a:pt x="9645774" y="0"/>
                  </a:lnTo>
                  <a:lnTo>
                    <a:pt x="9645774" y="150"/>
                  </a:lnTo>
                  <a:lnTo>
                    <a:pt x="9643450" y="23190"/>
                  </a:lnTo>
                  <a:cubicBezTo>
                    <a:pt x="9632717" y="75635"/>
                    <a:pt x="9586308" y="115083"/>
                    <a:pt x="9530690" y="115083"/>
                  </a:cubicBezTo>
                  <a:lnTo>
                    <a:pt x="115087" y="115083"/>
                  </a:lnTo>
                  <a:cubicBezTo>
                    <a:pt x="59469" y="115083"/>
                    <a:pt x="13069" y="75635"/>
                    <a:pt x="2338" y="23190"/>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6" name="Shape 8203">
              <a:extLst>
                <a:ext uri="{FF2B5EF4-FFF2-40B4-BE49-F238E27FC236}">
                  <a16:creationId xmlns:a16="http://schemas.microsoft.com/office/drawing/2014/main" id="{57E13354-62CA-7372-7FDA-3A4AD17FA961}"/>
                </a:ext>
              </a:extLst>
            </p:cNvPr>
            <p:cNvSpPr/>
            <p:nvPr/>
          </p:nvSpPr>
          <p:spPr>
            <a:xfrm>
              <a:off x="960486" y="0"/>
              <a:ext cx="7912062" cy="5287696"/>
            </a:xfrm>
            <a:custGeom>
              <a:avLst/>
              <a:gdLst/>
              <a:ahLst/>
              <a:cxnLst/>
              <a:rect l="0" t="0" r="0" b="0"/>
              <a:pathLst>
                <a:path w="7912062" h="5287696">
                  <a:moveTo>
                    <a:pt x="337769" y="0"/>
                  </a:moveTo>
                  <a:lnTo>
                    <a:pt x="7574293" y="0"/>
                  </a:lnTo>
                  <a:cubicBezTo>
                    <a:pt x="7760844" y="0"/>
                    <a:pt x="7912062" y="151219"/>
                    <a:pt x="7912062" y="337769"/>
                  </a:cubicBezTo>
                  <a:lnTo>
                    <a:pt x="7912062"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7" name="Shape 139799">
              <a:extLst>
                <a:ext uri="{FF2B5EF4-FFF2-40B4-BE49-F238E27FC236}">
                  <a16:creationId xmlns:a16="http://schemas.microsoft.com/office/drawing/2014/main" id="{217B5EAF-C287-FEEA-580B-D277E897B62E}"/>
                </a:ext>
              </a:extLst>
            </p:cNvPr>
            <p:cNvSpPr/>
            <p:nvPr/>
          </p:nvSpPr>
          <p:spPr>
            <a:xfrm>
              <a:off x="1207910" y="271164"/>
              <a:ext cx="7417206" cy="4745368"/>
            </a:xfrm>
            <a:custGeom>
              <a:avLst/>
              <a:gdLst/>
              <a:ahLst/>
              <a:cxnLst/>
              <a:rect l="0" t="0" r="0" b="0"/>
              <a:pathLst>
                <a:path w="7417206" h="4745368">
                  <a:moveTo>
                    <a:pt x="0" y="0"/>
                  </a:moveTo>
                  <a:lnTo>
                    <a:pt x="7417206" y="0"/>
                  </a:lnTo>
                  <a:lnTo>
                    <a:pt x="7417206"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8" name="Picture 17">
              <a:extLst>
                <a:ext uri="{FF2B5EF4-FFF2-40B4-BE49-F238E27FC236}">
                  <a16:creationId xmlns:a16="http://schemas.microsoft.com/office/drawing/2014/main" id="{58B0AF38-B736-BECD-159F-8AB946F51BB8}"/>
                </a:ext>
              </a:extLst>
            </p:cNvPr>
            <p:cNvPicPr/>
            <p:nvPr/>
          </p:nvPicPr>
          <p:blipFill>
            <a:blip r:embed="rId6"/>
            <a:stretch>
              <a:fillRect/>
            </a:stretch>
          </p:blipFill>
          <p:spPr>
            <a:xfrm>
              <a:off x="1204024" y="258312"/>
              <a:ext cx="7421881" cy="4757928"/>
            </a:xfrm>
            <a:prstGeom prst="rect">
              <a:avLst/>
            </a:prstGeom>
          </p:spPr>
        </p:pic>
        <p:pic>
          <p:nvPicPr>
            <p:cNvPr id="19" name="Picture 18">
              <a:extLst>
                <a:ext uri="{FF2B5EF4-FFF2-40B4-BE49-F238E27FC236}">
                  <a16:creationId xmlns:a16="http://schemas.microsoft.com/office/drawing/2014/main" id="{2ED85C29-96E8-F644-AD92-91F15C8B37ED}"/>
                </a:ext>
              </a:extLst>
            </p:cNvPr>
            <p:cNvPicPr/>
            <p:nvPr/>
          </p:nvPicPr>
          <p:blipFill>
            <a:blip r:embed="rId7"/>
            <a:stretch>
              <a:fillRect/>
            </a:stretch>
          </p:blipFill>
          <p:spPr>
            <a:xfrm>
              <a:off x="-6031" y="5281416"/>
              <a:ext cx="9838944" cy="155448"/>
            </a:xfrm>
            <a:prstGeom prst="rect">
              <a:avLst/>
            </a:prstGeom>
          </p:spPr>
        </p:pic>
        <p:sp>
          <p:nvSpPr>
            <p:cNvPr id="20" name="Shape 8208">
              <a:extLst>
                <a:ext uri="{FF2B5EF4-FFF2-40B4-BE49-F238E27FC236}">
                  <a16:creationId xmlns:a16="http://schemas.microsoft.com/office/drawing/2014/main" id="{B895D85B-7394-94FF-2856-D9F9CEF9B554}"/>
                </a:ext>
              </a:extLst>
            </p:cNvPr>
            <p:cNvSpPr/>
            <p:nvPr/>
          </p:nvSpPr>
          <p:spPr>
            <a:xfrm>
              <a:off x="4039087" y="5287690"/>
              <a:ext cx="1754857" cy="76048"/>
            </a:xfrm>
            <a:custGeom>
              <a:avLst/>
              <a:gdLst/>
              <a:ahLst/>
              <a:cxnLst/>
              <a:rect l="0" t="0" r="0" b="0"/>
              <a:pathLst>
                <a:path w="1754857" h="76048">
                  <a:moveTo>
                    <a:pt x="0" y="0"/>
                  </a:moveTo>
                  <a:lnTo>
                    <a:pt x="1754857" y="0"/>
                  </a:lnTo>
                  <a:lnTo>
                    <a:pt x="1754857" y="19"/>
                  </a:lnTo>
                  <a:lnTo>
                    <a:pt x="1748886" y="29601"/>
                  </a:lnTo>
                  <a:cubicBezTo>
                    <a:pt x="1737344" y="56895"/>
                    <a:pt x="1710324" y="76048"/>
                    <a:pt x="1678825" y="76048"/>
                  </a:cubicBezTo>
                  <a:lnTo>
                    <a:pt x="76047" y="76048"/>
                  </a:lnTo>
                  <a:cubicBezTo>
                    <a:pt x="34036" y="76048"/>
                    <a:pt x="0" y="41999"/>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1" name="Picture 20">
              <a:extLst>
                <a:ext uri="{FF2B5EF4-FFF2-40B4-BE49-F238E27FC236}">
                  <a16:creationId xmlns:a16="http://schemas.microsoft.com/office/drawing/2014/main" id="{47230C66-6388-A84F-439E-B02E49E230C3}"/>
                </a:ext>
              </a:extLst>
            </p:cNvPr>
            <p:cNvPicPr/>
            <p:nvPr/>
          </p:nvPicPr>
          <p:blipFill>
            <a:blip r:embed="rId8"/>
            <a:stretch>
              <a:fillRect/>
            </a:stretch>
          </p:blipFill>
          <p:spPr>
            <a:xfrm>
              <a:off x="7388416" y="3252464"/>
              <a:ext cx="2855976" cy="1267968"/>
            </a:xfrm>
            <a:prstGeom prst="rect">
              <a:avLst/>
            </a:prstGeom>
          </p:spPr>
        </p:pic>
        <p:sp>
          <p:nvSpPr>
            <p:cNvPr id="22" name="Shape 8212">
              <a:extLst>
                <a:ext uri="{FF2B5EF4-FFF2-40B4-BE49-F238E27FC236}">
                  <a16:creationId xmlns:a16="http://schemas.microsoft.com/office/drawing/2014/main" id="{F46265A5-0C84-AE59-F687-2D9C46DFCA77}"/>
                </a:ext>
              </a:extLst>
            </p:cNvPr>
            <p:cNvSpPr/>
            <p:nvPr/>
          </p:nvSpPr>
          <p:spPr>
            <a:xfrm>
              <a:off x="8029805" y="3926860"/>
              <a:ext cx="719162" cy="475107"/>
            </a:xfrm>
            <a:custGeom>
              <a:avLst/>
              <a:gdLst/>
              <a:ahLst/>
              <a:cxnLst/>
              <a:rect l="0" t="0" r="0" b="0"/>
              <a:pathLst>
                <a:path w="719162" h="475107">
                  <a:moveTo>
                    <a:pt x="646849" y="475107"/>
                  </a:moveTo>
                  <a:lnTo>
                    <a:pt x="72327" y="475107"/>
                  </a:lnTo>
                  <a:cubicBezTo>
                    <a:pt x="32385" y="475107"/>
                    <a:pt x="0" y="442722"/>
                    <a:pt x="0" y="402780"/>
                  </a:cubicBezTo>
                  <a:lnTo>
                    <a:pt x="0" y="72327"/>
                  </a:lnTo>
                  <a:cubicBezTo>
                    <a:pt x="0" y="32385"/>
                    <a:pt x="32385" y="0"/>
                    <a:pt x="72327" y="0"/>
                  </a:cubicBezTo>
                  <a:lnTo>
                    <a:pt x="646849" y="0"/>
                  </a:lnTo>
                  <a:cubicBezTo>
                    <a:pt x="686803" y="0"/>
                    <a:pt x="719162" y="32385"/>
                    <a:pt x="719162" y="72327"/>
                  </a:cubicBezTo>
                  <a:lnTo>
                    <a:pt x="719162" y="402780"/>
                  </a:lnTo>
                  <a:cubicBezTo>
                    <a:pt x="719162" y="442722"/>
                    <a:pt x="686803" y="475107"/>
                    <a:pt x="646849" y="475107"/>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3" name="Shape 8213">
              <a:extLst>
                <a:ext uri="{FF2B5EF4-FFF2-40B4-BE49-F238E27FC236}">
                  <a16:creationId xmlns:a16="http://schemas.microsoft.com/office/drawing/2014/main" id="{5692F2B6-1F0C-F1AF-CAFB-E8D2B3220EA5}"/>
                </a:ext>
              </a:extLst>
            </p:cNvPr>
            <p:cNvSpPr/>
            <p:nvPr/>
          </p:nvSpPr>
          <p:spPr>
            <a:xfrm>
              <a:off x="7392749" y="3252952"/>
              <a:ext cx="2853169" cy="1268552"/>
            </a:xfrm>
            <a:custGeom>
              <a:avLst/>
              <a:gdLst/>
              <a:ahLst/>
              <a:cxnLst/>
              <a:rect l="0" t="0" r="0" b="0"/>
              <a:pathLst>
                <a:path w="2853169" h="1268552">
                  <a:moveTo>
                    <a:pt x="2667571" y="1268552"/>
                  </a:moveTo>
                  <a:lnTo>
                    <a:pt x="185610" y="1268552"/>
                  </a:lnTo>
                  <a:cubicBezTo>
                    <a:pt x="83108" y="1268552"/>
                    <a:pt x="0" y="1185456"/>
                    <a:pt x="0" y="1082942"/>
                  </a:cubicBezTo>
                  <a:lnTo>
                    <a:pt x="0" y="185598"/>
                  </a:lnTo>
                  <a:cubicBezTo>
                    <a:pt x="0" y="83096"/>
                    <a:pt x="83108" y="0"/>
                    <a:pt x="185610" y="0"/>
                  </a:cubicBezTo>
                  <a:lnTo>
                    <a:pt x="2667571" y="0"/>
                  </a:lnTo>
                  <a:cubicBezTo>
                    <a:pt x="2770073" y="0"/>
                    <a:pt x="2853169" y="83096"/>
                    <a:pt x="2853169" y="185598"/>
                  </a:cubicBezTo>
                  <a:lnTo>
                    <a:pt x="2853169" y="1082942"/>
                  </a:lnTo>
                  <a:cubicBezTo>
                    <a:pt x="2853169" y="1185456"/>
                    <a:pt x="2770073" y="1268552"/>
                    <a:pt x="2667571" y="1268552"/>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6656226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anim calcmode="lin" valueType="num">
                                      <p:cBhvr>
                                        <p:cTn id="20" dur="1000" fill="hold"/>
                                        <p:tgtEl>
                                          <p:spTgt spid="34"/>
                                        </p:tgtEl>
                                        <p:attrNameLst>
                                          <p:attrName>ppt_x</p:attrName>
                                        </p:attrNameLst>
                                      </p:cBhvr>
                                      <p:tavLst>
                                        <p:tav tm="0">
                                          <p:val>
                                            <p:strVal val="#ppt_x"/>
                                          </p:val>
                                        </p:tav>
                                        <p:tav tm="100000">
                                          <p:val>
                                            <p:strVal val="#ppt_x"/>
                                          </p:val>
                                        </p:tav>
                                      </p:tavLst>
                                    </p:anim>
                                    <p:anim calcmode="lin" valueType="num">
                                      <p:cBhvr>
                                        <p:cTn id="2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1000"/>
                                        <p:tgtEl>
                                          <p:spTgt spid="35"/>
                                        </p:tgtEl>
                                      </p:cBhvr>
                                    </p:animEffect>
                                    <p:anim calcmode="lin" valueType="num">
                                      <p:cBhvr>
                                        <p:cTn id="27" dur="1000" fill="hold"/>
                                        <p:tgtEl>
                                          <p:spTgt spid="35"/>
                                        </p:tgtEl>
                                        <p:attrNameLst>
                                          <p:attrName>ppt_x</p:attrName>
                                        </p:attrNameLst>
                                      </p:cBhvr>
                                      <p:tavLst>
                                        <p:tav tm="0">
                                          <p:val>
                                            <p:strVal val="#ppt_x"/>
                                          </p:val>
                                        </p:tav>
                                        <p:tav tm="100000">
                                          <p:val>
                                            <p:strVal val="#ppt_x"/>
                                          </p:val>
                                        </p:tav>
                                      </p:tavLst>
                                    </p:anim>
                                    <p:anim calcmode="lin" valueType="num">
                                      <p:cBhvr>
                                        <p:cTn id="2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1000"/>
                                        <p:tgtEl>
                                          <p:spTgt spid="36"/>
                                        </p:tgtEl>
                                      </p:cBhvr>
                                    </p:animEffect>
                                    <p:anim calcmode="lin" valueType="num">
                                      <p:cBhvr>
                                        <p:cTn id="34" dur="1000" fill="hold"/>
                                        <p:tgtEl>
                                          <p:spTgt spid="36"/>
                                        </p:tgtEl>
                                        <p:attrNameLst>
                                          <p:attrName>ppt_x</p:attrName>
                                        </p:attrNameLst>
                                      </p:cBhvr>
                                      <p:tavLst>
                                        <p:tav tm="0">
                                          <p:val>
                                            <p:strVal val="#ppt_x"/>
                                          </p:val>
                                        </p:tav>
                                        <p:tav tm="100000">
                                          <p:val>
                                            <p:strVal val="#ppt_x"/>
                                          </p:val>
                                        </p:tav>
                                      </p:tavLst>
                                    </p:anim>
                                    <p:anim calcmode="lin" valueType="num">
                                      <p:cBhvr>
                                        <p:cTn id="3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FE955-BAA1-2A67-5577-58A0D96EE28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AE824B4-EB14-C272-08EB-3E835B7B9A36}"/>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استيراد الموظفين من قائمة إكسل (</a:t>
            </a:r>
            <a:r>
              <a:rPr lang="en-US" sz="3200" b="1" dirty="0">
                <a:solidFill>
                  <a:schemeClr val="bg1"/>
                </a:solidFill>
                <a:latin typeface="Adobe Arabic" panose="02040503050201020203" pitchFamily="18" charset="-78"/>
                <a:cs typeface="Adobe Arabic" panose="02040503050201020203" pitchFamily="18" charset="-78"/>
              </a:rPr>
              <a:t>EXCEL</a:t>
            </a:r>
            <a:r>
              <a:rPr lang="ar-SA" sz="3200" b="1" dirty="0">
                <a:solidFill>
                  <a:schemeClr val="bg1"/>
                </a:solidFill>
                <a:latin typeface="Adobe Arabic" panose="02040503050201020203" pitchFamily="18" charset="-78"/>
                <a:cs typeface="Adobe Arabic" panose="02040503050201020203" pitchFamily="18" charset="-78"/>
              </a:rPr>
              <a:t>)(2)</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BED7DE2-C57E-B3E5-A3E6-C29AA0F1FA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4" name="TextBox 33">
            <a:extLst>
              <a:ext uri="{FF2B5EF4-FFF2-40B4-BE49-F238E27FC236}">
                <a16:creationId xmlns:a16="http://schemas.microsoft.com/office/drawing/2014/main" id="{4445C826-18C1-6946-D0F5-B764C40A2299}"/>
              </a:ext>
            </a:extLst>
          </p:cNvPr>
          <p:cNvSpPr txBox="1"/>
          <p:nvPr/>
        </p:nvSpPr>
        <p:spPr>
          <a:xfrm>
            <a:off x="5114427" y="1238875"/>
            <a:ext cx="6364661"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بعد تجهيز الملف قم برفعه عـــن طريق </a:t>
            </a:r>
            <a:r>
              <a:rPr lang="ar-SA" dirty="0" err="1"/>
              <a:t>الظغط</a:t>
            </a:r>
            <a:r>
              <a:rPr lang="ar-SA" dirty="0"/>
              <a:t> على ايقونة الرفع، وقم بالتأكد من صحة جميع البيانات، وقم بتعديل اي حقل تريد عن طريق الضغط عليه، وقم بعدها بالضغط على زر استمرار </a:t>
            </a:r>
            <a:r>
              <a:rPr lang="ar-SA" dirty="0" err="1"/>
              <a:t>لإستكمال</a:t>
            </a:r>
            <a:r>
              <a:rPr lang="ar-SA" dirty="0"/>
              <a:t> العملية</a:t>
            </a:r>
            <a:endParaRPr lang="en-US" b="1" dirty="0"/>
          </a:p>
        </p:txBody>
      </p:sp>
      <p:sp>
        <p:nvSpPr>
          <p:cNvPr id="35" name="TextBox 34">
            <a:extLst>
              <a:ext uri="{FF2B5EF4-FFF2-40B4-BE49-F238E27FC236}">
                <a16:creationId xmlns:a16="http://schemas.microsoft.com/office/drawing/2014/main" id="{70C495ED-51C8-E701-F8C3-E681A23DF09F}"/>
              </a:ext>
            </a:extLst>
          </p:cNvPr>
          <p:cNvSpPr txBox="1"/>
          <p:nvPr/>
        </p:nvSpPr>
        <p:spPr>
          <a:xfrm>
            <a:off x="5114427" y="3554751"/>
            <a:ext cx="6364661"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ســـتنتقل الآن الى الخطوات الأخيرة لإعـــدادات موقع العمل والقســـم واوقات العمل والرواتب وغيرها من الإعدادات، وبطريقة مشابهة لعملية إنشاء حساب جديد للموظف.</a:t>
            </a:r>
            <a:endParaRPr lang="en-US" b="1" dirty="0"/>
          </a:p>
        </p:txBody>
      </p:sp>
      <p:sp>
        <p:nvSpPr>
          <p:cNvPr id="36" name="TextBox 35">
            <a:extLst>
              <a:ext uri="{FF2B5EF4-FFF2-40B4-BE49-F238E27FC236}">
                <a16:creationId xmlns:a16="http://schemas.microsoft.com/office/drawing/2014/main" id="{079F9657-2B41-2A4E-EB04-C4D3E3032C4C}"/>
              </a:ext>
            </a:extLst>
          </p:cNvPr>
          <p:cNvSpPr txBox="1"/>
          <p:nvPr/>
        </p:nvSpPr>
        <p:spPr>
          <a:xfrm>
            <a:off x="5114427" y="540960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بعـــد انهاء جميع الإعدادات قم بالضغط على إنشـــاء حســـاب، وســـيتم إضافة جميع الموظفين الموجودين في القائمة</a:t>
            </a:r>
            <a:endParaRPr lang="en-US" b="1" dirty="0"/>
          </a:p>
        </p:txBody>
      </p:sp>
      <p:grpSp>
        <p:nvGrpSpPr>
          <p:cNvPr id="2" name="Group 1">
            <a:extLst>
              <a:ext uri="{FF2B5EF4-FFF2-40B4-BE49-F238E27FC236}">
                <a16:creationId xmlns:a16="http://schemas.microsoft.com/office/drawing/2014/main" id="{DA09B71B-7F13-4E74-FC71-3A4607B1B9B5}"/>
              </a:ext>
            </a:extLst>
          </p:cNvPr>
          <p:cNvGrpSpPr/>
          <p:nvPr/>
        </p:nvGrpSpPr>
        <p:grpSpPr>
          <a:xfrm>
            <a:off x="461130" y="2874281"/>
            <a:ext cx="4328760" cy="2333844"/>
            <a:chOff x="-6031" y="0"/>
            <a:chExt cx="10251949" cy="5528478"/>
          </a:xfrm>
        </p:grpSpPr>
        <p:pic>
          <p:nvPicPr>
            <p:cNvPr id="3" name="Picture 2">
              <a:extLst>
                <a:ext uri="{FF2B5EF4-FFF2-40B4-BE49-F238E27FC236}">
                  <a16:creationId xmlns:a16="http://schemas.microsoft.com/office/drawing/2014/main" id="{68EE536C-BD74-D5EB-5415-ABF746B83027}"/>
                </a:ext>
              </a:extLst>
            </p:cNvPr>
            <p:cNvPicPr/>
            <p:nvPr/>
          </p:nvPicPr>
          <p:blipFill>
            <a:blip r:embed="rId5"/>
            <a:stretch>
              <a:fillRect/>
            </a:stretch>
          </p:blipFill>
          <p:spPr>
            <a:xfrm>
              <a:off x="88456" y="5410448"/>
              <a:ext cx="9653016" cy="115824"/>
            </a:xfrm>
            <a:prstGeom prst="rect">
              <a:avLst/>
            </a:prstGeom>
          </p:spPr>
        </p:pic>
        <p:sp>
          <p:nvSpPr>
            <p:cNvPr id="15" name="Shape 8202">
              <a:extLst>
                <a:ext uri="{FF2B5EF4-FFF2-40B4-BE49-F238E27FC236}">
                  <a16:creationId xmlns:a16="http://schemas.microsoft.com/office/drawing/2014/main" id="{F5096A65-76CC-B880-ED52-FD0B00ED5C40}"/>
                </a:ext>
              </a:extLst>
            </p:cNvPr>
            <p:cNvSpPr/>
            <p:nvPr/>
          </p:nvSpPr>
          <p:spPr>
            <a:xfrm>
              <a:off x="93628" y="5413395"/>
              <a:ext cx="9645774" cy="115083"/>
            </a:xfrm>
            <a:custGeom>
              <a:avLst/>
              <a:gdLst/>
              <a:ahLst/>
              <a:cxnLst/>
              <a:rect l="0" t="0" r="0" b="0"/>
              <a:pathLst>
                <a:path w="9645774" h="115083">
                  <a:moveTo>
                    <a:pt x="0" y="0"/>
                  </a:moveTo>
                  <a:lnTo>
                    <a:pt x="9645774" y="0"/>
                  </a:lnTo>
                  <a:lnTo>
                    <a:pt x="9645774" y="150"/>
                  </a:lnTo>
                  <a:lnTo>
                    <a:pt x="9643450" y="23190"/>
                  </a:lnTo>
                  <a:cubicBezTo>
                    <a:pt x="9632717" y="75635"/>
                    <a:pt x="9586308" y="115083"/>
                    <a:pt x="9530690" y="115083"/>
                  </a:cubicBezTo>
                  <a:lnTo>
                    <a:pt x="115087" y="115083"/>
                  </a:lnTo>
                  <a:cubicBezTo>
                    <a:pt x="59469" y="115083"/>
                    <a:pt x="13069" y="75635"/>
                    <a:pt x="2338" y="23190"/>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6" name="Shape 8203">
              <a:extLst>
                <a:ext uri="{FF2B5EF4-FFF2-40B4-BE49-F238E27FC236}">
                  <a16:creationId xmlns:a16="http://schemas.microsoft.com/office/drawing/2014/main" id="{1AAF7F1C-EE8F-718C-7B93-DB3A1E1E580F}"/>
                </a:ext>
              </a:extLst>
            </p:cNvPr>
            <p:cNvSpPr/>
            <p:nvPr/>
          </p:nvSpPr>
          <p:spPr>
            <a:xfrm>
              <a:off x="960486" y="0"/>
              <a:ext cx="7912062" cy="5287696"/>
            </a:xfrm>
            <a:custGeom>
              <a:avLst/>
              <a:gdLst/>
              <a:ahLst/>
              <a:cxnLst/>
              <a:rect l="0" t="0" r="0" b="0"/>
              <a:pathLst>
                <a:path w="7912062" h="5287696">
                  <a:moveTo>
                    <a:pt x="337769" y="0"/>
                  </a:moveTo>
                  <a:lnTo>
                    <a:pt x="7574293" y="0"/>
                  </a:lnTo>
                  <a:cubicBezTo>
                    <a:pt x="7760844" y="0"/>
                    <a:pt x="7912062" y="151219"/>
                    <a:pt x="7912062" y="337769"/>
                  </a:cubicBezTo>
                  <a:lnTo>
                    <a:pt x="7912062"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7" name="Shape 139799">
              <a:extLst>
                <a:ext uri="{FF2B5EF4-FFF2-40B4-BE49-F238E27FC236}">
                  <a16:creationId xmlns:a16="http://schemas.microsoft.com/office/drawing/2014/main" id="{322C9056-C803-F5F6-BF62-03EA1CFF0024}"/>
                </a:ext>
              </a:extLst>
            </p:cNvPr>
            <p:cNvSpPr/>
            <p:nvPr/>
          </p:nvSpPr>
          <p:spPr>
            <a:xfrm>
              <a:off x="1207910" y="271164"/>
              <a:ext cx="7417206" cy="4745368"/>
            </a:xfrm>
            <a:custGeom>
              <a:avLst/>
              <a:gdLst/>
              <a:ahLst/>
              <a:cxnLst/>
              <a:rect l="0" t="0" r="0" b="0"/>
              <a:pathLst>
                <a:path w="7417206" h="4745368">
                  <a:moveTo>
                    <a:pt x="0" y="0"/>
                  </a:moveTo>
                  <a:lnTo>
                    <a:pt x="7417206" y="0"/>
                  </a:lnTo>
                  <a:lnTo>
                    <a:pt x="7417206"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8" name="Picture 17">
              <a:extLst>
                <a:ext uri="{FF2B5EF4-FFF2-40B4-BE49-F238E27FC236}">
                  <a16:creationId xmlns:a16="http://schemas.microsoft.com/office/drawing/2014/main" id="{9701B452-A3CB-303E-0081-7FBF79D9DDEE}"/>
                </a:ext>
              </a:extLst>
            </p:cNvPr>
            <p:cNvPicPr/>
            <p:nvPr/>
          </p:nvPicPr>
          <p:blipFill>
            <a:blip r:embed="rId6"/>
            <a:stretch>
              <a:fillRect/>
            </a:stretch>
          </p:blipFill>
          <p:spPr>
            <a:xfrm>
              <a:off x="1204024" y="258312"/>
              <a:ext cx="7421881" cy="4757928"/>
            </a:xfrm>
            <a:prstGeom prst="rect">
              <a:avLst/>
            </a:prstGeom>
          </p:spPr>
        </p:pic>
        <p:pic>
          <p:nvPicPr>
            <p:cNvPr id="19" name="Picture 18">
              <a:extLst>
                <a:ext uri="{FF2B5EF4-FFF2-40B4-BE49-F238E27FC236}">
                  <a16:creationId xmlns:a16="http://schemas.microsoft.com/office/drawing/2014/main" id="{E8A5A1CE-F01A-547C-367D-1C442A0DF9B7}"/>
                </a:ext>
              </a:extLst>
            </p:cNvPr>
            <p:cNvPicPr/>
            <p:nvPr/>
          </p:nvPicPr>
          <p:blipFill>
            <a:blip r:embed="rId7"/>
            <a:stretch>
              <a:fillRect/>
            </a:stretch>
          </p:blipFill>
          <p:spPr>
            <a:xfrm>
              <a:off x="-6031" y="5281416"/>
              <a:ext cx="9838944" cy="155448"/>
            </a:xfrm>
            <a:prstGeom prst="rect">
              <a:avLst/>
            </a:prstGeom>
          </p:spPr>
        </p:pic>
        <p:sp>
          <p:nvSpPr>
            <p:cNvPr id="20" name="Shape 8208">
              <a:extLst>
                <a:ext uri="{FF2B5EF4-FFF2-40B4-BE49-F238E27FC236}">
                  <a16:creationId xmlns:a16="http://schemas.microsoft.com/office/drawing/2014/main" id="{5801344F-EE5D-58F7-B29C-BBBC9E249FD1}"/>
                </a:ext>
              </a:extLst>
            </p:cNvPr>
            <p:cNvSpPr/>
            <p:nvPr/>
          </p:nvSpPr>
          <p:spPr>
            <a:xfrm>
              <a:off x="4039087" y="5287690"/>
              <a:ext cx="1754857" cy="76048"/>
            </a:xfrm>
            <a:custGeom>
              <a:avLst/>
              <a:gdLst/>
              <a:ahLst/>
              <a:cxnLst/>
              <a:rect l="0" t="0" r="0" b="0"/>
              <a:pathLst>
                <a:path w="1754857" h="76048">
                  <a:moveTo>
                    <a:pt x="0" y="0"/>
                  </a:moveTo>
                  <a:lnTo>
                    <a:pt x="1754857" y="0"/>
                  </a:lnTo>
                  <a:lnTo>
                    <a:pt x="1754857" y="19"/>
                  </a:lnTo>
                  <a:lnTo>
                    <a:pt x="1748886" y="29601"/>
                  </a:lnTo>
                  <a:cubicBezTo>
                    <a:pt x="1737344" y="56895"/>
                    <a:pt x="1710324" y="76048"/>
                    <a:pt x="1678825" y="76048"/>
                  </a:cubicBezTo>
                  <a:lnTo>
                    <a:pt x="76047" y="76048"/>
                  </a:lnTo>
                  <a:cubicBezTo>
                    <a:pt x="34036" y="76048"/>
                    <a:pt x="0" y="41999"/>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1" name="Picture 20">
              <a:extLst>
                <a:ext uri="{FF2B5EF4-FFF2-40B4-BE49-F238E27FC236}">
                  <a16:creationId xmlns:a16="http://schemas.microsoft.com/office/drawing/2014/main" id="{696309EF-63A1-3D65-BFB9-F3A2F6A8C2B6}"/>
                </a:ext>
              </a:extLst>
            </p:cNvPr>
            <p:cNvPicPr/>
            <p:nvPr/>
          </p:nvPicPr>
          <p:blipFill>
            <a:blip r:embed="rId8"/>
            <a:stretch>
              <a:fillRect/>
            </a:stretch>
          </p:blipFill>
          <p:spPr>
            <a:xfrm>
              <a:off x="7388416" y="3252464"/>
              <a:ext cx="2855976" cy="1267968"/>
            </a:xfrm>
            <a:prstGeom prst="rect">
              <a:avLst/>
            </a:prstGeom>
          </p:spPr>
        </p:pic>
        <p:sp>
          <p:nvSpPr>
            <p:cNvPr id="22" name="Shape 8212">
              <a:extLst>
                <a:ext uri="{FF2B5EF4-FFF2-40B4-BE49-F238E27FC236}">
                  <a16:creationId xmlns:a16="http://schemas.microsoft.com/office/drawing/2014/main" id="{FBAA5E1D-F771-C26C-E4A3-09B2878C6F46}"/>
                </a:ext>
              </a:extLst>
            </p:cNvPr>
            <p:cNvSpPr/>
            <p:nvPr/>
          </p:nvSpPr>
          <p:spPr>
            <a:xfrm>
              <a:off x="8029805" y="3926860"/>
              <a:ext cx="719162" cy="475107"/>
            </a:xfrm>
            <a:custGeom>
              <a:avLst/>
              <a:gdLst/>
              <a:ahLst/>
              <a:cxnLst/>
              <a:rect l="0" t="0" r="0" b="0"/>
              <a:pathLst>
                <a:path w="719162" h="475107">
                  <a:moveTo>
                    <a:pt x="646849" y="475107"/>
                  </a:moveTo>
                  <a:lnTo>
                    <a:pt x="72327" y="475107"/>
                  </a:lnTo>
                  <a:cubicBezTo>
                    <a:pt x="32385" y="475107"/>
                    <a:pt x="0" y="442722"/>
                    <a:pt x="0" y="402780"/>
                  </a:cubicBezTo>
                  <a:lnTo>
                    <a:pt x="0" y="72327"/>
                  </a:lnTo>
                  <a:cubicBezTo>
                    <a:pt x="0" y="32385"/>
                    <a:pt x="32385" y="0"/>
                    <a:pt x="72327" y="0"/>
                  </a:cubicBezTo>
                  <a:lnTo>
                    <a:pt x="646849" y="0"/>
                  </a:lnTo>
                  <a:cubicBezTo>
                    <a:pt x="686803" y="0"/>
                    <a:pt x="719162" y="32385"/>
                    <a:pt x="719162" y="72327"/>
                  </a:cubicBezTo>
                  <a:lnTo>
                    <a:pt x="719162" y="402780"/>
                  </a:lnTo>
                  <a:cubicBezTo>
                    <a:pt x="719162" y="442722"/>
                    <a:pt x="686803" y="475107"/>
                    <a:pt x="646849" y="475107"/>
                  </a:cubicBezTo>
                  <a:close/>
                </a:path>
              </a:pathLst>
            </a:custGeom>
            <a:ln w="1966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3" name="Shape 8213">
              <a:extLst>
                <a:ext uri="{FF2B5EF4-FFF2-40B4-BE49-F238E27FC236}">
                  <a16:creationId xmlns:a16="http://schemas.microsoft.com/office/drawing/2014/main" id="{EC30D029-1AD7-B09C-CC9B-3A3C2F19AB10}"/>
                </a:ext>
              </a:extLst>
            </p:cNvPr>
            <p:cNvSpPr/>
            <p:nvPr/>
          </p:nvSpPr>
          <p:spPr>
            <a:xfrm>
              <a:off x="7392749" y="3252952"/>
              <a:ext cx="2853169" cy="1268552"/>
            </a:xfrm>
            <a:custGeom>
              <a:avLst/>
              <a:gdLst/>
              <a:ahLst/>
              <a:cxnLst/>
              <a:rect l="0" t="0" r="0" b="0"/>
              <a:pathLst>
                <a:path w="2853169" h="1268552">
                  <a:moveTo>
                    <a:pt x="2667571" y="1268552"/>
                  </a:moveTo>
                  <a:lnTo>
                    <a:pt x="185610" y="1268552"/>
                  </a:lnTo>
                  <a:cubicBezTo>
                    <a:pt x="83108" y="1268552"/>
                    <a:pt x="0" y="1185456"/>
                    <a:pt x="0" y="1082942"/>
                  </a:cubicBezTo>
                  <a:lnTo>
                    <a:pt x="0" y="185598"/>
                  </a:lnTo>
                  <a:cubicBezTo>
                    <a:pt x="0" y="83096"/>
                    <a:pt x="83108" y="0"/>
                    <a:pt x="185610" y="0"/>
                  </a:cubicBezTo>
                  <a:lnTo>
                    <a:pt x="2667571" y="0"/>
                  </a:lnTo>
                  <a:cubicBezTo>
                    <a:pt x="2770073" y="0"/>
                    <a:pt x="2853169" y="83096"/>
                    <a:pt x="2853169" y="185598"/>
                  </a:cubicBezTo>
                  <a:lnTo>
                    <a:pt x="2853169" y="1082942"/>
                  </a:lnTo>
                  <a:cubicBezTo>
                    <a:pt x="2853169" y="1185456"/>
                    <a:pt x="2770073" y="1268552"/>
                    <a:pt x="2667571" y="1268552"/>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9982064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10C45-0DBB-F73B-2A91-8AB619AEC9D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DFE2188-A6DD-0E9E-DF97-D848F159DE88}"/>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أوقات (فترات) العمل</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0E04138-9358-A1EC-DFDE-F43AB21237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 name="Group 3">
            <a:extLst>
              <a:ext uri="{FF2B5EF4-FFF2-40B4-BE49-F238E27FC236}">
                <a16:creationId xmlns:a16="http://schemas.microsoft.com/office/drawing/2014/main" id="{2D616D55-A0A8-D5B8-642D-D3458C647BE8}"/>
              </a:ext>
            </a:extLst>
          </p:cNvPr>
          <p:cNvGrpSpPr/>
          <p:nvPr/>
        </p:nvGrpSpPr>
        <p:grpSpPr>
          <a:xfrm>
            <a:off x="261971" y="2659407"/>
            <a:ext cx="4557679" cy="2457150"/>
            <a:chOff x="-4558" y="0"/>
            <a:chExt cx="10251439" cy="5528475"/>
          </a:xfrm>
        </p:grpSpPr>
        <p:pic>
          <p:nvPicPr>
            <p:cNvPr id="5" name="Picture 4">
              <a:extLst>
                <a:ext uri="{FF2B5EF4-FFF2-40B4-BE49-F238E27FC236}">
                  <a16:creationId xmlns:a16="http://schemas.microsoft.com/office/drawing/2014/main" id="{690A524A-4C49-3D15-0ADF-424EE116281C}"/>
                </a:ext>
              </a:extLst>
            </p:cNvPr>
            <p:cNvPicPr/>
            <p:nvPr/>
          </p:nvPicPr>
          <p:blipFill>
            <a:blip r:embed="rId4"/>
            <a:stretch>
              <a:fillRect/>
            </a:stretch>
          </p:blipFill>
          <p:spPr>
            <a:xfrm>
              <a:off x="87897" y="5409120"/>
              <a:ext cx="9653016" cy="118872"/>
            </a:xfrm>
            <a:prstGeom prst="rect">
              <a:avLst/>
            </a:prstGeom>
          </p:spPr>
        </p:pic>
        <p:sp>
          <p:nvSpPr>
            <p:cNvPr id="6" name="Shape 8429">
              <a:extLst>
                <a:ext uri="{FF2B5EF4-FFF2-40B4-BE49-F238E27FC236}">
                  <a16:creationId xmlns:a16="http://schemas.microsoft.com/office/drawing/2014/main" id="{5E1B96D6-E2B5-BC6C-978F-956409DD791F}"/>
                </a:ext>
              </a:extLst>
            </p:cNvPr>
            <p:cNvSpPr/>
            <p:nvPr/>
          </p:nvSpPr>
          <p:spPr>
            <a:xfrm>
              <a:off x="93636" y="5413388"/>
              <a:ext cx="9645765" cy="115087"/>
            </a:xfrm>
            <a:custGeom>
              <a:avLst/>
              <a:gdLst/>
              <a:ahLst/>
              <a:cxnLst/>
              <a:rect l="0" t="0" r="0" b="0"/>
              <a:pathLst>
                <a:path w="9645765" h="115087">
                  <a:moveTo>
                    <a:pt x="0" y="0"/>
                  </a:moveTo>
                  <a:lnTo>
                    <a:pt x="9645765" y="0"/>
                  </a:lnTo>
                  <a:lnTo>
                    <a:pt x="9645765" y="115"/>
                  </a:lnTo>
                  <a:lnTo>
                    <a:pt x="9643439" y="23195"/>
                  </a:lnTo>
                  <a:cubicBezTo>
                    <a:pt x="9634238" y="68148"/>
                    <a:pt x="9598828" y="103552"/>
                    <a:pt x="9553881" y="112750"/>
                  </a:cubicBezTo>
                  <a:lnTo>
                    <a:pt x="9530697" y="115087"/>
                  </a:lnTo>
                  <a:lnTo>
                    <a:pt x="115067" y="115087"/>
                  </a:lnTo>
                  <a:lnTo>
                    <a:pt x="91880" y="112750"/>
                  </a:lnTo>
                  <a:cubicBezTo>
                    <a:pt x="39438" y="102019"/>
                    <a:pt x="0" y="55618"/>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7" name="Shape 8430">
              <a:extLst>
                <a:ext uri="{FF2B5EF4-FFF2-40B4-BE49-F238E27FC236}">
                  <a16:creationId xmlns:a16="http://schemas.microsoft.com/office/drawing/2014/main" id="{7315C634-4F34-846E-E8DA-B02A7C79DA5C}"/>
                </a:ext>
              </a:extLst>
            </p:cNvPr>
            <p:cNvSpPr/>
            <p:nvPr/>
          </p:nvSpPr>
          <p:spPr>
            <a:xfrm>
              <a:off x="960496"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0" name="Shape 139974">
              <a:extLst>
                <a:ext uri="{FF2B5EF4-FFF2-40B4-BE49-F238E27FC236}">
                  <a16:creationId xmlns:a16="http://schemas.microsoft.com/office/drawing/2014/main" id="{A2B1BE69-FF2B-EC4D-13FF-2A3C6C323C99}"/>
                </a:ext>
              </a:extLst>
            </p:cNvPr>
            <p:cNvSpPr/>
            <p:nvPr/>
          </p:nvSpPr>
          <p:spPr>
            <a:xfrm>
              <a:off x="1207923" y="271170"/>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1" name="Picture 10">
              <a:extLst>
                <a:ext uri="{FF2B5EF4-FFF2-40B4-BE49-F238E27FC236}">
                  <a16:creationId xmlns:a16="http://schemas.microsoft.com/office/drawing/2014/main" id="{83095B40-03DA-EDC9-8757-DD1A341BBFA0}"/>
                </a:ext>
              </a:extLst>
            </p:cNvPr>
            <p:cNvPicPr/>
            <p:nvPr/>
          </p:nvPicPr>
          <p:blipFill>
            <a:blip r:embed="rId5"/>
            <a:stretch>
              <a:fillRect/>
            </a:stretch>
          </p:blipFill>
          <p:spPr>
            <a:xfrm>
              <a:off x="1205497" y="256984"/>
              <a:ext cx="7418833" cy="4760976"/>
            </a:xfrm>
            <a:prstGeom prst="rect">
              <a:avLst/>
            </a:prstGeom>
          </p:spPr>
        </p:pic>
        <p:pic>
          <p:nvPicPr>
            <p:cNvPr id="12" name="Picture 11">
              <a:extLst>
                <a:ext uri="{FF2B5EF4-FFF2-40B4-BE49-F238E27FC236}">
                  <a16:creationId xmlns:a16="http://schemas.microsoft.com/office/drawing/2014/main" id="{B90F5C1B-758B-93DF-9C4B-004024878439}"/>
                </a:ext>
              </a:extLst>
            </p:cNvPr>
            <p:cNvPicPr/>
            <p:nvPr/>
          </p:nvPicPr>
          <p:blipFill>
            <a:blip r:embed="rId6"/>
            <a:stretch>
              <a:fillRect/>
            </a:stretch>
          </p:blipFill>
          <p:spPr>
            <a:xfrm>
              <a:off x="1205497" y="256984"/>
              <a:ext cx="7418833" cy="4760976"/>
            </a:xfrm>
            <a:prstGeom prst="rect">
              <a:avLst/>
            </a:prstGeom>
          </p:spPr>
        </p:pic>
        <p:pic>
          <p:nvPicPr>
            <p:cNvPr id="13" name="Picture 12">
              <a:extLst>
                <a:ext uri="{FF2B5EF4-FFF2-40B4-BE49-F238E27FC236}">
                  <a16:creationId xmlns:a16="http://schemas.microsoft.com/office/drawing/2014/main" id="{024F5558-9F5C-9EE0-BAD0-74E1A45DA779}"/>
                </a:ext>
              </a:extLst>
            </p:cNvPr>
            <p:cNvPicPr/>
            <p:nvPr/>
          </p:nvPicPr>
          <p:blipFill>
            <a:blip r:embed="rId7"/>
            <a:stretch>
              <a:fillRect/>
            </a:stretch>
          </p:blipFill>
          <p:spPr>
            <a:xfrm>
              <a:off x="-4558" y="5283136"/>
              <a:ext cx="9838944" cy="155448"/>
            </a:xfrm>
            <a:prstGeom prst="rect">
              <a:avLst/>
            </a:prstGeom>
          </p:spPr>
        </p:pic>
        <p:sp>
          <p:nvSpPr>
            <p:cNvPr id="14" name="Shape 8437">
              <a:extLst>
                <a:ext uri="{FF2B5EF4-FFF2-40B4-BE49-F238E27FC236}">
                  <a16:creationId xmlns:a16="http://schemas.microsoft.com/office/drawing/2014/main" id="{76DC2D20-6780-9252-AE3E-60B6BEB0633C}"/>
                </a:ext>
              </a:extLst>
            </p:cNvPr>
            <p:cNvSpPr/>
            <p:nvPr/>
          </p:nvSpPr>
          <p:spPr>
            <a:xfrm>
              <a:off x="4039096" y="5287700"/>
              <a:ext cx="1754847" cy="76030"/>
            </a:xfrm>
            <a:custGeom>
              <a:avLst/>
              <a:gdLst/>
              <a:ahLst/>
              <a:cxnLst/>
              <a:rect l="0" t="0" r="0" b="0"/>
              <a:pathLst>
                <a:path w="1754847" h="76030">
                  <a:moveTo>
                    <a:pt x="0" y="0"/>
                  </a:moveTo>
                  <a:lnTo>
                    <a:pt x="1754847" y="0"/>
                  </a:lnTo>
                  <a:lnTo>
                    <a:pt x="1754847" y="4"/>
                  </a:lnTo>
                  <a:lnTo>
                    <a:pt x="1748874" y="29594"/>
                  </a:lnTo>
                  <a:cubicBezTo>
                    <a:pt x="1741179" y="47786"/>
                    <a:pt x="1726606" y="62362"/>
                    <a:pt x="1708412" y="70059"/>
                  </a:cubicBezTo>
                  <a:lnTo>
                    <a:pt x="1678838" y="76030"/>
                  </a:lnTo>
                  <a:lnTo>
                    <a:pt x="76010" y="76030"/>
                  </a:lnTo>
                  <a:lnTo>
                    <a:pt x="46436" y="70059"/>
                  </a:lnTo>
                  <a:cubicBezTo>
                    <a:pt x="19145" y="58514"/>
                    <a:pt x="0" y="31490"/>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4" name="Picture 23">
              <a:extLst>
                <a:ext uri="{FF2B5EF4-FFF2-40B4-BE49-F238E27FC236}">
                  <a16:creationId xmlns:a16="http://schemas.microsoft.com/office/drawing/2014/main" id="{343CF212-2317-1E9E-224C-5DFA8F1B5D5C}"/>
                </a:ext>
              </a:extLst>
            </p:cNvPr>
            <p:cNvPicPr/>
            <p:nvPr/>
          </p:nvPicPr>
          <p:blipFill>
            <a:blip r:embed="rId8"/>
            <a:stretch>
              <a:fillRect/>
            </a:stretch>
          </p:blipFill>
          <p:spPr>
            <a:xfrm>
              <a:off x="7390905" y="3254184"/>
              <a:ext cx="2855976" cy="1267968"/>
            </a:xfrm>
            <a:prstGeom prst="rect">
              <a:avLst/>
            </a:prstGeom>
          </p:spPr>
        </p:pic>
        <p:sp>
          <p:nvSpPr>
            <p:cNvPr id="25" name="Shape 8441">
              <a:extLst>
                <a:ext uri="{FF2B5EF4-FFF2-40B4-BE49-F238E27FC236}">
                  <a16:creationId xmlns:a16="http://schemas.microsoft.com/office/drawing/2014/main" id="{AF7ABCD6-0239-9FE5-06E5-266D71A18752}"/>
                </a:ext>
              </a:extLst>
            </p:cNvPr>
            <p:cNvSpPr/>
            <p:nvPr/>
          </p:nvSpPr>
          <p:spPr>
            <a:xfrm>
              <a:off x="7460767" y="3926857"/>
              <a:ext cx="517118" cy="475107"/>
            </a:xfrm>
            <a:custGeom>
              <a:avLst/>
              <a:gdLst/>
              <a:ahLst/>
              <a:cxnLst/>
              <a:rect l="0" t="0" r="0" b="0"/>
              <a:pathLst>
                <a:path w="517118" h="475107">
                  <a:moveTo>
                    <a:pt x="444805" y="475107"/>
                  </a:moveTo>
                  <a:lnTo>
                    <a:pt x="72313" y="475107"/>
                  </a:lnTo>
                  <a:cubicBezTo>
                    <a:pt x="32359" y="475107"/>
                    <a:pt x="0" y="442722"/>
                    <a:pt x="0" y="402780"/>
                  </a:cubicBezTo>
                  <a:lnTo>
                    <a:pt x="0" y="72327"/>
                  </a:lnTo>
                  <a:cubicBezTo>
                    <a:pt x="0" y="32385"/>
                    <a:pt x="32359" y="0"/>
                    <a:pt x="72313" y="0"/>
                  </a:cubicBezTo>
                  <a:lnTo>
                    <a:pt x="444805" y="0"/>
                  </a:lnTo>
                  <a:cubicBezTo>
                    <a:pt x="484746" y="0"/>
                    <a:pt x="517118" y="32385"/>
                    <a:pt x="517118" y="72327"/>
                  </a:cubicBezTo>
                  <a:lnTo>
                    <a:pt x="517118" y="402780"/>
                  </a:lnTo>
                  <a:cubicBezTo>
                    <a:pt x="517118" y="442722"/>
                    <a:pt x="484746" y="475107"/>
                    <a:pt x="444805" y="475107"/>
                  </a:cubicBezTo>
                  <a:close/>
                </a:path>
              </a:pathLst>
            </a:custGeom>
            <a:ln w="16675"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6" name="Shape 8442">
              <a:extLst>
                <a:ext uri="{FF2B5EF4-FFF2-40B4-BE49-F238E27FC236}">
                  <a16:creationId xmlns:a16="http://schemas.microsoft.com/office/drawing/2014/main" id="{8B163E71-0E99-92D1-C784-98C65FC36C9B}"/>
                </a:ext>
              </a:extLst>
            </p:cNvPr>
            <p:cNvSpPr/>
            <p:nvPr/>
          </p:nvSpPr>
          <p:spPr>
            <a:xfrm>
              <a:off x="7392759" y="3252939"/>
              <a:ext cx="2853169" cy="1268565"/>
            </a:xfrm>
            <a:custGeom>
              <a:avLst/>
              <a:gdLst/>
              <a:ahLst/>
              <a:cxnLst/>
              <a:rect l="0" t="0" r="0" b="0"/>
              <a:pathLst>
                <a:path w="2853169" h="1268565">
                  <a:moveTo>
                    <a:pt x="2667559" y="1268565"/>
                  </a:moveTo>
                  <a:lnTo>
                    <a:pt x="185598" y="1268565"/>
                  </a:lnTo>
                  <a:cubicBezTo>
                    <a:pt x="83096" y="1268565"/>
                    <a:pt x="0" y="1185469"/>
                    <a:pt x="0" y="1082955"/>
                  </a:cubicBezTo>
                  <a:lnTo>
                    <a:pt x="0" y="185610"/>
                  </a:lnTo>
                  <a:cubicBezTo>
                    <a:pt x="0" y="83096"/>
                    <a:pt x="83096" y="0"/>
                    <a:pt x="185598" y="0"/>
                  </a:cubicBezTo>
                  <a:lnTo>
                    <a:pt x="2667559" y="0"/>
                  </a:lnTo>
                  <a:cubicBezTo>
                    <a:pt x="2770074" y="0"/>
                    <a:pt x="2853169" y="83096"/>
                    <a:pt x="2853169" y="185610"/>
                  </a:cubicBezTo>
                  <a:lnTo>
                    <a:pt x="2853169" y="1082955"/>
                  </a:lnTo>
                  <a:cubicBezTo>
                    <a:pt x="2853169" y="1185469"/>
                    <a:pt x="2770074" y="1268565"/>
                    <a:pt x="2667559" y="1268565"/>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
        <p:nvSpPr>
          <p:cNvPr id="27" name="TextBox 26">
            <a:extLst>
              <a:ext uri="{FF2B5EF4-FFF2-40B4-BE49-F238E27FC236}">
                <a16:creationId xmlns:a16="http://schemas.microsoft.com/office/drawing/2014/main" id="{48A672B8-501A-F44B-DDE2-70367C9E4F55}"/>
              </a:ext>
            </a:extLst>
          </p:cNvPr>
          <p:cNvSpPr txBox="1"/>
          <p:nvPr/>
        </p:nvSpPr>
        <p:spPr>
          <a:xfrm>
            <a:off x="5535526" y="1200150"/>
            <a:ext cx="5843587" cy="526297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a:t>قـــم بالنقر على اوقـــات العمل الموجودة في الواجهة  الرئيســـية ضمـــن مربع الموظفين ،وســـتظهر لك واجهة بها ثلاثة تبويبات تستطيع التحكم من خلالها بجميع اوقات العمل النشـــطة حاليا (الافتراضية، الاســـتثنائية، المجدولة)، مع امكانية اضافة فترات عمل جديدة بالنقر على زر اضًافة فترات عمل وســـتظهر لك نافـــذة منبثقة، قم بتحديد ما اذا كانت اوقات العمـــل محددة (بتحديد وقت الحضور والإنصراف) او مرنة (بتحديد ســـاعات عمل خلال اليوم) ،مدة التأخير المسموحة ،أيام العطل الأسبوعية، ويمكنك تحديد عدد بصمات مفاجأة للتأكد من وجود الموظف داخل نطاق العمـــل اثناء وقت الدوام، بعد الإنتهاء من ذلك قم بالضغط على زر حفظ</a:t>
            </a:r>
            <a:endParaRPr lang="en-US" b="1" dirty="0">
              <a:solidFill>
                <a:srgbClr val="168489"/>
              </a:solidFill>
              <a:latin typeface="Adobe Arabic" panose="020B0604020202020204" pitchFamily="18" charset="-78"/>
              <a:cs typeface="Adobe Arabic" panose="020B0604020202020204" pitchFamily="18" charset="-78"/>
            </a:endParaRPr>
          </a:p>
        </p:txBody>
      </p:sp>
    </p:spTree>
    <p:extLst>
      <p:ext uri="{BB962C8B-B14F-4D97-AF65-F5344CB8AC3E}">
        <p14:creationId xmlns:p14="http://schemas.microsoft.com/office/powerpoint/2010/main" val="39050095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EC60B-CEB0-B44A-A3D2-971FEB756E49}"/>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28BA9851-90E3-BCB3-2C6D-8268D9649F6E}"/>
              </a:ext>
            </a:extLst>
          </p:cNvPr>
          <p:cNvSpPr txBox="1"/>
          <p:nvPr/>
        </p:nvSpPr>
        <p:spPr>
          <a:xfrm>
            <a:off x="1002401" y="3438892"/>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مقارنة أنظمة الموارد البشرية في السوق السعودي</a:t>
            </a:r>
            <a:endParaRPr lang="en-US" dirty="0"/>
          </a:p>
        </p:txBody>
      </p:sp>
      <p:sp>
        <p:nvSpPr>
          <p:cNvPr id="8" name="TextBox 7">
            <a:extLst>
              <a:ext uri="{FF2B5EF4-FFF2-40B4-BE49-F238E27FC236}">
                <a16:creationId xmlns:a16="http://schemas.microsoft.com/office/drawing/2014/main" id="{0564FFE0-9F0F-EE5F-B488-D53C274E1B1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76A0551F-1110-A573-02A6-C6CBD73B12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CEFBF826-5E46-494C-6DD4-4B0714D36B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3574861807"/>
      </p:ext>
    </p:extLst>
  </p:cSld>
  <p:clrMapOvr>
    <a:masterClrMapping/>
  </p:clrMapOvr>
  <p:transition spd="slow">
    <p:wipe/>
  </p:transition>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297D9A-953C-8051-5B7E-A8C7D9FD957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7ACD59B-9C80-C8B5-730D-025075B763A3}"/>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تغييرات مجدولة لفترات العمل</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29DCEF4-01F6-4B13-7300-A1FD52AA1D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7" name="TextBox 26">
            <a:extLst>
              <a:ext uri="{FF2B5EF4-FFF2-40B4-BE49-F238E27FC236}">
                <a16:creationId xmlns:a16="http://schemas.microsoft.com/office/drawing/2014/main" id="{82E891D4-29C6-A25C-B8A7-221CE0BBDAB6}"/>
              </a:ext>
            </a:extLst>
          </p:cNvPr>
          <p:cNvSpPr txBox="1"/>
          <p:nvPr/>
        </p:nvSpPr>
        <p:spPr>
          <a:xfrm>
            <a:off x="5535526" y="1200150"/>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dirty="0"/>
              <a:t>قـــم بالنقر على اوقـــات العمل الموجودة في الواجهة  الرئيســـية ضمـــن مربع الموظفين ،وستظهر لك واجهة بها ثلاثة </a:t>
            </a:r>
            <a:r>
              <a:rPr lang="ar-SA" dirty="0" err="1"/>
              <a:t>تبويبات</a:t>
            </a:r>
            <a:r>
              <a:rPr lang="ar-SA" dirty="0"/>
              <a:t> قم بالنقر على تبويب تغييرات مجدولة</a:t>
            </a:r>
            <a:endParaRPr lang="en-US" b="1" dirty="0">
              <a:solidFill>
                <a:srgbClr val="168489"/>
              </a:solidFill>
              <a:latin typeface="Adobe Arabic" panose="020B0604020202020204" pitchFamily="18" charset="-78"/>
              <a:cs typeface="Adobe Arabic" panose="020B0604020202020204" pitchFamily="18" charset="-78"/>
            </a:endParaRPr>
          </a:p>
        </p:txBody>
      </p:sp>
      <p:grpSp>
        <p:nvGrpSpPr>
          <p:cNvPr id="2" name="Group 1">
            <a:extLst>
              <a:ext uri="{FF2B5EF4-FFF2-40B4-BE49-F238E27FC236}">
                <a16:creationId xmlns:a16="http://schemas.microsoft.com/office/drawing/2014/main" id="{D15D61F9-71DD-FC6A-A7D5-395AE9B909D1}"/>
              </a:ext>
            </a:extLst>
          </p:cNvPr>
          <p:cNvGrpSpPr/>
          <p:nvPr/>
        </p:nvGrpSpPr>
        <p:grpSpPr>
          <a:xfrm>
            <a:off x="407239" y="2577990"/>
            <a:ext cx="4650854" cy="2507297"/>
            <a:chOff x="-7606" y="0"/>
            <a:chExt cx="10254487" cy="5529641"/>
          </a:xfrm>
        </p:grpSpPr>
        <p:pic>
          <p:nvPicPr>
            <p:cNvPr id="3" name="Picture 2">
              <a:extLst>
                <a:ext uri="{FF2B5EF4-FFF2-40B4-BE49-F238E27FC236}">
                  <a16:creationId xmlns:a16="http://schemas.microsoft.com/office/drawing/2014/main" id="{4B749F0E-CADF-3EEA-BA63-75AC95516750}"/>
                </a:ext>
              </a:extLst>
            </p:cNvPr>
            <p:cNvPicPr/>
            <p:nvPr/>
          </p:nvPicPr>
          <p:blipFill>
            <a:blip r:embed="rId4"/>
            <a:stretch>
              <a:fillRect/>
            </a:stretch>
          </p:blipFill>
          <p:spPr>
            <a:xfrm>
              <a:off x="90945" y="5407721"/>
              <a:ext cx="9649968" cy="121920"/>
            </a:xfrm>
            <a:prstGeom prst="rect">
              <a:avLst/>
            </a:prstGeom>
          </p:spPr>
        </p:pic>
        <p:sp>
          <p:nvSpPr>
            <p:cNvPr id="15" name="Shape 8622">
              <a:extLst>
                <a:ext uri="{FF2B5EF4-FFF2-40B4-BE49-F238E27FC236}">
                  <a16:creationId xmlns:a16="http://schemas.microsoft.com/office/drawing/2014/main" id="{A0C066C7-FD28-8BDA-EE09-635C3F1202A7}"/>
                </a:ext>
              </a:extLst>
            </p:cNvPr>
            <p:cNvSpPr/>
            <p:nvPr/>
          </p:nvSpPr>
          <p:spPr>
            <a:xfrm>
              <a:off x="93636" y="5413388"/>
              <a:ext cx="9645765" cy="115084"/>
            </a:xfrm>
            <a:custGeom>
              <a:avLst/>
              <a:gdLst/>
              <a:ahLst/>
              <a:cxnLst/>
              <a:rect l="0" t="0" r="0" b="0"/>
              <a:pathLst>
                <a:path w="9645765" h="115084">
                  <a:moveTo>
                    <a:pt x="0" y="0"/>
                  </a:moveTo>
                  <a:lnTo>
                    <a:pt x="9645765" y="0"/>
                  </a:lnTo>
                  <a:lnTo>
                    <a:pt x="9645765" y="115"/>
                  </a:lnTo>
                  <a:lnTo>
                    <a:pt x="9643439" y="23195"/>
                  </a:lnTo>
                  <a:cubicBezTo>
                    <a:pt x="9634238" y="68148"/>
                    <a:pt x="9598828" y="103552"/>
                    <a:pt x="9553881" y="112750"/>
                  </a:cubicBezTo>
                  <a:lnTo>
                    <a:pt x="9530721" y="115084"/>
                  </a:lnTo>
                  <a:lnTo>
                    <a:pt x="115044" y="115084"/>
                  </a:lnTo>
                  <a:lnTo>
                    <a:pt x="91880" y="112750"/>
                  </a:lnTo>
                  <a:cubicBezTo>
                    <a:pt x="39438" y="102019"/>
                    <a:pt x="0" y="55618"/>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6" name="Shape 8623">
              <a:extLst>
                <a:ext uri="{FF2B5EF4-FFF2-40B4-BE49-F238E27FC236}">
                  <a16:creationId xmlns:a16="http://schemas.microsoft.com/office/drawing/2014/main" id="{14D89F79-525F-E15F-387B-1E5C38A0C910}"/>
                </a:ext>
              </a:extLst>
            </p:cNvPr>
            <p:cNvSpPr/>
            <p:nvPr/>
          </p:nvSpPr>
          <p:spPr>
            <a:xfrm>
              <a:off x="960496"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7" name="Shape 140381">
              <a:extLst>
                <a:ext uri="{FF2B5EF4-FFF2-40B4-BE49-F238E27FC236}">
                  <a16:creationId xmlns:a16="http://schemas.microsoft.com/office/drawing/2014/main" id="{2E12676B-4CD1-22C6-2487-D34C79E38FE0}"/>
                </a:ext>
              </a:extLst>
            </p:cNvPr>
            <p:cNvSpPr/>
            <p:nvPr/>
          </p:nvSpPr>
          <p:spPr>
            <a:xfrm>
              <a:off x="1207923" y="271168"/>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8" name="Picture 17">
              <a:extLst>
                <a:ext uri="{FF2B5EF4-FFF2-40B4-BE49-F238E27FC236}">
                  <a16:creationId xmlns:a16="http://schemas.microsoft.com/office/drawing/2014/main" id="{BD582580-DE49-EF70-EF9F-D5DF00BD5DD1}"/>
                </a:ext>
              </a:extLst>
            </p:cNvPr>
            <p:cNvPicPr/>
            <p:nvPr/>
          </p:nvPicPr>
          <p:blipFill>
            <a:blip r:embed="rId5"/>
            <a:stretch>
              <a:fillRect/>
            </a:stretch>
          </p:blipFill>
          <p:spPr>
            <a:xfrm>
              <a:off x="1205497" y="257617"/>
              <a:ext cx="7418833" cy="4757928"/>
            </a:xfrm>
            <a:prstGeom prst="rect">
              <a:avLst/>
            </a:prstGeom>
          </p:spPr>
        </p:pic>
        <p:pic>
          <p:nvPicPr>
            <p:cNvPr id="19" name="Picture 18">
              <a:extLst>
                <a:ext uri="{FF2B5EF4-FFF2-40B4-BE49-F238E27FC236}">
                  <a16:creationId xmlns:a16="http://schemas.microsoft.com/office/drawing/2014/main" id="{924C3CA7-E936-6B7D-25E3-6CC97CEC4C84}"/>
                </a:ext>
              </a:extLst>
            </p:cNvPr>
            <p:cNvPicPr/>
            <p:nvPr/>
          </p:nvPicPr>
          <p:blipFill>
            <a:blip r:embed="rId6"/>
            <a:stretch>
              <a:fillRect/>
            </a:stretch>
          </p:blipFill>
          <p:spPr>
            <a:xfrm>
              <a:off x="1205497" y="257617"/>
              <a:ext cx="7418833" cy="4757928"/>
            </a:xfrm>
            <a:prstGeom prst="rect">
              <a:avLst/>
            </a:prstGeom>
          </p:spPr>
        </p:pic>
        <p:pic>
          <p:nvPicPr>
            <p:cNvPr id="20" name="Picture 19">
              <a:extLst>
                <a:ext uri="{FF2B5EF4-FFF2-40B4-BE49-F238E27FC236}">
                  <a16:creationId xmlns:a16="http://schemas.microsoft.com/office/drawing/2014/main" id="{2CCEF153-2135-571A-A174-3D20B17BBFB6}"/>
                </a:ext>
              </a:extLst>
            </p:cNvPr>
            <p:cNvPicPr/>
            <p:nvPr/>
          </p:nvPicPr>
          <p:blipFill>
            <a:blip r:embed="rId7"/>
            <a:stretch>
              <a:fillRect/>
            </a:stretch>
          </p:blipFill>
          <p:spPr>
            <a:xfrm>
              <a:off x="-7606" y="5280721"/>
              <a:ext cx="9841992" cy="158496"/>
            </a:xfrm>
            <a:prstGeom prst="rect">
              <a:avLst/>
            </a:prstGeom>
          </p:spPr>
        </p:pic>
        <p:sp>
          <p:nvSpPr>
            <p:cNvPr id="21" name="Shape 8630">
              <a:extLst>
                <a:ext uri="{FF2B5EF4-FFF2-40B4-BE49-F238E27FC236}">
                  <a16:creationId xmlns:a16="http://schemas.microsoft.com/office/drawing/2014/main" id="{50088CC5-A4E5-3880-431B-255B9A4EA3BD}"/>
                </a:ext>
              </a:extLst>
            </p:cNvPr>
            <p:cNvSpPr/>
            <p:nvPr/>
          </p:nvSpPr>
          <p:spPr>
            <a:xfrm>
              <a:off x="4039096" y="5287700"/>
              <a:ext cx="1754847" cy="76035"/>
            </a:xfrm>
            <a:custGeom>
              <a:avLst/>
              <a:gdLst/>
              <a:ahLst/>
              <a:cxnLst/>
              <a:rect l="0" t="0" r="0" b="0"/>
              <a:pathLst>
                <a:path w="1754847" h="76035">
                  <a:moveTo>
                    <a:pt x="0" y="0"/>
                  </a:moveTo>
                  <a:lnTo>
                    <a:pt x="1754847" y="0"/>
                  </a:lnTo>
                  <a:lnTo>
                    <a:pt x="1754847" y="4"/>
                  </a:lnTo>
                  <a:lnTo>
                    <a:pt x="1748874" y="29594"/>
                  </a:lnTo>
                  <a:cubicBezTo>
                    <a:pt x="1737332" y="56883"/>
                    <a:pt x="1710313"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2" name="Picture 21">
              <a:extLst>
                <a:ext uri="{FF2B5EF4-FFF2-40B4-BE49-F238E27FC236}">
                  <a16:creationId xmlns:a16="http://schemas.microsoft.com/office/drawing/2014/main" id="{0D2C2C8B-9533-832F-8625-C8F8E1DC409A}"/>
                </a:ext>
              </a:extLst>
            </p:cNvPr>
            <p:cNvPicPr/>
            <p:nvPr/>
          </p:nvPicPr>
          <p:blipFill>
            <a:blip r:embed="rId8"/>
            <a:stretch>
              <a:fillRect/>
            </a:stretch>
          </p:blipFill>
          <p:spPr>
            <a:xfrm>
              <a:off x="7390905" y="3254817"/>
              <a:ext cx="2855976" cy="1267968"/>
            </a:xfrm>
            <a:prstGeom prst="rect">
              <a:avLst/>
            </a:prstGeom>
          </p:spPr>
        </p:pic>
        <p:sp>
          <p:nvSpPr>
            <p:cNvPr id="23" name="Shape 8634">
              <a:extLst>
                <a:ext uri="{FF2B5EF4-FFF2-40B4-BE49-F238E27FC236}">
                  <a16:creationId xmlns:a16="http://schemas.microsoft.com/office/drawing/2014/main" id="{AE02F4E3-5BF3-3BF1-27BD-3B1CC25C32FC}"/>
                </a:ext>
              </a:extLst>
            </p:cNvPr>
            <p:cNvSpPr/>
            <p:nvPr/>
          </p:nvSpPr>
          <p:spPr>
            <a:xfrm>
              <a:off x="7460767" y="3926857"/>
              <a:ext cx="517118" cy="475107"/>
            </a:xfrm>
            <a:custGeom>
              <a:avLst/>
              <a:gdLst/>
              <a:ahLst/>
              <a:cxnLst/>
              <a:rect l="0" t="0" r="0" b="0"/>
              <a:pathLst>
                <a:path w="517118" h="475107">
                  <a:moveTo>
                    <a:pt x="444805" y="475107"/>
                  </a:moveTo>
                  <a:lnTo>
                    <a:pt x="72313" y="475107"/>
                  </a:lnTo>
                  <a:cubicBezTo>
                    <a:pt x="32359" y="475107"/>
                    <a:pt x="0" y="442735"/>
                    <a:pt x="0" y="402780"/>
                  </a:cubicBezTo>
                  <a:lnTo>
                    <a:pt x="0" y="72327"/>
                  </a:lnTo>
                  <a:cubicBezTo>
                    <a:pt x="0" y="32385"/>
                    <a:pt x="32359" y="0"/>
                    <a:pt x="72313" y="0"/>
                  </a:cubicBezTo>
                  <a:lnTo>
                    <a:pt x="444805" y="0"/>
                  </a:lnTo>
                  <a:cubicBezTo>
                    <a:pt x="484746" y="0"/>
                    <a:pt x="517118" y="32385"/>
                    <a:pt x="517118" y="72327"/>
                  </a:cubicBezTo>
                  <a:lnTo>
                    <a:pt x="517118" y="402780"/>
                  </a:lnTo>
                  <a:cubicBezTo>
                    <a:pt x="517118" y="442735"/>
                    <a:pt x="484746" y="475107"/>
                    <a:pt x="444805" y="475107"/>
                  </a:cubicBezTo>
                  <a:close/>
                </a:path>
              </a:pathLst>
            </a:custGeom>
            <a:ln w="16675"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8" name="Shape 8635">
              <a:extLst>
                <a:ext uri="{FF2B5EF4-FFF2-40B4-BE49-F238E27FC236}">
                  <a16:creationId xmlns:a16="http://schemas.microsoft.com/office/drawing/2014/main" id="{132A0A72-4B7E-A70C-44E4-74316CDBE268}"/>
                </a:ext>
              </a:extLst>
            </p:cNvPr>
            <p:cNvSpPr/>
            <p:nvPr/>
          </p:nvSpPr>
          <p:spPr>
            <a:xfrm>
              <a:off x="7392759" y="3252939"/>
              <a:ext cx="2853169" cy="1268565"/>
            </a:xfrm>
            <a:custGeom>
              <a:avLst/>
              <a:gdLst/>
              <a:ahLst/>
              <a:cxnLst/>
              <a:rect l="0" t="0" r="0" b="0"/>
              <a:pathLst>
                <a:path w="2853169" h="1268565">
                  <a:moveTo>
                    <a:pt x="2667559" y="1268565"/>
                  </a:moveTo>
                  <a:lnTo>
                    <a:pt x="185598" y="1268565"/>
                  </a:lnTo>
                  <a:cubicBezTo>
                    <a:pt x="83096" y="1268565"/>
                    <a:pt x="0" y="1185469"/>
                    <a:pt x="0" y="1082955"/>
                  </a:cubicBezTo>
                  <a:lnTo>
                    <a:pt x="0" y="185610"/>
                  </a:lnTo>
                  <a:cubicBezTo>
                    <a:pt x="0" y="83108"/>
                    <a:pt x="83096" y="0"/>
                    <a:pt x="185598" y="0"/>
                  </a:cubicBezTo>
                  <a:lnTo>
                    <a:pt x="2667559" y="0"/>
                  </a:lnTo>
                  <a:cubicBezTo>
                    <a:pt x="2770074" y="0"/>
                    <a:pt x="2853169" y="83108"/>
                    <a:pt x="2853169" y="185610"/>
                  </a:cubicBezTo>
                  <a:lnTo>
                    <a:pt x="2853169" y="1082955"/>
                  </a:lnTo>
                  <a:cubicBezTo>
                    <a:pt x="2853169" y="1185469"/>
                    <a:pt x="2770074" y="1268565"/>
                    <a:pt x="2667559" y="1268565"/>
                  </a:cubicBezTo>
                  <a:close/>
                </a:path>
              </a:pathLst>
            </a:custGeom>
            <a:ln w="31229"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
        <p:nvSpPr>
          <p:cNvPr id="29" name="TextBox 28">
            <a:extLst>
              <a:ext uri="{FF2B5EF4-FFF2-40B4-BE49-F238E27FC236}">
                <a16:creationId xmlns:a16="http://schemas.microsoft.com/office/drawing/2014/main" id="{3D046263-DF5A-8E0F-A5D8-CE3BAF3AA9C9}"/>
              </a:ext>
            </a:extLst>
          </p:cNvPr>
          <p:cNvSpPr txBox="1"/>
          <p:nvPr/>
        </p:nvSpPr>
        <p:spPr>
          <a:xfrm>
            <a:off x="5535526" y="3773491"/>
            <a:ext cx="5843587"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a:t>سيظهر لك في التبويب الفترات المجدولة للتغيير سابقا، ويمكن اضافة تغيير مجدول جديد بالنقر على زر اضافـــة تغيير مجدول ومن ثم حدد الفتراتً المـــراد التغيير بينها وتحديد تاريخ تغيير فترات العمل، وتحديد الفتـــرة التي يتم فيها تكرار نفس التغيير مجدداً، ثم انقر على زر حفظ لإضاضة التغيير</a:t>
            </a:r>
            <a:endParaRPr lang="en-US" b="1" dirty="0">
              <a:solidFill>
                <a:srgbClr val="168489"/>
              </a:solidFill>
              <a:latin typeface="Adobe Arabic" panose="020B0604020202020204" pitchFamily="18" charset="-78"/>
              <a:cs typeface="Adobe Arabic" panose="020B0604020202020204" pitchFamily="18" charset="-78"/>
            </a:endParaRPr>
          </a:p>
        </p:txBody>
      </p:sp>
    </p:spTree>
    <p:extLst>
      <p:ext uri="{BB962C8B-B14F-4D97-AF65-F5344CB8AC3E}">
        <p14:creationId xmlns:p14="http://schemas.microsoft.com/office/powerpoint/2010/main" val="38634617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down)">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257550-91A5-AB3C-EA62-00BF8FA9CB0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67802FC-F2B7-ADAE-26D3-93E3EBE7C7F5}"/>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مسير الرواتب</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D72CCF9-A326-3A4D-02F3-ADC35B80EF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7" name="TextBox 26">
            <a:extLst>
              <a:ext uri="{FF2B5EF4-FFF2-40B4-BE49-F238E27FC236}">
                <a16:creationId xmlns:a16="http://schemas.microsoft.com/office/drawing/2014/main" id="{7561E66C-308B-B511-76BC-DD52BFF26E28}"/>
              </a:ext>
            </a:extLst>
          </p:cNvPr>
          <p:cNvSpPr txBox="1"/>
          <p:nvPr/>
        </p:nvSpPr>
        <p:spPr>
          <a:xfrm>
            <a:off x="5535526" y="1200150"/>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a:t>قم بالنقر على مسير الرواتب الموجودة في الواجهة  الرئيسية ضمن مربع المالية ، وستظهر لك واجهة جميع مسيرات(كشوفات) الرواتب التي تم انشاءها مسبقا</a:t>
            </a:r>
            <a:endParaRPr lang="en-US" b="1" dirty="0">
              <a:solidFill>
                <a:srgbClr val="168489"/>
              </a:solidFill>
              <a:latin typeface="Adobe Arabic" panose="020B0604020202020204" pitchFamily="18" charset="-78"/>
              <a:cs typeface="Adobe Arabic" panose="020B0604020202020204" pitchFamily="18" charset="-78"/>
            </a:endParaRPr>
          </a:p>
        </p:txBody>
      </p:sp>
      <p:sp>
        <p:nvSpPr>
          <p:cNvPr id="29" name="TextBox 28">
            <a:extLst>
              <a:ext uri="{FF2B5EF4-FFF2-40B4-BE49-F238E27FC236}">
                <a16:creationId xmlns:a16="http://schemas.microsoft.com/office/drawing/2014/main" id="{7D2EB51D-47C3-ABF7-B88F-62ADFE73F41E}"/>
              </a:ext>
            </a:extLst>
          </p:cNvPr>
          <p:cNvSpPr txBox="1"/>
          <p:nvPr/>
        </p:nvSpPr>
        <p:spPr>
          <a:xfrm>
            <a:off x="5535526" y="2998113"/>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a:t>يمكنك انشـــاء مسير راواتب جديد بالنقر على زر انشاء مسير رواتب وتحدًيد تاريخ بداية ونهاية المسير ومن ثم كتابة اســـمة والنقر زر التالي، بعدها قم بتحديد الموقع والقسم والإعدادت المراد انشاء لمسير على اساسها، ثم انقر على التالي وانتظر قليلا وسيتم انشاء المسير</a:t>
            </a:r>
            <a:endParaRPr lang="en-US" b="1" dirty="0">
              <a:solidFill>
                <a:srgbClr val="168489"/>
              </a:solidFill>
              <a:latin typeface="Adobe Arabic" panose="020B0604020202020204" pitchFamily="18" charset="-78"/>
              <a:cs typeface="Adobe Arabic" panose="020B0604020202020204" pitchFamily="18" charset="-78"/>
            </a:endParaRPr>
          </a:p>
        </p:txBody>
      </p:sp>
      <p:grpSp>
        <p:nvGrpSpPr>
          <p:cNvPr id="4" name="Group 3">
            <a:extLst>
              <a:ext uri="{FF2B5EF4-FFF2-40B4-BE49-F238E27FC236}">
                <a16:creationId xmlns:a16="http://schemas.microsoft.com/office/drawing/2014/main" id="{162A1CE7-275F-2C22-53F1-63E7E45713C3}"/>
              </a:ext>
            </a:extLst>
          </p:cNvPr>
          <p:cNvGrpSpPr/>
          <p:nvPr/>
        </p:nvGrpSpPr>
        <p:grpSpPr>
          <a:xfrm>
            <a:off x="393787" y="2585145"/>
            <a:ext cx="4769749" cy="2677655"/>
            <a:chOff x="-7606" y="0"/>
            <a:chExt cx="9841992" cy="5528475"/>
          </a:xfrm>
        </p:grpSpPr>
        <p:pic>
          <p:nvPicPr>
            <p:cNvPr id="5" name="Picture 4">
              <a:extLst>
                <a:ext uri="{FF2B5EF4-FFF2-40B4-BE49-F238E27FC236}">
                  <a16:creationId xmlns:a16="http://schemas.microsoft.com/office/drawing/2014/main" id="{8F4E9115-2F03-630B-4FA8-EA85A0DEEF3A}"/>
                </a:ext>
              </a:extLst>
            </p:cNvPr>
            <p:cNvPicPr/>
            <p:nvPr/>
          </p:nvPicPr>
          <p:blipFill>
            <a:blip r:embed="rId4"/>
            <a:stretch>
              <a:fillRect/>
            </a:stretch>
          </p:blipFill>
          <p:spPr>
            <a:xfrm>
              <a:off x="90945" y="5408224"/>
              <a:ext cx="9649968" cy="118872"/>
            </a:xfrm>
            <a:prstGeom prst="rect">
              <a:avLst/>
            </a:prstGeom>
          </p:spPr>
        </p:pic>
        <p:sp>
          <p:nvSpPr>
            <p:cNvPr id="6" name="Shape 8808">
              <a:extLst>
                <a:ext uri="{FF2B5EF4-FFF2-40B4-BE49-F238E27FC236}">
                  <a16:creationId xmlns:a16="http://schemas.microsoft.com/office/drawing/2014/main" id="{B8B6E166-DDCA-B525-E79A-4C4A7B7D5571}"/>
                </a:ext>
              </a:extLst>
            </p:cNvPr>
            <p:cNvSpPr/>
            <p:nvPr/>
          </p:nvSpPr>
          <p:spPr>
            <a:xfrm>
              <a:off x="93636" y="5413393"/>
              <a:ext cx="9645765" cy="115082"/>
            </a:xfrm>
            <a:custGeom>
              <a:avLst/>
              <a:gdLst/>
              <a:ahLst/>
              <a:cxnLst/>
              <a:rect l="0" t="0" r="0" b="0"/>
              <a:pathLst>
                <a:path w="9645765" h="115082">
                  <a:moveTo>
                    <a:pt x="0" y="0"/>
                  </a:moveTo>
                  <a:lnTo>
                    <a:pt x="9645765" y="0"/>
                  </a:lnTo>
                  <a:lnTo>
                    <a:pt x="9645765" y="110"/>
                  </a:lnTo>
                  <a:lnTo>
                    <a:pt x="9643438" y="23189"/>
                  </a:lnTo>
                  <a:cubicBezTo>
                    <a:pt x="9632704" y="75634"/>
                    <a:pt x="9586296" y="115082"/>
                    <a:pt x="9530689" y="115082"/>
                  </a:cubicBezTo>
                  <a:lnTo>
                    <a:pt x="115074" y="115082"/>
                  </a:lnTo>
                  <a:cubicBezTo>
                    <a:pt x="59456" y="115082"/>
                    <a:pt x="13065" y="75634"/>
                    <a:pt x="2337" y="23189"/>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7" name="Shape 8809">
              <a:extLst>
                <a:ext uri="{FF2B5EF4-FFF2-40B4-BE49-F238E27FC236}">
                  <a16:creationId xmlns:a16="http://schemas.microsoft.com/office/drawing/2014/main" id="{F4696132-6B19-A966-7023-B42E2CB6D466}"/>
                </a:ext>
              </a:extLst>
            </p:cNvPr>
            <p:cNvSpPr/>
            <p:nvPr/>
          </p:nvSpPr>
          <p:spPr>
            <a:xfrm>
              <a:off x="960496"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0" name="Shape 140681">
              <a:extLst>
                <a:ext uri="{FF2B5EF4-FFF2-40B4-BE49-F238E27FC236}">
                  <a16:creationId xmlns:a16="http://schemas.microsoft.com/office/drawing/2014/main" id="{F73A94F8-8644-ABB1-2CBA-043BFE3CE5B2}"/>
                </a:ext>
              </a:extLst>
            </p:cNvPr>
            <p:cNvSpPr/>
            <p:nvPr/>
          </p:nvSpPr>
          <p:spPr>
            <a:xfrm>
              <a:off x="1207923" y="271163"/>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1" name="Picture 10">
              <a:extLst>
                <a:ext uri="{FF2B5EF4-FFF2-40B4-BE49-F238E27FC236}">
                  <a16:creationId xmlns:a16="http://schemas.microsoft.com/office/drawing/2014/main" id="{D098CA63-DA34-60EE-4195-7D7E7671BA73}"/>
                </a:ext>
              </a:extLst>
            </p:cNvPr>
            <p:cNvPicPr/>
            <p:nvPr/>
          </p:nvPicPr>
          <p:blipFill>
            <a:blip r:embed="rId5"/>
            <a:stretch>
              <a:fillRect/>
            </a:stretch>
          </p:blipFill>
          <p:spPr>
            <a:xfrm>
              <a:off x="1205497" y="256088"/>
              <a:ext cx="7418833" cy="4760977"/>
            </a:xfrm>
            <a:prstGeom prst="rect">
              <a:avLst/>
            </a:prstGeom>
          </p:spPr>
        </p:pic>
        <p:pic>
          <p:nvPicPr>
            <p:cNvPr id="12" name="Picture 11">
              <a:extLst>
                <a:ext uri="{FF2B5EF4-FFF2-40B4-BE49-F238E27FC236}">
                  <a16:creationId xmlns:a16="http://schemas.microsoft.com/office/drawing/2014/main" id="{F403D143-7FB4-7A09-BCEB-77A08D46EC5D}"/>
                </a:ext>
              </a:extLst>
            </p:cNvPr>
            <p:cNvPicPr/>
            <p:nvPr/>
          </p:nvPicPr>
          <p:blipFill>
            <a:blip r:embed="rId6"/>
            <a:stretch>
              <a:fillRect/>
            </a:stretch>
          </p:blipFill>
          <p:spPr>
            <a:xfrm>
              <a:off x="1205497" y="256088"/>
              <a:ext cx="7418833" cy="4760977"/>
            </a:xfrm>
            <a:prstGeom prst="rect">
              <a:avLst/>
            </a:prstGeom>
          </p:spPr>
        </p:pic>
        <p:pic>
          <p:nvPicPr>
            <p:cNvPr id="13" name="Picture 12">
              <a:extLst>
                <a:ext uri="{FF2B5EF4-FFF2-40B4-BE49-F238E27FC236}">
                  <a16:creationId xmlns:a16="http://schemas.microsoft.com/office/drawing/2014/main" id="{98C5AE26-A309-8CA0-600F-03B4F19BFCA4}"/>
                </a:ext>
              </a:extLst>
            </p:cNvPr>
            <p:cNvPicPr/>
            <p:nvPr/>
          </p:nvPicPr>
          <p:blipFill>
            <a:blip r:embed="rId7"/>
            <a:stretch>
              <a:fillRect/>
            </a:stretch>
          </p:blipFill>
          <p:spPr>
            <a:xfrm>
              <a:off x="-7606" y="5281224"/>
              <a:ext cx="9841992" cy="158496"/>
            </a:xfrm>
            <a:prstGeom prst="rect">
              <a:avLst/>
            </a:prstGeom>
          </p:spPr>
        </p:pic>
        <p:sp>
          <p:nvSpPr>
            <p:cNvPr id="14" name="Shape 8816">
              <a:extLst>
                <a:ext uri="{FF2B5EF4-FFF2-40B4-BE49-F238E27FC236}">
                  <a16:creationId xmlns:a16="http://schemas.microsoft.com/office/drawing/2014/main" id="{E42AC27E-1973-4891-B2A4-E9E1F36CCA8B}"/>
                </a:ext>
              </a:extLst>
            </p:cNvPr>
            <p:cNvSpPr/>
            <p:nvPr/>
          </p:nvSpPr>
          <p:spPr>
            <a:xfrm>
              <a:off x="4039097" y="5287701"/>
              <a:ext cx="1754847" cy="76034"/>
            </a:xfrm>
            <a:custGeom>
              <a:avLst/>
              <a:gdLst/>
              <a:ahLst/>
              <a:cxnLst/>
              <a:rect l="0" t="0" r="0" b="0"/>
              <a:pathLst>
                <a:path w="1754847" h="76034">
                  <a:moveTo>
                    <a:pt x="0" y="0"/>
                  </a:moveTo>
                  <a:lnTo>
                    <a:pt x="1754847" y="0"/>
                  </a:lnTo>
                  <a:lnTo>
                    <a:pt x="1754847" y="3"/>
                  </a:lnTo>
                  <a:lnTo>
                    <a:pt x="1748874" y="29592"/>
                  </a:lnTo>
                  <a:cubicBezTo>
                    <a:pt x="1737332" y="56881"/>
                    <a:pt x="1710312" y="76034"/>
                    <a:pt x="1678813" y="76034"/>
                  </a:cubicBezTo>
                  <a:lnTo>
                    <a:pt x="76035" y="76034"/>
                  </a:lnTo>
                  <a:cubicBezTo>
                    <a:pt x="44535" y="76034"/>
                    <a:pt x="17515" y="56881"/>
                    <a:pt x="5974" y="29592"/>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4" name="Picture 23">
              <a:extLst>
                <a:ext uri="{FF2B5EF4-FFF2-40B4-BE49-F238E27FC236}">
                  <a16:creationId xmlns:a16="http://schemas.microsoft.com/office/drawing/2014/main" id="{6165106D-3CE6-6D91-268A-3CC0EDB56FD1}"/>
                </a:ext>
              </a:extLst>
            </p:cNvPr>
            <p:cNvPicPr/>
            <p:nvPr/>
          </p:nvPicPr>
          <p:blipFill>
            <a:blip r:embed="rId8"/>
            <a:stretch>
              <a:fillRect/>
            </a:stretch>
          </p:blipFill>
          <p:spPr>
            <a:xfrm>
              <a:off x="8155953" y="3313232"/>
              <a:ext cx="1639824" cy="1274064"/>
            </a:xfrm>
            <a:prstGeom prst="rect">
              <a:avLst/>
            </a:prstGeom>
          </p:spPr>
        </p:pic>
        <p:sp>
          <p:nvSpPr>
            <p:cNvPr id="25" name="Shape 8821">
              <a:extLst>
                <a:ext uri="{FF2B5EF4-FFF2-40B4-BE49-F238E27FC236}">
                  <a16:creationId xmlns:a16="http://schemas.microsoft.com/office/drawing/2014/main" id="{BCC10051-2506-9666-B4A9-CB7E0ED43AAC}"/>
                </a:ext>
              </a:extLst>
            </p:cNvPr>
            <p:cNvSpPr/>
            <p:nvPr/>
          </p:nvSpPr>
          <p:spPr>
            <a:xfrm>
              <a:off x="8159647" y="3317258"/>
              <a:ext cx="1644459" cy="1268565"/>
            </a:xfrm>
            <a:custGeom>
              <a:avLst/>
              <a:gdLst/>
              <a:ahLst/>
              <a:cxnLst/>
              <a:rect l="0" t="0" r="0" b="0"/>
              <a:pathLst>
                <a:path w="1644459" h="1268565">
                  <a:moveTo>
                    <a:pt x="1458849" y="1268565"/>
                  </a:moveTo>
                  <a:lnTo>
                    <a:pt x="185610" y="1268565"/>
                  </a:lnTo>
                  <a:cubicBezTo>
                    <a:pt x="83109" y="1268565"/>
                    <a:pt x="0" y="1185469"/>
                    <a:pt x="0" y="1082955"/>
                  </a:cubicBezTo>
                  <a:lnTo>
                    <a:pt x="0" y="185610"/>
                  </a:lnTo>
                  <a:cubicBezTo>
                    <a:pt x="0" y="83096"/>
                    <a:pt x="83109" y="0"/>
                    <a:pt x="185610" y="0"/>
                  </a:cubicBezTo>
                  <a:lnTo>
                    <a:pt x="1458849" y="0"/>
                  </a:lnTo>
                  <a:cubicBezTo>
                    <a:pt x="1561364" y="0"/>
                    <a:pt x="1644459" y="83096"/>
                    <a:pt x="1644459" y="185610"/>
                  </a:cubicBezTo>
                  <a:lnTo>
                    <a:pt x="1644459" y="1082955"/>
                  </a:lnTo>
                  <a:cubicBezTo>
                    <a:pt x="1644459" y="1185469"/>
                    <a:pt x="1561364" y="1268565"/>
                    <a:pt x="1458849" y="1268565"/>
                  </a:cubicBezTo>
                  <a:close/>
                </a:path>
              </a:pathLst>
            </a:custGeom>
            <a:ln w="23711"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
        <p:nvSpPr>
          <p:cNvPr id="26" name="TextBox 25">
            <a:extLst>
              <a:ext uri="{FF2B5EF4-FFF2-40B4-BE49-F238E27FC236}">
                <a16:creationId xmlns:a16="http://schemas.microsoft.com/office/drawing/2014/main" id="{D8002034-7869-7E2B-35B8-236F24F513FE}"/>
              </a:ext>
            </a:extLst>
          </p:cNvPr>
          <p:cNvSpPr txBox="1"/>
          <p:nvPr/>
        </p:nvSpPr>
        <p:spPr>
          <a:xfrm>
            <a:off x="5535526" y="5657850"/>
            <a:ext cx="5843587"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a:t>تستطيع ايضا عرض تفاصيل او حذف اي مسير من المسيرات السابقة</a:t>
            </a:r>
            <a:endParaRPr lang="en-US" b="1" dirty="0">
              <a:solidFill>
                <a:srgbClr val="168489"/>
              </a:solidFill>
              <a:latin typeface="Adobe Arabic" panose="020B0604020202020204" pitchFamily="18" charset="-78"/>
              <a:cs typeface="Adobe Arabic" panose="020B0604020202020204" pitchFamily="18" charset="-78"/>
            </a:endParaRPr>
          </a:p>
        </p:txBody>
      </p:sp>
    </p:spTree>
    <p:extLst>
      <p:ext uri="{BB962C8B-B14F-4D97-AF65-F5344CB8AC3E}">
        <p14:creationId xmlns:p14="http://schemas.microsoft.com/office/powerpoint/2010/main" val="25955899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down)">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26" grpId="0"/>
    </p:bld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1D1DB-7329-5B66-5712-A674A5DECA8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A2DAC0D-B1A6-DBBF-F5FA-C0F2744F53A5}"/>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الفواتير الضريبية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39DB698-DF4F-D541-26BE-E81F1CB094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7" name="TextBox 26">
            <a:extLst>
              <a:ext uri="{FF2B5EF4-FFF2-40B4-BE49-F238E27FC236}">
                <a16:creationId xmlns:a16="http://schemas.microsoft.com/office/drawing/2014/main" id="{814F19CD-96FD-EC30-A205-6AC833913558}"/>
              </a:ext>
            </a:extLst>
          </p:cNvPr>
          <p:cNvSpPr txBox="1"/>
          <p:nvPr/>
        </p:nvSpPr>
        <p:spPr>
          <a:xfrm>
            <a:off x="5535526" y="1160919"/>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dirty="0"/>
              <a:t>قـــم بالنقر على الفواتيـــر الضريبية الموجودة في الواجهة  الرئيســـية ضمـــن مربع المالية ،وستظهر لك واجهة بها جميع الفواتير الضريبية التي تم انشاؤها مسبقا</a:t>
            </a:r>
            <a:endParaRPr lang="en-US" b="1" dirty="0">
              <a:solidFill>
                <a:srgbClr val="168489"/>
              </a:solidFill>
              <a:latin typeface="Adobe Arabic" panose="020B0604020202020204" pitchFamily="18" charset="-78"/>
              <a:cs typeface="Adobe Arabic" panose="020B0604020202020204" pitchFamily="18" charset="-78"/>
            </a:endParaRPr>
          </a:p>
        </p:txBody>
      </p:sp>
      <p:sp>
        <p:nvSpPr>
          <p:cNvPr id="29" name="TextBox 28">
            <a:extLst>
              <a:ext uri="{FF2B5EF4-FFF2-40B4-BE49-F238E27FC236}">
                <a16:creationId xmlns:a16="http://schemas.microsoft.com/office/drawing/2014/main" id="{CCF8A337-27F3-A26D-368B-F7D320FEB1AA}"/>
              </a:ext>
            </a:extLst>
          </p:cNvPr>
          <p:cNvSpPr txBox="1"/>
          <p:nvPr/>
        </p:nvSpPr>
        <p:spPr>
          <a:xfrm>
            <a:off x="5535526" y="3151242"/>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dirty="0"/>
              <a:t>يمكنك انشـــاء فاتورة ضريبية جديدة بالنقر على انشاء فاتورة ضريبية وستًظهر لك واجهة جديدة قم بتعبئتها بالبيانات ثم انقر على حفظ</a:t>
            </a:r>
            <a:endParaRPr lang="en-US" b="1" dirty="0">
              <a:solidFill>
                <a:srgbClr val="168489"/>
              </a:solidFill>
              <a:latin typeface="Adobe Arabic" panose="020B0604020202020204" pitchFamily="18" charset="-78"/>
              <a:cs typeface="Adobe Arabic" panose="020B0604020202020204" pitchFamily="18" charset="-78"/>
            </a:endParaRPr>
          </a:p>
        </p:txBody>
      </p:sp>
      <p:sp>
        <p:nvSpPr>
          <p:cNvPr id="26" name="TextBox 25">
            <a:extLst>
              <a:ext uri="{FF2B5EF4-FFF2-40B4-BE49-F238E27FC236}">
                <a16:creationId xmlns:a16="http://schemas.microsoft.com/office/drawing/2014/main" id="{2CF1CD5B-87BB-49E3-5150-F1A2E837E793}"/>
              </a:ext>
            </a:extLst>
          </p:cNvPr>
          <p:cNvSpPr txBox="1"/>
          <p:nvPr/>
        </p:nvSpPr>
        <p:spPr>
          <a:xfrm>
            <a:off x="5535526" y="5141565"/>
            <a:ext cx="5843587"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a:t>تستطيع بعد ذلك طباعتها او ارسالها لشخص عبر البريد الإلكتروني</a:t>
            </a:r>
            <a:endParaRPr lang="en-US" b="1" dirty="0">
              <a:solidFill>
                <a:srgbClr val="168489"/>
              </a:solidFill>
              <a:latin typeface="Adobe Arabic" panose="020B0604020202020204" pitchFamily="18" charset="-78"/>
              <a:cs typeface="Adobe Arabic" panose="020B0604020202020204" pitchFamily="18" charset="-78"/>
            </a:endParaRPr>
          </a:p>
        </p:txBody>
      </p:sp>
      <p:grpSp>
        <p:nvGrpSpPr>
          <p:cNvPr id="2" name="Group 1">
            <a:extLst>
              <a:ext uri="{FF2B5EF4-FFF2-40B4-BE49-F238E27FC236}">
                <a16:creationId xmlns:a16="http://schemas.microsoft.com/office/drawing/2014/main" id="{DA21F51B-E079-D31C-C650-63F5824120AC}"/>
              </a:ext>
            </a:extLst>
          </p:cNvPr>
          <p:cNvGrpSpPr/>
          <p:nvPr/>
        </p:nvGrpSpPr>
        <p:grpSpPr>
          <a:xfrm>
            <a:off x="117942" y="2210841"/>
            <a:ext cx="5167289" cy="2930724"/>
            <a:chOff x="-7606" y="0"/>
            <a:chExt cx="9841992" cy="5528474"/>
          </a:xfrm>
        </p:grpSpPr>
        <p:pic>
          <p:nvPicPr>
            <p:cNvPr id="3" name="Picture 2">
              <a:extLst>
                <a:ext uri="{FF2B5EF4-FFF2-40B4-BE49-F238E27FC236}">
                  <a16:creationId xmlns:a16="http://schemas.microsoft.com/office/drawing/2014/main" id="{AE53CFFA-BB07-D61A-8C68-ED1241575259}"/>
                </a:ext>
              </a:extLst>
            </p:cNvPr>
            <p:cNvPicPr/>
            <p:nvPr/>
          </p:nvPicPr>
          <p:blipFill>
            <a:blip r:embed="rId4"/>
            <a:stretch>
              <a:fillRect/>
            </a:stretch>
          </p:blipFill>
          <p:spPr>
            <a:xfrm>
              <a:off x="87897" y="5409413"/>
              <a:ext cx="9653016" cy="118872"/>
            </a:xfrm>
            <a:prstGeom prst="rect">
              <a:avLst/>
            </a:prstGeom>
          </p:spPr>
        </p:pic>
        <p:sp>
          <p:nvSpPr>
            <p:cNvPr id="15" name="Shape 8949">
              <a:extLst>
                <a:ext uri="{FF2B5EF4-FFF2-40B4-BE49-F238E27FC236}">
                  <a16:creationId xmlns:a16="http://schemas.microsoft.com/office/drawing/2014/main" id="{08619F85-1BF1-3419-42CD-80D44C54985D}"/>
                </a:ext>
              </a:extLst>
            </p:cNvPr>
            <p:cNvSpPr/>
            <p:nvPr/>
          </p:nvSpPr>
          <p:spPr>
            <a:xfrm>
              <a:off x="93636" y="5413388"/>
              <a:ext cx="9645765" cy="115086"/>
            </a:xfrm>
            <a:custGeom>
              <a:avLst/>
              <a:gdLst/>
              <a:ahLst/>
              <a:cxnLst/>
              <a:rect l="0" t="0" r="0" b="0"/>
              <a:pathLst>
                <a:path w="9645765" h="115086">
                  <a:moveTo>
                    <a:pt x="0" y="0"/>
                  </a:moveTo>
                  <a:lnTo>
                    <a:pt x="9645765" y="0"/>
                  </a:lnTo>
                  <a:lnTo>
                    <a:pt x="9645765" y="114"/>
                  </a:lnTo>
                  <a:lnTo>
                    <a:pt x="9643439" y="23194"/>
                  </a:lnTo>
                  <a:cubicBezTo>
                    <a:pt x="9632705" y="75638"/>
                    <a:pt x="9586297" y="115086"/>
                    <a:pt x="9530690" y="115086"/>
                  </a:cubicBezTo>
                  <a:lnTo>
                    <a:pt x="115074" y="115086"/>
                  </a:lnTo>
                  <a:cubicBezTo>
                    <a:pt x="59456" y="115086"/>
                    <a:pt x="13066" y="75638"/>
                    <a:pt x="2337" y="23194"/>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6" name="Shape 8950">
              <a:extLst>
                <a:ext uri="{FF2B5EF4-FFF2-40B4-BE49-F238E27FC236}">
                  <a16:creationId xmlns:a16="http://schemas.microsoft.com/office/drawing/2014/main" id="{8883CE01-F1A5-D511-725E-482385A6F71B}"/>
                </a:ext>
              </a:extLst>
            </p:cNvPr>
            <p:cNvSpPr/>
            <p:nvPr/>
          </p:nvSpPr>
          <p:spPr>
            <a:xfrm>
              <a:off x="960496" y="0"/>
              <a:ext cx="7912049" cy="5287696"/>
            </a:xfrm>
            <a:custGeom>
              <a:avLst/>
              <a:gdLst/>
              <a:ahLst/>
              <a:cxnLst/>
              <a:rect l="0" t="0" r="0" b="0"/>
              <a:pathLst>
                <a:path w="7912049" h="5287696">
                  <a:moveTo>
                    <a:pt x="337769" y="0"/>
                  </a:moveTo>
                  <a:lnTo>
                    <a:pt x="7574280" y="0"/>
                  </a:lnTo>
                  <a:cubicBezTo>
                    <a:pt x="7760830" y="0"/>
                    <a:pt x="7912049" y="151219"/>
                    <a:pt x="7912049" y="337769"/>
                  </a:cubicBezTo>
                  <a:lnTo>
                    <a:pt x="7912049" y="5287696"/>
                  </a:lnTo>
                  <a:lnTo>
                    <a:pt x="0" y="5287696"/>
                  </a:lnTo>
                  <a:lnTo>
                    <a:pt x="0" y="337769"/>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7" name="Shape 140999">
              <a:extLst>
                <a:ext uri="{FF2B5EF4-FFF2-40B4-BE49-F238E27FC236}">
                  <a16:creationId xmlns:a16="http://schemas.microsoft.com/office/drawing/2014/main" id="{26910384-58EC-8E47-B9A7-C82EE0DD15C9}"/>
                </a:ext>
              </a:extLst>
            </p:cNvPr>
            <p:cNvSpPr/>
            <p:nvPr/>
          </p:nvSpPr>
          <p:spPr>
            <a:xfrm>
              <a:off x="1207923" y="271158"/>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8" name="Picture 17">
              <a:extLst>
                <a:ext uri="{FF2B5EF4-FFF2-40B4-BE49-F238E27FC236}">
                  <a16:creationId xmlns:a16="http://schemas.microsoft.com/office/drawing/2014/main" id="{E22137F1-7229-4DE0-25BF-C14726227605}"/>
                </a:ext>
              </a:extLst>
            </p:cNvPr>
            <p:cNvPicPr/>
            <p:nvPr/>
          </p:nvPicPr>
          <p:blipFill>
            <a:blip r:embed="rId5"/>
            <a:stretch>
              <a:fillRect/>
            </a:stretch>
          </p:blipFill>
          <p:spPr>
            <a:xfrm>
              <a:off x="1205497" y="256261"/>
              <a:ext cx="7418833" cy="4760976"/>
            </a:xfrm>
            <a:prstGeom prst="rect">
              <a:avLst/>
            </a:prstGeom>
          </p:spPr>
        </p:pic>
        <p:pic>
          <p:nvPicPr>
            <p:cNvPr id="19" name="Picture 18">
              <a:extLst>
                <a:ext uri="{FF2B5EF4-FFF2-40B4-BE49-F238E27FC236}">
                  <a16:creationId xmlns:a16="http://schemas.microsoft.com/office/drawing/2014/main" id="{412C63A5-8385-855D-A0D7-D64CF974592F}"/>
                </a:ext>
              </a:extLst>
            </p:cNvPr>
            <p:cNvPicPr/>
            <p:nvPr/>
          </p:nvPicPr>
          <p:blipFill>
            <a:blip r:embed="rId6"/>
            <a:stretch>
              <a:fillRect/>
            </a:stretch>
          </p:blipFill>
          <p:spPr>
            <a:xfrm>
              <a:off x="1205497" y="256261"/>
              <a:ext cx="7418833" cy="4760976"/>
            </a:xfrm>
            <a:prstGeom prst="rect">
              <a:avLst/>
            </a:prstGeom>
          </p:spPr>
        </p:pic>
        <p:pic>
          <p:nvPicPr>
            <p:cNvPr id="20" name="Picture 19">
              <a:extLst>
                <a:ext uri="{FF2B5EF4-FFF2-40B4-BE49-F238E27FC236}">
                  <a16:creationId xmlns:a16="http://schemas.microsoft.com/office/drawing/2014/main" id="{84725150-4369-5DD9-9573-387AA72B89DF}"/>
                </a:ext>
              </a:extLst>
            </p:cNvPr>
            <p:cNvPicPr/>
            <p:nvPr/>
          </p:nvPicPr>
          <p:blipFill>
            <a:blip r:embed="rId7"/>
            <a:stretch>
              <a:fillRect/>
            </a:stretch>
          </p:blipFill>
          <p:spPr>
            <a:xfrm>
              <a:off x="-7606" y="5282413"/>
              <a:ext cx="9841992" cy="158496"/>
            </a:xfrm>
            <a:prstGeom prst="rect">
              <a:avLst/>
            </a:prstGeom>
          </p:spPr>
        </p:pic>
        <p:sp>
          <p:nvSpPr>
            <p:cNvPr id="21" name="Shape 8957">
              <a:extLst>
                <a:ext uri="{FF2B5EF4-FFF2-40B4-BE49-F238E27FC236}">
                  <a16:creationId xmlns:a16="http://schemas.microsoft.com/office/drawing/2014/main" id="{26ACDA85-9B5E-412E-75F7-59A5E0B5D9A1}"/>
                </a:ext>
              </a:extLst>
            </p:cNvPr>
            <p:cNvSpPr/>
            <p:nvPr/>
          </p:nvSpPr>
          <p:spPr>
            <a:xfrm>
              <a:off x="4039096" y="5287700"/>
              <a:ext cx="1754847" cy="76031"/>
            </a:xfrm>
            <a:custGeom>
              <a:avLst/>
              <a:gdLst/>
              <a:ahLst/>
              <a:cxnLst/>
              <a:rect l="0" t="0" r="0" b="0"/>
              <a:pathLst>
                <a:path w="1754847" h="76031">
                  <a:moveTo>
                    <a:pt x="0" y="0"/>
                  </a:moveTo>
                  <a:lnTo>
                    <a:pt x="1754847" y="0"/>
                  </a:lnTo>
                  <a:lnTo>
                    <a:pt x="1754847" y="4"/>
                  </a:lnTo>
                  <a:lnTo>
                    <a:pt x="1748874" y="29594"/>
                  </a:lnTo>
                  <a:cubicBezTo>
                    <a:pt x="1741179" y="47786"/>
                    <a:pt x="1726606" y="62362"/>
                    <a:pt x="1708412" y="70059"/>
                  </a:cubicBezTo>
                  <a:lnTo>
                    <a:pt x="1678832" y="76031"/>
                  </a:lnTo>
                  <a:lnTo>
                    <a:pt x="76016" y="76031"/>
                  </a:lnTo>
                  <a:lnTo>
                    <a:pt x="46436" y="70059"/>
                  </a:lnTo>
                  <a:cubicBezTo>
                    <a:pt x="19145" y="58514"/>
                    <a:pt x="0" y="31490"/>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2" name="Picture 21">
              <a:extLst>
                <a:ext uri="{FF2B5EF4-FFF2-40B4-BE49-F238E27FC236}">
                  <a16:creationId xmlns:a16="http://schemas.microsoft.com/office/drawing/2014/main" id="{4E1F7888-1354-28EA-4EA1-B5E9D355D227}"/>
                </a:ext>
              </a:extLst>
            </p:cNvPr>
            <p:cNvPicPr/>
            <p:nvPr/>
          </p:nvPicPr>
          <p:blipFill>
            <a:blip r:embed="rId8"/>
            <a:stretch>
              <a:fillRect/>
            </a:stretch>
          </p:blipFill>
          <p:spPr>
            <a:xfrm>
              <a:off x="8155953" y="3314421"/>
              <a:ext cx="1639824" cy="1271016"/>
            </a:xfrm>
            <a:prstGeom prst="rect">
              <a:avLst/>
            </a:prstGeom>
          </p:spPr>
        </p:pic>
        <p:sp>
          <p:nvSpPr>
            <p:cNvPr id="23" name="Shape 8961">
              <a:extLst>
                <a:ext uri="{FF2B5EF4-FFF2-40B4-BE49-F238E27FC236}">
                  <a16:creationId xmlns:a16="http://schemas.microsoft.com/office/drawing/2014/main" id="{D999AC30-D4EC-2DCF-7AA5-9DA5226240F8}"/>
                </a:ext>
              </a:extLst>
            </p:cNvPr>
            <p:cNvSpPr/>
            <p:nvPr/>
          </p:nvSpPr>
          <p:spPr>
            <a:xfrm>
              <a:off x="8431082" y="3970903"/>
              <a:ext cx="601015" cy="537324"/>
            </a:xfrm>
            <a:custGeom>
              <a:avLst/>
              <a:gdLst/>
              <a:ahLst/>
              <a:cxnLst/>
              <a:rect l="0" t="0" r="0" b="0"/>
              <a:pathLst>
                <a:path w="601015" h="537324">
                  <a:moveTo>
                    <a:pt x="528701" y="537324"/>
                  </a:moveTo>
                  <a:lnTo>
                    <a:pt x="72314" y="537324"/>
                  </a:lnTo>
                  <a:cubicBezTo>
                    <a:pt x="32385" y="537324"/>
                    <a:pt x="0" y="504939"/>
                    <a:pt x="0" y="464998"/>
                  </a:cubicBezTo>
                  <a:lnTo>
                    <a:pt x="0" y="72314"/>
                  </a:lnTo>
                  <a:cubicBezTo>
                    <a:pt x="0" y="32372"/>
                    <a:pt x="32385" y="0"/>
                    <a:pt x="72314" y="0"/>
                  </a:cubicBezTo>
                  <a:lnTo>
                    <a:pt x="528701" y="0"/>
                  </a:lnTo>
                  <a:cubicBezTo>
                    <a:pt x="568643" y="0"/>
                    <a:pt x="601015" y="32372"/>
                    <a:pt x="601015" y="72314"/>
                  </a:cubicBezTo>
                  <a:lnTo>
                    <a:pt x="601015" y="464998"/>
                  </a:lnTo>
                  <a:cubicBezTo>
                    <a:pt x="601015" y="504939"/>
                    <a:pt x="568643" y="537324"/>
                    <a:pt x="528701" y="537324"/>
                  </a:cubicBezTo>
                  <a:close/>
                </a:path>
              </a:pathLst>
            </a:custGeom>
            <a:ln w="19114" cap="flat">
              <a:miter lim="127000"/>
            </a:ln>
          </p:spPr>
          <p:style>
            <a:lnRef idx="1">
              <a:srgbClr val="FFFFFF"/>
            </a:lnRef>
            <a:fillRef idx="0">
              <a:srgbClr val="000000">
                <a:alpha val="0"/>
              </a:srgbClr>
            </a:fillRef>
            <a:effectRef idx="0">
              <a:scrgbClr r="0" g="0" b="0"/>
            </a:effectRef>
            <a:fontRef idx="none"/>
          </p:style>
          <p:txBody>
            <a:bodyPr/>
            <a:lstStyle/>
            <a:p>
              <a:endParaRPr lang="en-US"/>
            </a:p>
          </p:txBody>
        </p:sp>
        <p:sp>
          <p:nvSpPr>
            <p:cNvPr id="28" name="Shape 8962">
              <a:extLst>
                <a:ext uri="{FF2B5EF4-FFF2-40B4-BE49-F238E27FC236}">
                  <a16:creationId xmlns:a16="http://schemas.microsoft.com/office/drawing/2014/main" id="{A3EAB8CF-7EAC-4D25-F738-8D48B29A3741}"/>
                </a:ext>
              </a:extLst>
            </p:cNvPr>
            <p:cNvSpPr/>
            <p:nvPr/>
          </p:nvSpPr>
          <p:spPr>
            <a:xfrm>
              <a:off x="8159647" y="3317252"/>
              <a:ext cx="1644459" cy="1268565"/>
            </a:xfrm>
            <a:custGeom>
              <a:avLst/>
              <a:gdLst/>
              <a:ahLst/>
              <a:cxnLst/>
              <a:rect l="0" t="0" r="0" b="0"/>
              <a:pathLst>
                <a:path w="1644459" h="1268565">
                  <a:moveTo>
                    <a:pt x="1458849" y="1268565"/>
                  </a:moveTo>
                  <a:lnTo>
                    <a:pt x="185610" y="1268565"/>
                  </a:lnTo>
                  <a:cubicBezTo>
                    <a:pt x="83109" y="1268565"/>
                    <a:pt x="0" y="1185469"/>
                    <a:pt x="0" y="1082955"/>
                  </a:cubicBezTo>
                  <a:lnTo>
                    <a:pt x="0" y="185610"/>
                  </a:lnTo>
                  <a:cubicBezTo>
                    <a:pt x="0" y="83108"/>
                    <a:pt x="83109" y="0"/>
                    <a:pt x="185610" y="0"/>
                  </a:cubicBezTo>
                  <a:lnTo>
                    <a:pt x="1458849" y="0"/>
                  </a:lnTo>
                  <a:cubicBezTo>
                    <a:pt x="1561364" y="0"/>
                    <a:pt x="1644459" y="83108"/>
                    <a:pt x="1644459" y="185610"/>
                  </a:cubicBezTo>
                  <a:lnTo>
                    <a:pt x="1644459" y="1082955"/>
                  </a:lnTo>
                  <a:cubicBezTo>
                    <a:pt x="1644459" y="1185469"/>
                    <a:pt x="1561364" y="1268565"/>
                    <a:pt x="1458849" y="1268565"/>
                  </a:cubicBezTo>
                  <a:close/>
                </a:path>
              </a:pathLst>
            </a:custGeom>
            <a:ln w="23711"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30967471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down)">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26" grpId="0"/>
    </p:bld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451B7-9C73-FEFA-3170-6C80862061D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E2EA3F0-182D-F084-0862-24B67F736106}"/>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الإعدادات العامة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16674E9-7C36-6075-816A-700BC790BA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7" name="TextBox 26">
            <a:extLst>
              <a:ext uri="{FF2B5EF4-FFF2-40B4-BE49-F238E27FC236}">
                <a16:creationId xmlns:a16="http://schemas.microsoft.com/office/drawing/2014/main" id="{70F923D4-BFC8-E407-AD4B-7285CA8DA817}"/>
              </a:ext>
            </a:extLst>
          </p:cNvPr>
          <p:cNvSpPr txBox="1"/>
          <p:nvPr/>
        </p:nvSpPr>
        <p:spPr>
          <a:xfrm>
            <a:off x="5535526" y="1160919"/>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a:t>قم بالنقر على الإعدادات العامة الموجودة في الواجهة  الرئيســـية ضمن مربع إعدادت عامة ،وستظهر لك واجهة الإعدادات كما هو بالصورة الموضحة بالأعلى</a:t>
            </a:r>
            <a:endParaRPr lang="en-US" b="1" dirty="0">
              <a:solidFill>
                <a:srgbClr val="168489"/>
              </a:solidFill>
              <a:latin typeface="Adobe Arabic" panose="020B0604020202020204" pitchFamily="18" charset="-78"/>
              <a:cs typeface="Adobe Arabic" panose="020B0604020202020204" pitchFamily="18" charset="-78"/>
            </a:endParaRPr>
          </a:p>
        </p:txBody>
      </p:sp>
      <p:grpSp>
        <p:nvGrpSpPr>
          <p:cNvPr id="4" name="Group 3">
            <a:extLst>
              <a:ext uri="{FF2B5EF4-FFF2-40B4-BE49-F238E27FC236}">
                <a16:creationId xmlns:a16="http://schemas.microsoft.com/office/drawing/2014/main" id="{70D6105D-B93C-E569-E297-15A1CBF6B123}"/>
              </a:ext>
            </a:extLst>
          </p:cNvPr>
          <p:cNvGrpSpPr/>
          <p:nvPr/>
        </p:nvGrpSpPr>
        <p:grpSpPr>
          <a:xfrm>
            <a:off x="182401" y="2612220"/>
            <a:ext cx="4693719" cy="2597845"/>
            <a:chOff x="-4558" y="0"/>
            <a:chExt cx="9985247" cy="5528852"/>
          </a:xfrm>
        </p:grpSpPr>
        <p:pic>
          <p:nvPicPr>
            <p:cNvPr id="5" name="Picture 4">
              <a:extLst>
                <a:ext uri="{FF2B5EF4-FFF2-40B4-BE49-F238E27FC236}">
                  <a16:creationId xmlns:a16="http://schemas.microsoft.com/office/drawing/2014/main" id="{C4765389-1F98-876F-B5D0-824550C972AE}"/>
                </a:ext>
              </a:extLst>
            </p:cNvPr>
            <p:cNvPicPr/>
            <p:nvPr/>
          </p:nvPicPr>
          <p:blipFill>
            <a:blip r:embed="rId4"/>
            <a:stretch>
              <a:fillRect/>
            </a:stretch>
          </p:blipFill>
          <p:spPr>
            <a:xfrm>
              <a:off x="90945" y="5409980"/>
              <a:ext cx="9649968" cy="118872"/>
            </a:xfrm>
            <a:prstGeom prst="rect">
              <a:avLst/>
            </a:prstGeom>
          </p:spPr>
        </p:pic>
        <p:sp>
          <p:nvSpPr>
            <p:cNvPr id="6" name="Shape 9096">
              <a:extLst>
                <a:ext uri="{FF2B5EF4-FFF2-40B4-BE49-F238E27FC236}">
                  <a16:creationId xmlns:a16="http://schemas.microsoft.com/office/drawing/2014/main" id="{4D68F48C-CF7F-FD94-F5B7-374B3897C437}"/>
                </a:ext>
              </a:extLst>
            </p:cNvPr>
            <p:cNvSpPr/>
            <p:nvPr/>
          </p:nvSpPr>
          <p:spPr>
            <a:xfrm>
              <a:off x="93636" y="5413388"/>
              <a:ext cx="9645765" cy="115083"/>
            </a:xfrm>
            <a:custGeom>
              <a:avLst/>
              <a:gdLst/>
              <a:ahLst/>
              <a:cxnLst/>
              <a:rect l="0" t="0" r="0" b="0"/>
              <a:pathLst>
                <a:path w="9645765" h="115083">
                  <a:moveTo>
                    <a:pt x="0" y="0"/>
                  </a:moveTo>
                  <a:lnTo>
                    <a:pt x="9645765" y="0"/>
                  </a:lnTo>
                  <a:lnTo>
                    <a:pt x="9645765" y="115"/>
                  </a:lnTo>
                  <a:lnTo>
                    <a:pt x="9643439" y="23195"/>
                  </a:lnTo>
                  <a:cubicBezTo>
                    <a:pt x="9634238" y="68148"/>
                    <a:pt x="9598828" y="103552"/>
                    <a:pt x="9553881" y="112750"/>
                  </a:cubicBezTo>
                  <a:lnTo>
                    <a:pt x="9530736" y="115083"/>
                  </a:lnTo>
                  <a:lnTo>
                    <a:pt x="115028" y="115083"/>
                  </a:lnTo>
                  <a:lnTo>
                    <a:pt x="91880" y="112750"/>
                  </a:lnTo>
                  <a:cubicBezTo>
                    <a:pt x="39438" y="102019"/>
                    <a:pt x="0" y="55618"/>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7" name="Shape 9097">
              <a:extLst>
                <a:ext uri="{FF2B5EF4-FFF2-40B4-BE49-F238E27FC236}">
                  <a16:creationId xmlns:a16="http://schemas.microsoft.com/office/drawing/2014/main" id="{B6ACECE7-FD5F-9696-9239-52F0BC538DEC}"/>
                </a:ext>
              </a:extLst>
            </p:cNvPr>
            <p:cNvSpPr/>
            <p:nvPr/>
          </p:nvSpPr>
          <p:spPr>
            <a:xfrm>
              <a:off x="960496" y="0"/>
              <a:ext cx="7912049" cy="5287696"/>
            </a:xfrm>
            <a:custGeom>
              <a:avLst/>
              <a:gdLst/>
              <a:ahLst/>
              <a:cxnLst/>
              <a:rect l="0" t="0" r="0" b="0"/>
              <a:pathLst>
                <a:path w="7912049" h="5287696">
                  <a:moveTo>
                    <a:pt x="337769" y="0"/>
                  </a:moveTo>
                  <a:lnTo>
                    <a:pt x="7574280" y="0"/>
                  </a:lnTo>
                  <a:cubicBezTo>
                    <a:pt x="7760830" y="0"/>
                    <a:pt x="7912049" y="151219"/>
                    <a:pt x="7912049" y="337757"/>
                  </a:cubicBezTo>
                  <a:lnTo>
                    <a:pt x="7912049" y="5287696"/>
                  </a:lnTo>
                  <a:lnTo>
                    <a:pt x="0" y="5287696"/>
                  </a:lnTo>
                  <a:lnTo>
                    <a:pt x="0" y="337757"/>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0" name="Shape 141230">
              <a:extLst>
                <a:ext uri="{FF2B5EF4-FFF2-40B4-BE49-F238E27FC236}">
                  <a16:creationId xmlns:a16="http://schemas.microsoft.com/office/drawing/2014/main" id="{3DF0C9E0-074E-E3C5-F346-8C1364E4D724}"/>
                </a:ext>
              </a:extLst>
            </p:cNvPr>
            <p:cNvSpPr/>
            <p:nvPr/>
          </p:nvSpPr>
          <p:spPr>
            <a:xfrm>
              <a:off x="1207923" y="271167"/>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1" name="Picture 10">
              <a:extLst>
                <a:ext uri="{FF2B5EF4-FFF2-40B4-BE49-F238E27FC236}">
                  <a16:creationId xmlns:a16="http://schemas.microsoft.com/office/drawing/2014/main" id="{7DB5F6CE-2EE4-C5B7-6087-44B23BB28BC1}"/>
                </a:ext>
              </a:extLst>
            </p:cNvPr>
            <p:cNvPicPr/>
            <p:nvPr/>
          </p:nvPicPr>
          <p:blipFill>
            <a:blip r:embed="rId5"/>
            <a:stretch>
              <a:fillRect/>
            </a:stretch>
          </p:blipFill>
          <p:spPr>
            <a:xfrm>
              <a:off x="1205497" y="257844"/>
              <a:ext cx="7418833" cy="4757928"/>
            </a:xfrm>
            <a:prstGeom prst="rect">
              <a:avLst/>
            </a:prstGeom>
          </p:spPr>
        </p:pic>
        <p:pic>
          <p:nvPicPr>
            <p:cNvPr id="12" name="Picture 11">
              <a:extLst>
                <a:ext uri="{FF2B5EF4-FFF2-40B4-BE49-F238E27FC236}">
                  <a16:creationId xmlns:a16="http://schemas.microsoft.com/office/drawing/2014/main" id="{EA1393A8-EB0A-B6E4-0E09-47086596E0FE}"/>
                </a:ext>
              </a:extLst>
            </p:cNvPr>
            <p:cNvPicPr/>
            <p:nvPr/>
          </p:nvPicPr>
          <p:blipFill>
            <a:blip r:embed="rId6"/>
            <a:stretch>
              <a:fillRect/>
            </a:stretch>
          </p:blipFill>
          <p:spPr>
            <a:xfrm>
              <a:off x="1205497" y="257844"/>
              <a:ext cx="7418833" cy="4757928"/>
            </a:xfrm>
            <a:prstGeom prst="rect">
              <a:avLst/>
            </a:prstGeom>
          </p:spPr>
        </p:pic>
        <p:pic>
          <p:nvPicPr>
            <p:cNvPr id="13" name="Picture 12">
              <a:extLst>
                <a:ext uri="{FF2B5EF4-FFF2-40B4-BE49-F238E27FC236}">
                  <a16:creationId xmlns:a16="http://schemas.microsoft.com/office/drawing/2014/main" id="{9D9DE380-C311-6BF8-E466-B56CF44C31D3}"/>
                </a:ext>
              </a:extLst>
            </p:cNvPr>
            <p:cNvPicPr/>
            <p:nvPr/>
          </p:nvPicPr>
          <p:blipFill>
            <a:blip r:embed="rId7"/>
            <a:stretch>
              <a:fillRect/>
            </a:stretch>
          </p:blipFill>
          <p:spPr>
            <a:xfrm>
              <a:off x="-4558" y="5280948"/>
              <a:ext cx="9838944" cy="155448"/>
            </a:xfrm>
            <a:prstGeom prst="rect">
              <a:avLst/>
            </a:prstGeom>
          </p:spPr>
        </p:pic>
        <p:sp>
          <p:nvSpPr>
            <p:cNvPr id="14" name="Shape 9104">
              <a:extLst>
                <a:ext uri="{FF2B5EF4-FFF2-40B4-BE49-F238E27FC236}">
                  <a16:creationId xmlns:a16="http://schemas.microsoft.com/office/drawing/2014/main" id="{55A80350-810F-1155-4005-6CD985E114A8}"/>
                </a:ext>
              </a:extLst>
            </p:cNvPr>
            <p:cNvSpPr/>
            <p:nvPr/>
          </p:nvSpPr>
          <p:spPr>
            <a:xfrm>
              <a:off x="4039096" y="5287700"/>
              <a:ext cx="1754847" cy="76035"/>
            </a:xfrm>
            <a:custGeom>
              <a:avLst/>
              <a:gdLst/>
              <a:ahLst/>
              <a:cxnLst/>
              <a:rect l="0" t="0" r="0" b="0"/>
              <a:pathLst>
                <a:path w="1754847" h="76035">
                  <a:moveTo>
                    <a:pt x="0" y="0"/>
                  </a:moveTo>
                  <a:lnTo>
                    <a:pt x="1754847" y="0"/>
                  </a:lnTo>
                  <a:lnTo>
                    <a:pt x="1754847" y="4"/>
                  </a:lnTo>
                  <a:lnTo>
                    <a:pt x="1748874" y="29594"/>
                  </a:lnTo>
                  <a:cubicBezTo>
                    <a:pt x="1737332" y="56883"/>
                    <a:pt x="1710313"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4" name="Picture 23">
              <a:extLst>
                <a:ext uri="{FF2B5EF4-FFF2-40B4-BE49-F238E27FC236}">
                  <a16:creationId xmlns:a16="http://schemas.microsoft.com/office/drawing/2014/main" id="{A224980C-E971-1CB9-7B8E-6EE2DDA8A4EA}"/>
                </a:ext>
              </a:extLst>
            </p:cNvPr>
            <p:cNvPicPr/>
            <p:nvPr/>
          </p:nvPicPr>
          <p:blipFill>
            <a:blip r:embed="rId8"/>
            <a:stretch>
              <a:fillRect/>
            </a:stretch>
          </p:blipFill>
          <p:spPr>
            <a:xfrm>
              <a:off x="7676401" y="3302797"/>
              <a:ext cx="2304288" cy="1264920"/>
            </a:xfrm>
            <a:prstGeom prst="rect">
              <a:avLst/>
            </a:prstGeom>
          </p:spPr>
        </p:pic>
        <p:sp>
          <p:nvSpPr>
            <p:cNvPr id="25" name="Shape 9108">
              <a:extLst>
                <a:ext uri="{FF2B5EF4-FFF2-40B4-BE49-F238E27FC236}">
                  <a16:creationId xmlns:a16="http://schemas.microsoft.com/office/drawing/2014/main" id="{0720378C-4FF0-78CA-10B5-F592EDB119B6}"/>
                </a:ext>
              </a:extLst>
            </p:cNvPr>
            <p:cNvSpPr/>
            <p:nvPr/>
          </p:nvSpPr>
          <p:spPr>
            <a:xfrm>
              <a:off x="9261591" y="3942930"/>
              <a:ext cx="601015" cy="537337"/>
            </a:xfrm>
            <a:custGeom>
              <a:avLst/>
              <a:gdLst/>
              <a:ahLst/>
              <a:cxnLst/>
              <a:rect l="0" t="0" r="0" b="0"/>
              <a:pathLst>
                <a:path w="601015" h="537337">
                  <a:moveTo>
                    <a:pt x="528701" y="537337"/>
                  </a:moveTo>
                  <a:lnTo>
                    <a:pt x="72314" y="537337"/>
                  </a:lnTo>
                  <a:cubicBezTo>
                    <a:pt x="32385" y="537337"/>
                    <a:pt x="0" y="504952"/>
                    <a:pt x="0" y="465010"/>
                  </a:cubicBezTo>
                  <a:lnTo>
                    <a:pt x="0" y="72339"/>
                  </a:lnTo>
                  <a:cubicBezTo>
                    <a:pt x="0" y="32385"/>
                    <a:pt x="32385" y="0"/>
                    <a:pt x="72314" y="0"/>
                  </a:cubicBezTo>
                  <a:lnTo>
                    <a:pt x="528701" y="0"/>
                  </a:lnTo>
                  <a:cubicBezTo>
                    <a:pt x="568643" y="0"/>
                    <a:pt x="601015" y="32385"/>
                    <a:pt x="601015" y="72339"/>
                  </a:cubicBezTo>
                  <a:lnTo>
                    <a:pt x="601015" y="465010"/>
                  </a:lnTo>
                  <a:cubicBezTo>
                    <a:pt x="601015" y="504952"/>
                    <a:pt x="568643" y="537337"/>
                    <a:pt x="528701" y="537337"/>
                  </a:cubicBezTo>
                  <a:close/>
                </a:path>
              </a:pathLst>
            </a:custGeom>
            <a:ln w="19114"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30" name="Shape 9109">
              <a:extLst>
                <a:ext uri="{FF2B5EF4-FFF2-40B4-BE49-F238E27FC236}">
                  <a16:creationId xmlns:a16="http://schemas.microsoft.com/office/drawing/2014/main" id="{68E1EB89-CA5F-F85A-B661-935EF18B346C}"/>
                </a:ext>
              </a:extLst>
            </p:cNvPr>
            <p:cNvSpPr/>
            <p:nvPr/>
          </p:nvSpPr>
          <p:spPr>
            <a:xfrm>
              <a:off x="7678679" y="3306072"/>
              <a:ext cx="2301380" cy="1268565"/>
            </a:xfrm>
            <a:custGeom>
              <a:avLst/>
              <a:gdLst/>
              <a:ahLst/>
              <a:cxnLst/>
              <a:rect l="0" t="0" r="0" b="0"/>
              <a:pathLst>
                <a:path w="2301380" h="1268565">
                  <a:moveTo>
                    <a:pt x="2115769" y="1268565"/>
                  </a:moveTo>
                  <a:lnTo>
                    <a:pt x="185610" y="1268565"/>
                  </a:lnTo>
                  <a:cubicBezTo>
                    <a:pt x="83096" y="1268565"/>
                    <a:pt x="0" y="1185469"/>
                    <a:pt x="0" y="1082955"/>
                  </a:cubicBezTo>
                  <a:lnTo>
                    <a:pt x="0" y="185610"/>
                  </a:lnTo>
                  <a:cubicBezTo>
                    <a:pt x="0" y="83096"/>
                    <a:pt x="83096" y="0"/>
                    <a:pt x="185610" y="0"/>
                  </a:cubicBezTo>
                  <a:lnTo>
                    <a:pt x="2115769" y="0"/>
                  </a:lnTo>
                  <a:cubicBezTo>
                    <a:pt x="2218284" y="0"/>
                    <a:pt x="2301380" y="83096"/>
                    <a:pt x="2301380" y="185610"/>
                  </a:cubicBezTo>
                  <a:lnTo>
                    <a:pt x="2301380" y="1082955"/>
                  </a:lnTo>
                  <a:cubicBezTo>
                    <a:pt x="2301380" y="1185469"/>
                    <a:pt x="2218284" y="1268565"/>
                    <a:pt x="2115769" y="1268565"/>
                  </a:cubicBezTo>
                  <a:close/>
                </a:path>
              </a:pathLst>
            </a:custGeom>
            <a:ln w="28042"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
        <p:nvSpPr>
          <p:cNvPr id="31" name="TextBox 30">
            <a:extLst>
              <a:ext uri="{FF2B5EF4-FFF2-40B4-BE49-F238E27FC236}">
                <a16:creationId xmlns:a16="http://schemas.microsoft.com/office/drawing/2014/main" id="{1E19252D-55F1-1663-2714-F198D5487FB9}"/>
              </a:ext>
            </a:extLst>
          </p:cNvPr>
          <p:cNvSpPr txBox="1"/>
          <p:nvPr/>
        </p:nvSpPr>
        <p:spPr>
          <a:xfrm>
            <a:off x="5114427" y="2473958"/>
            <a:ext cx="6364661" cy="2397451"/>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9"/>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الإعدادات : ســـتظهر امامك بيانات الشـــركة وشـــعارها واعدادات إضافيـــة مثل: اتاحة تســـجيل الحضور قبل (زمن معين يتم تحديده) من وقت بداية العمل، واختيار اتاحة تسجيل الحضور /الانصراف من جميع المواقع/الفروع المحفوظة والمضافة في النظام</a:t>
            </a:r>
            <a:endParaRPr lang="en-US" b="1" dirty="0"/>
          </a:p>
        </p:txBody>
      </p:sp>
      <p:sp>
        <p:nvSpPr>
          <p:cNvPr id="32" name="TextBox 31">
            <a:extLst>
              <a:ext uri="{FF2B5EF4-FFF2-40B4-BE49-F238E27FC236}">
                <a16:creationId xmlns:a16="http://schemas.microsoft.com/office/drawing/2014/main" id="{A091274A-0288-CB3B-D716-9D65D4FA7A85}"/>
              </a:ext>
            </a:extLst>
          </p:cNvPr>
          <p:cNvSpPr txBox="1"/>
          <p:nvPr/>
        </p:nvSpPr>
        <p:spPr>
          <a:xfrm>
            <a:off x="5114427" y="4871409"/>
            <a:ext cx="6364661"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9"/>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إعـــدادات الرواتب، يمكنك تحديد طريقة حســـاب الرواتب وخصومـــات التأخير والغياب والانصراف المبكر بحســـب نظام العمل في المملكة العربية الســـعودية او بالنموذج الخاص (ويكون بخصم كل دقيقة تأخير بخصم دقيقة من الراتب.)</a:t>
            </a:r>
            <a:endParaRPr lang="en-US" b="1" dirty="0"/>
          </a:p>
        </p:txBody>
      </p:sp>
    </p:spTree>
    <p:extLst>
      <p:ext uri="{BB962C8B-B14F-4D97-AF65-F5344CB8AC3E}">
        <p14:creationId xmlns:p14="http://schemas.microsoft.com/office/powerpoint/2010/main" val="20498596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anim calcmode="lin" valueType="num">
                                      <p:cBhvr>
                                        <p:cTn id="20" dur="1000" fill="hold"/>
                                        <p:tgtEl>
                                          <p:spTgt spid="32"/>
                                        </p:tgtEl>
                                        <p:attrNameLst>
                                          <p:attrName>ppt_x</p:attrName>
                                        </p:attrNameLst>
                                      </p:cBhvr>
                                      <p:tavLst>
                                        <p:tav tm="0">
                                          <p:val>
                                            <p:strVal val="#ppt_x"/>
                                          </p:val>
                                        </p:tav>
                                        <p:tav tm="100000">
                                          <p:val>
                                            <p:strVal val="#ppt_x"/>
                                          </p:val>
                                        </p:tav>
                                      </p:tavLst>
                                    </p:anim>
                                    <p:anim calcmode="lin" valueType="num">
                                      <p:cBhvr>
                                        <p:cTn id="2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2" grpId="0"/>
    </p:bld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B5ABEA-87BF-218E-D072-DC8BB355453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213DD85-7DF8-2BE0-A131-38C0C8BD19B2}"/>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الإعدادات العامة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46D6A1F-4A18-5D81-05A1-0DF7DBB579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7" name="TextBox 26">
            <a:extLst>
              <a:ext uri="{FF2B5EF4-FFF2-40B4-BE49-F238E27FC236}">
                <a16:creationId xmlns:a16="http://schemas.microsoft.com/office/drawing/2014/main" id="{31F0A1C9-6257-F9B7-C289-49BBBD973E0C}"/>
              </a:ext>
            </a:extLst>
          </p:cNvPr>
          <p:cNvSpPr txBox="1"/>
          <p:nvPr/>
        </p:nvSpPr>
        <p:spPr>
          <a:xfrm>
            <a:off x="5535526" y="1160919"/>
            <a:ext cx="5843587"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lvl="0"/>
            <a:r>
              <a:rPr lang="ar-SA"/>
              <a:t>وهناك خيارات اعدادات الخصم وتحديد إذا كان الخصم من اراتب الأساسي او من اجمالي الراتب</a:t>
            </a:r>
            <a:endParaRPr lang="en-US" b="1" dirty="0">
              <a:solidFill>
                <a:srgbClr val="168489"/>
              </a:solidFill>
              <a:latin typeface="Adobe Arabic" panose="020B0604020202020204" pitchFamily="18" charset="-78"/>
              <a:cs typeface="Adobe Arabic" panose="020B0604020202020204" pitchFamily="18" charset="-78"/>
            </a:endParaRPr>
          </a:p>
        </p:txBody>
      </p:sp>
      <p:sp>
        <p:nvSpPr>
          <p:cNvPr id="2" name="TextBox 1">
            <a:extLst>
              <a:ext uri="{FF2B5EF4-FFF2-40B4-BE49-F238E27FC236}">
                <a16:creationId xmlns:a16="http://schemas.microsoft.com/office/drawing/2014/main" id="{A2257503-6A23-2297-87DE-D255A601E2F3}"/>
              </a:ext>
            </a:extLst>
          </p:cNvPr>
          <p:cNvSpPr txBox="1"/>
          <p:nvPr/>
        </p:nvSpPr>
        <p:spPr>
          <a:xfrm>
            <a:off x="5535526" y="2876022"/>
            <a:ext cx="5843587"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وتستطيع أيضا التحكم بإعدادات الاجر الإضافي وتحديد معامل حسابه .</a:t>
            </a:r>
            <a:endParaRPr lang="en-US"/>
          </a:p>
        </p:txBody>
      </p:sp>
      <p:sp>
        <p:nvSpPr>
          <p:cNvPr id="3" name="TextBox 2">
            <a:extLst>
              <a:ext uri="{FF2B5EF4-FFF2-40B4-BE49-F238E27FC236}">
                <a16:creationId xmlns:a16="http://schemas.microsoft.com/office/drawing/2014/main" id="{BA76CB69-4557-8657-DAA2-AD1A56CBEFE4}"/>
              </a:ext>
            </a:extLst>
          </p:cNvPr>
          <p:cNvSpPr txBox="1"/>
          <p:nvPr/>
        </p:nvSpPr>
        <p:spPr>
          <a:xfrm>
            <a:off x="5535526" y="4591126"/>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واعدادات إضافية (خصم مبلغ التأمينات الاجتماعية للموظفين السعوديين تلقائيا </a:t>
            </a:r>
            <a:r>
              <a:rPr lang="en-US"/>
              <a:t>10</a:t>
            </a:r>
            <a:r>
              <a:rPr lang="ar-SA"/>
              <a:t>%، بعد إضافة هوية الموظف في مستندات الموظف)</a:t>
            </a:r>
            <a:endParaRPr lang="en-US"/>
          </a:p>
        </p:txBody>
      </p:sp>
      <p:grpSp>
        <p:nvGrpSpPr>
          <p:cNvPr id="15" name="Group 14">
            <a:extLst>
              <a:ext uri="{FF2B5EF4-FFF2-40B4-BE49-F238E27FC236}">
                <a16:creationId xmlns:a16="http://schemas.microsoft.com/office/drawing/2014/main" id="{0DFC2FF8-99E5-890E-AF44-33D04C98D3C5}"/>
              </a:ext>
            </a:extLst>
          </p:cNvPr>
          <p:cNvGrpSpPr/>
          <p:nvPr/>
        </p:nvGrpSpPr>
        <p:grpSpPr>
          <a:xfrm>
            <a:off x="380826" y="2430072"/>
            <a:ext cx="5154700" cy="2853551"/>
            <a:chOff x="-4558" y="0"/>
            <a:chExt cx="9985247" cy="5529142"/>
          </a:xfrm>
        </p:grpSpPr>
        <p:pic>
          <p:nvPicPr>
            <p:cNvPr id="16" name="Picture 15">
              <a:extLst>
                <a:ext uri="{FF2B5EF4-FFF2-40B4-BE49-F238E27FC236}">
                  <a16:creationId xmlns:a16="http://schemas.microsoft.com/office/drawing/2014/main" id="{C85A3BB4-3B35-DB5D-EE44-AC72EE50128E}"/>
                </a:ext>
              </a:extLst>
            </p:cNvPr>
            <p:cNvPicPr/>
            <p:nvPr/>
          </p:nvPicPr>
          <p:blipFill>
            <a:blip r:embed="rId4"/>
            <a:stretch>
              <a:fillRect/>
            </a:stretch>
          </p:blipFill>
          <p:spPr>
            <a:xfrm>
              <a:off x="87897" y="5410270"/>
              <a:ext cx="9653016" cy="118872"/>
            </a:xfrm>
            <a:prstGeom prst="rect">
              <a:avLst/>
            </a:prstGeom>
          </p:spPr>
        </p:pic>
        <p:sp>
          <p:nvSpPr>
            <p:cNvPr id="17" name="Shape 9279">
              <a:extLst>
                <a:ext uri="{FF2B5EF4-FFF2-40B4-BE49-F238E27FC236}">
                  <a16:creationId xmlns:a16="http://schemas.microsoft.com/office/drawing/2014/main" id="{956C2A92-F343-A1A6-A6D7-0808A6E43EB8}"/>
                </a:ext>
              </a:extLst>
            </p:cNvPr>
            <p:cNvSpPr/>
            <p:nvPr/>
          </p:nvSpPr>
          <p:spPr>
            <a:xfrm>
              <a:off x="93636" y="5413394"/>
              <a:ext cx="9645765" cy="115088"/>
            </a:xfrm>
            <a:custGeom>
              <a:avLst/>
              <a:gdLst/>
              <a:ahLst/>
              <a:cxnLst/>
              <a:rect l="0" t="0" r="0" b="0"/>
              <a:pathLst>
                <a:path w="9645765" h="115088">
                  <a:moveTo>
                    <a:pt x="0" y="0"/>
                  </a:moveTo>
                  <a:lnTo>
                    <a:pt x="9645765" y="0"/>
                  </a:lnTo>
                  <a:lnTo>
                    <a:pt x="9645765" y="109"/>
                  </a:lnTo>
                  <a:lnTo>
                    <a:pt x="9643438" y="23189"/>
                  </a:lnTo>
                  <a:cubicBezTo>
                    <a:pt x="9634238" y="68143"/>
                    <a:pt x="9598827" y="103555"/>
                    <a:pt x="9553880" y="112755"/>
                  </a:cubicBezTo>
                  <a:lnTo>
                    <a:pt x="9530750" y="115088"/>
                  </a:lnTo>
                  <a:lnTo>
                    <a:pt x="115012" y="115088"/>
                  </a:lnTo>
                  <a:lnTo>
                    <a:pt x="91879" y="112755"/>
                  </a:lnTo>
                  <a:cubicBezTo>
                    <a:pt x="46929" y="103555"/>
                    <a:pt x="11533" y="68143"/>
                    <a:pt x="2337" y="23189"/>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8" name="Shape 9280">
              <a:extLst>
                <a:ext uri="{FF2B5EF4-FFF2-40B4-BE49-F238E27FC236}">
                  <a16:creationId xmlns:a16="http://schemas.microsoft.com/office/drawing/2014/main" id="{FCA7E54A-A583-221F-AC2D-EF545F48474E}"/>
                </a:ext>
              </a:extLst>
            </p:cNvPr>
            <p:cNvSpPr/>
            <p:nvPr/>
          </p:nvSpPr>
          <p:spPr>
            <a:xfrm>
              <a:off x="960496" y="0"/>
              <a:ext cx="7912049" cy="5287696"/>
            </a:xfrm>
            <a:custGeom>
              <a:avLst/>
              <a:gdLst/>
              <a:ahLst/>
              <a:cxnLst/>
              <a:rect l="0" t="0" r="0" b="0"/>
              <a:pathLst>
                <a:path w="7912049" h="5287696">
                  <a:moveTo>
                    <a:pt x="337769" y="0"/>
                  </a:moveTo>
                  <a:lnTo>
                    <a:pt x="7574280" y="0"/>
                  </a:lnTo>
                  <a:cubicBezTo>
                    <a:pt x="7760830" y="0"/>
                    <a:pt x="7912049" y="151231"/>
                    <a:pt x="7912049" y="337769"/>
                  </a:cubicBezTo>
                  <a:lnTo>
                    <a:pt x="7912049" y="5287696"/>
                  </a:lnTo>
                  <a:lnTo>
                    <a:pt x="0" y="5287696"/>
                  </a:lnTo>
                  <a:lnTo>
                    <a:pt x="0" y="337769"/>
                  </a:lnTo>
                  <a:cubicBezTo>
                    <a:pt x="0" y="151231"/>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9" name="Shape 141482">
              <a:extLst>
                <a:ext uri="{FF2B5EF4-FFF2-40B4-BE49-F238E27FC236}">
                  <a16:creationId xmlns:a16="http://schemas.microsoft.com/office/drawing/2014/main" id="{1497C532-1091-3FD8-8F68-D654C585DC7B}"/>
                </a:ext>
              </a:extLst>
            </p:cNvPr>
            <p:cNvSpPr/>
            <p:nvPr/>
          </p:nvSpPr>
          <p:spPr>
            <a:xfrm>
              <a:off x="1207923" y="271177"/>
              <a:ext cx="7417194" cy="4745355"/>
            </a:xfrm>
            <a:custGeom>
              <a:avLst/>
              <a:gdLst/>
              <a:ahLst/>
              <a:cxnLst/>
              <a:rect l="0" t="0" r="0" b="0"/>
              <a:pathLst>
                <a:path w="7417194" h="4745355">
                  <a:moveTo>
                    <a:pt x="0" y="0"/>
                  </a:moveTo>
                  <a:lnTo>
                    <a:pt x="7417194" y="0"/>
                  </a:lnTo>
                  <a:lnTo>
                    <a:pt x="7417194" y="4745355"/>
                  </a:lnTo>
                  <a:lnTo>
                    <a:pt x="0" y="4745355"/>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20" name="Picture 19">
              <a:extLst>
                <a:ext uri="{FF2B5EF4-FFF2-40B4-BE49-F238E27FC236}">
                  <a16:creationId xmlns:a16="http://schemas.microsoft.com/office/drawing/2014/main" id="{11FD88C4-C068-4238-30CE-9C3D4F2859B5}"/>
                </a:ext>
              </a:extLst>
            </p:cNvPr>
            <p:cNvPicPr/>
            <p:nvPr/>
          </p:nvPicPr>
          <p:blipFill>
            <a:blip r:embed="rId5"/>
            <a:stretch>
              <a:fillRect/>
            </a:stretch>
          </p:blipFill>
          <p:spPr>
            <a:xfrm>
              <a:off x="1205497" y="258134"/>
              <a:ext cx="7418833" cy="4757928"/>
            </a:xfrm>
            <a:prstGeom prst="rect">
              <a:avLst/>
            </a:prstGeom>
          </p:spPr>
        </p:pic>
        <p:pic>
          <p:nvPicPr>
            <p:cNvPr id="21" name="Picture 20">
              <a:extLst>
                <a:ext uri="{FF2B5EF4-FFF2-40B4-BE49-F238E27FC236}">
                  <a16:creationId xmlns:a16="http://schemas.microsoft.com/office/drawing/2014/main" id="{CD7591FD-C659-B1B9-4EA6-0C42F47DE547}"/>
                </a:ext>
              </a:extLst>
            </p:cNvPr>
            <p:cNvPicPr/>
            <p:nvPr/>
          </p:nvPicPr>
          <p:blipFill>
            <a:blip r:embed="rId6"/>
            <a:stretch>
              <a:fillRect/>
            </a:stretch>
          </p:blipFill>
          <p:spPr>
            <a:xfrm>
              <a:off x="1205497" y="258134"/>
              <a:ext cx="7418833" cy="4757928"/>
            </a:xfrm>
            <a:prstGeom prst="rect">
              <a:avLst/>
            </a:prstGeom>
          </p:spPr>
        </p:pic>
        <p:pic>
          <p:nvPicPr>
            <p:cNvPr id="22" name="Picture 21">
              <a:extLst>
                <a:ext uri="{FF2B5EF4-FFF2-40B4-BE49-F238E27FC236}">
                  <a16:creationId xmlns:a16="http://schemas.microsoft.com/office/drawing/2014/main" id="{B6FA8252-059C-2250-6569-080F335B218F}"/>
                </a:ext>
              </a:extLst>
            </p:cNvPr>
            <p:cNvPicPr/>
            <p:nvPr/>
          </p:nvPicPr>
          <p:blipFill>
            <a:blip r:embed="rId7"/>
            <a:stretch>
              <a:fillRect/>
            </a:stretch>
          </p:blipFill>
          <p:spPr>
            <a:xfrm>
              <a:off x="-4558" y="5283270"/>
              <a:ext cx="9838944" cy="155448"/>
            </a:xfrm>
            <a:prstGeom prst="rect">
              <a:avLst/>
            </a:prstGeom>
          </p:spPr>
        </p:pic>
        <p:sp>
          <p:nvSpPr>
            <p:cNvPr id="23" name="Shape 9287">
              <a:extLst>
                <a:ext uri="{FF2B5EF4-FFF2-40B4-BE49-F238E27FC236}">
                  <a16:creationId xmlns:a16="http://schemas.microsoft.com/office/drawing/2014/main" id="{3A19BDC5-F743-DEEA-CFFA-BE4A3E00DA64}"/>
                </a:ext>
              </a:extLst>
            </p:cNvPr>
            <p:cNvSpPr/>
            <p:nvPr/>
          </p:nvSpPr>
          <p:spPr>
            <a:xfrm>
              <a:off x="4039097" y="5287702"/>
              <a:ext cx="1754847" cy="76033"/>
            </a:xfrm>
            <a:custGeom>
              <a:avLst/>
              <a:gdLst/>
              <a:ahLst/>
              <a:cxnLst/>
              <a:rect l="0" t="0" r="0" b="0"/>
              <a:pathLst>
                <a:path w="1754847" h="76033">
                  <a:moveTo>
                    <a:pt x="0" y="0"/>
                  </a:moveTo>
                  <a:lnTo>
                    <a:pt x="1754847" y="0"/>
                  </a:lnTo>
                  <a:lnTo>
                    <a:pt x="1754847" y="2"/>
                  </a:lnTo>
                  <a:lnTo>
                    <a:pt x="1748874" y="29591"/>
                  </a:lnTo>
                  <a:cubicBezTo>
                    <a:pt x="1737332" y="56880"/>
                    <a:pt x="1710312" y="76033"/>
                    <a:pt x="1678813" y="76033"/>
                  </a:cubicBezTo>
                  <a:lnTo>
                    <a:pt x="76035" y="76033"/>
                  </a:lnTo>
                  <a:cubicBezTo>
                    <a:pt x="44535" y="76033"/>
                    <a:pt x="17515" y="56880"/>
                    <a:pt x="5974" y="29591"/>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6" name="Picture 25">
              <a:extLst>
                <a:ext uri="{FF2B5EF4-FFF2-40B4-BE49-F238E27FC236}">
                  <a16:creationId xmlns:a16="http://schemas.microsoft.com/office/drawing/2014/main" id="{793BBC0C-CBA2-4B8E-F529-8092F718DE05}"/>
                </a:ext>
              </a:extLst>
            </p:cNvPr>
            <p:cNvPicPr/>
            <p:nvPr/>
          </p:nvPicPr>
          <p:blipFill>
            <a:blip r:embed="rId8"/>
            <a:stretch>
              <a:fillRect/>
            </a:stretch>
          </p:blipFill>
          <p:spPr>
            <a:xfrm>
              <a:off x="7676401" y="3302070"/>
              <a:ext cx="2304288" cy="1264920"/>
            </a:xfrm>
            <a:prstGeom prst="rect">
              <a:avLst/>
            </a:prstGeom>
          </p:spPr>
        </p:pic>
        <p:sp>
          <p:nvSpPr>
            <p:cNvPr id="28" name="Shape 9291">
              <a:extLst>
                <a:ext uri="{FF2B5EF4-FFF2-40B4-BE49-F238E27FC236}">
                  <a16:creationId xmlns:a16="http://schemas.microsoft.com/office/drawing/2014/main" id="{8FF01DFE-4DB0-B485-B8BD-8D7364951289}"/>
                </a:ext>
              </a:extLst>
            </p:cNvPr>
            <p:cNvSpPr/>
            <p:nvPr/>
          </p:nvSpPr>
          <p:spPr>
            <a:xfrm>
              <a:off x="9261591" y="3942942"/>
              <a:ext cx="601015" cy="537324"/>
            </a:xfrm>
            <a:custGeom>
              <a:avLst/>
              <a:gdLst/>
              <a:ahLst/>
              <a:cxnLst/>
              <a:rect l="0" t="0" r="0" b="0"/>
              <a:pathLst>
                <a:path w="601015" h="537324">
                  <a:moveTo>
                    <a:pt x="528701" y="537324"/>
                  </a:moveTo>
                  <a:lnTo>
                    <a:pt x="72314" y="537324"/>
                  </a:lnTo>
                  <a:cubicBezTo>
                    <a:pt x="32385" y="537324"/>
                    <a:pt x="0" y="504939"/>
                    <a:pt x="0" y="465010"/>
                  </a:cubicBezTo>
                  <a:lnTo>
                    <a:pt x="0" y="72326"/>
                  </a:lnTo>
                  <a:cubicBezTo>
                    <a:pt x="0" y="32372"/>
                    <a:pt x="32385" y="0"/>
                    <a:pt x="72314" y="0"/>
                  </a:cubicBezTo>
                  <a:lnTo>
                    <a:pt x="528701" y="0"/>
                  </a:lnTo>
                  <a:cubicBezTo>
                    <a:pt x="568643" y="0"/>
                    <a:pt x="601015" y="32372"/>
                    <a:pt x="601015" y="72326"/>
                  </a:cubicBezTo>
                  <a:lnTo>
                    <a:pt x="601015" y="465010"/>
                  </a:lnTo>
                  <a:cubicBezTo>
                    <a:pt x="601015" y="504939"/>
                    <a:pt x="568643" y="537324"/>
                    <a:pt x="528701" y="537324"/>
                  </a:cubicBezTo>
                  <a:close/>
                </a:path>
              </a:pathLst>
            </a:custGeom>
            <a:ln w="19114"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9" name="Shape 9292">
              <a:extLst>
                <a:ext uri="{FF2B5EF4-FFF2-40B4-BE49-F238E27FC236}">
                  <a16:creationId xmlns:a16="http://schemas.microsoft.com/office/drawing/2014/main" id="{4AFC7B90-98E0-E32E-6A95-108C059A26ED}"/>
                </a:ext>
              </a:extLst>
            </p:cNvPr>
            <p:cNvSpPr/>
            <p:nvPr/>
          </p:nvSpPr>
          <p:spPr>
            <a:xfrm>
              <a:off x="7678679" y="3306070"/>
              <a:ext cx="2301380" cy="1268565"/>
            </a:xfrm>
            <a:custGeom>
              <a:avLst/>
              <a:gdLst/>
              <a:ahLst/>
              <a:cxnLst/>
              <a:rect l="0" t="0" r="0" b="0"/>
              <a:pathLst>
                <a:path w="2301380" h="1268565">
                  <a:moveTo>
                    <a:pt x="2115769" y="1268565"/>
                  </a:moveTo>
                  <a:lnTo>
                    <a:pt x="185610" y="1268565"/>
                  </a:lnTo>
                  <a:cubicBezTo>
                    <a:pt x="83096" y="1268565"/>
                    <a:pt x="0" y="1185469"/>
                    <a:pt x="0" y="1082967"/>
                  </a:cubicBezTo>
                  <a:lnTo>
                    <a:pt x="0" y="185623"/>
                  </a:lnTo>
                  <a:cubicBezTo>
                    <a:pt x="0" y="83108"/>
                    <a:pt x="83096" y="0"/>
                    <a:pt x="185610" y="0"/>
                  </a:cubicBezTo>
                  <a:lnTo>
                    <a:pt x="2115769" y="0"/>
                  </a:lnTo>
                  <a:cubicBezTo>
                    <a:pt x="2218284" y="0"/>
                    <a:pt x="2301380" y="83108"/>
                    <a:pt x="2301380" y="185623"/>
                  </a:cubicBezTo>
                  <a:lnTo>
                    <a:pt x="2301380" y="1082967"/>
                  </a:lnTo>
                  <a:cubicBezTo>
                    <a:pt x="2301380" y="1185469"/>
                    <a:pt x="2218284" y="1268565"/>
                    <a:pt x="2115769" y="1268565"/>
                  </a:cubicBezTo>
                  <a:close/>
                </a:path>
              </a:pathLst>
            </a:custGeom>
            <a:ln w="28042"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1041641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 grpId="0"/>
      <p:bldP spid="3" grpId="0"/>
    </p:bld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5E36A-BD51-D109-23E7-792146E1FF8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174283F-36E0-8579-7705-49DB11BA6F6B}"/>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الإعدادات العامة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1D07093-14D9-0553-D301-8F532C0185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7" name="TextBox 26">
            <a:extLst>
              <a:ext uri="{FF2B5EF4-FFF2-40B4-BE49-F238E27FC236}">
                <a16:creationId xmlns:a16="http://schemas.microsoft.com/office/drawing/2014/main" id="{242E0016-E435-3919-E85C-B9F6798D98F8}"/>
              </a:ext>
            </a:extLst>
          </p:cNvPr>
          <p:cNvSpPr txBox="1"/>
          <p:nvPr/>
        </p:nvSpPr>
        <p:spPr>
          <a:xfrm>
            <a:off x="5114428" y="1160919"/>
            <a:ext cx="6264686"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تطبيق الجوال، بالنقر على تطبيق الجوال تستطيع التحكم بالواجهات الخاصة بتطبيق الموظفين بإزالة واضافة كل ما يظهر للموظف في التطبيق</a:t>
            </a:r>
            <a:endParaRPr lang="en-US" dirty="0"/>
          </a:p>
        </p:txBody>
      </p:sp>
      <p:sp>
        <p:nvSpPr>
          <p:cNvPr id="31" name="TextBox 30">
            <a:extLst>
              <a:ext uri="{FF2B5EF4-FFF2-40B4-BE49-F238E27FC236}">
                <a16:creationId xmlns:a16="http://schemas.microsoft.com/office/drawing/2014/main" id="{67601EF1-48B7-CAE4-A586-F6D3178F44B5}"/>
              </a:ext>
            </a:extLst>
          </p:cNvPr>
          <p:cNvSpPr txBox="1"/>
          <p:nvPr/>
        </p:nvSpPr>
        <p:spPr>
          <a:xfrm>
            <a:off x="5114427" y="2785652"/>
            <a:ext cx="6364661"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المســـتندات، يمكنك بعد الضغط على المســـتندات لإضافة المســـتندات التي تخص الشـــركة بأنواعها مع إضافة رقم المستند وتاريخ اصاره وتاريخ انتهاءه (مع إعطاء تنبيه قبل مدة من تاريخ انتهاءه) وتستطيع ارفاق صورة للمستند</a:t>
            </a:r>
            <a:endParaRPr lang="en-US" b="1" dirty="0"/>
          </a:p>
        </p:txBody>
      </p:sp>
      <p:sp>
        <p:nvSpPr>
          <p:cNvPr id="32" name="TextBox 31">
            <a:extLst>
              <a:ext uri="{FF2B5EF4-FFF2-40B4-BE49-F238E27FC236}">
                <a16:creationId xmlns:a16="http://schemas.microsoft.com/office/drawing/2014/main" id="{BAC8E4A5-D6C0-9078-F613-5C23255A4324}"/>
              </a:ext>
            </a:extLst>
          </p:cNvPr>
          <p:cNvSpPr txBox="1"/>
          <p:nvPr/>
        </p:nvSpPr>
        <p:spPr>
          <a:xfrm>
            <a:off x="5114427" y="487140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رصيد الإجازات، تســـتطيع ضبط إعدادات الإجازات، الأيام المســـتحقة في السنة، احتساب رصيد الإجازة السنوية</a:t>
            </a:r>
            <a:endParaRPr lang="en-US" b="1" dirty="0"/>
          </a:p>
        </p:txBody>
      </p:sp>
      <p:grpSp>
        <p:nvGrpSpPr>
          <p:cNvPr id="2" name="Group 1">
            <a:extLst>
              <a:ext uri="{FF2B5EF4-FFF2-40B4-BE49-F238E27FC236}">
                <a16:creationId xmlns:a16="http://schemas.microsoft.com/office/drawing/2014/main" id="{634586F6-FC2D-C1E5-BE6E-0B8333FC3ECC}"/>
              </a:ext>
            </a:extLst>
          </p:cNvPr>
          <p:cNvGrpSpPr/>
          <p:nvPr/>
        </p:nvGrpSpPr>
        <p:grpSpPr>
          <a:xfrm>
            <a:off x="258327" y="2683501"/>
            <a:ext cx="4787286" cy="2650500"/>
            <a:chOff x="-3161" y="0"/>
            <a:chExt cx="9983215" cy="5528475"/>
          </a:xfrm>
        </p:grpSpPr>
        <p:pic>
          <p:nvPicPr>
            <p:cNvPr id="3" name="Picture 2">
              <a:extLst>
                <a:ext uri="{FF2B5EF4-FFF2-40B4-BE49-F238E27FC236}">
                  <a16:creationId xmlns:a16="http://schemas.microsoft.com/office/drawing/2014/main" id="{15848CBB-BEC5-5DFA-FE3B-41C599A444C6}"/>
                </a:ext>
              </a:extLst>
            </p:cNvPr>
            <p:cNvPicPr/>
            <p:nvPr/>
          </p:nvPicPr>
          <p:blipFill>
            <a:blip r:embed="rId5"/>
            <a:stretch>
              <a:fillRect/>
            </a:stretch>
          </p:blipFill>
          <p:spPr>
            <a:xfrm>
              <a:off x="89294" y="5407829"/>
              <a:ext cx="9649968" cy="118872"/>
            </a:xfrm>
            <a:prstGeom prst="rect">
              <a:avLst/>
            </a:prstGeom>
          </p:spPr>
        </p:pic>
        <p:sp>
          <p:nvSpPr>
            <p:cNvPr id="15" name="Shape 9453">
              <a:extLst>
                <a:ext uri="{FF2B5EF4-FFF2-40B4-BE49-F238E27FC236}">
                  <a16:creationId xmlns:a16="http://schemas.microsoft.com/office/drawing/2014/main" id="{55F823F4-A694-6EC6-9279-9E3A9DD48918}"/>
                </a:ext>
              </a:extLst>
            </p:cNvPr>
            <p:cNvSpPr/>
            <p:nvPr/>
          </p:nvSpPr>
          <p:spPr>
            <a:xfrm>
              <a:off x="93631" y="5413392"/>
              <a:ext cx="9645770" cy="115083"/>
            </a:xfrm>
            <a:custGeom>
              <a:avLst/>
              <a:gdLst/>
              <a:ahLst/>
              <a:cxnLst/>
              <a:rect l="0" t="0" r="0" b="0"/>
              <a:pathLst>
                <a:path w="9645770" h="115083">
                  <a:moveTo>
                    <a:pt x="0" y="0"/>
                  </a:moveTo>
                  <a:lnTo>
                    <a:pt x="9645770" y="0"/>
                  </a:lnTo>
                  <a:lnTo>
                    <a:pt x="9645770" y="57"/>
                  </a:lnTo>
                  <a:lnTo>
                    <a:pt x="9643439" y="23190"/>
                  </a:lnTo>
                  <a:cubicBezTo>
                    <a:pt x="9632707" y="75635"/>
                    <a:pt x="9586307" y="115083"/>
                    <a:pt x="9530689" y="115083"/>
                  </a:cubicBezTo>
                  <a:lnTo>
                    <a:pt x="115074" y="115083"/>
                  </a:lnTo>
                  <a:cubicBezTo>
                    <a:pt x="59467" y="115083"/>
                    <a:pt x="13068" y="75635"/>
                    <a:pt x="2338" y="23190"/>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6" name="Shape 9454">
              <a:extLst>
                <a:ext uri="{FF2B5EF4-FFF2-40B4-BE49-F238E27FC236}">
                  <a16:creationId xmlns:a16="http://schemas.microsoft.com/office/drawing/2014/main" id="{CF2F6EF9-0FDB-816E-6955-772D48D26770}"/>
                </a:ext>
              </a:extLst>
            </p:cNvPr>
            <p:cNvSpPr/>
            <p:nvPr/>
          </p:nvSpPr>
          <p:spPr>
            <a:xfrm>
              <a:off x="960491" y="0"/>
              <a:ext cx="7912049" cy="5287696"/>
            </a:xfrm>
            <a:custGeom>
              <a:avLst/>
              <a:gdLst/>
              <a:ahLst/>
              <a:cxnLst/>
              <a:rect l="0" t="0" r="0" b="0"/>
              <a:pathLst>
                <a:path w="7912049" h="5287696">
                  <a:moveTo>
                    <a:pt x="337769" y="0"/>
                  </a:moveTo>
                  <a:lnTo>
                    <a:pt x="7574280" y="0"/>
                  </a:lnTo>
                  <a:cubicBezTo>
                    <a:pt x="7760830" y="0"/>
                    <a:pt x="7912049" y="151231"/>
                    <a:pt x="7912049" y="337769"/>
                  </a:cubicBezTo>
                  <a:lnTo>
                    <a:pt x="7912049" y="5287696"/>
                  </a:lnTo>
                  <a:lnTo>
                    <a:pt x="0" y="5287696"/>
                  </a:lnTo>
                  <a:lnTo>
                    <a:pt x="0" y="337769"/>
                  </a:lnTo>
                  <a:cubicBezTo>
                    <a:pt x="0" y="151231"/>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7" name="Shape 141800">
              <a:extLst>
                <a:ext uri="{FF2B5EF4-FFF2-40B4-BE49-F238E27FC236}">
                  <a16:creationId xmlns:a16="http://schemas.microsoft.com/office/drawing/2014/main" id="{278B5C02-8CD5-70B5-3CCC-08050B22F05E}"/>
                </a:ext>
              </a:extLst>
            </p:cNvPr>
            <p:cNvSpPr/>
            <p:nvPr/>
          </p:nvSpPr>
          <p:spPr>
            <a:xfrm>
              <a:off x="1207922" y="271161"/>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8" name="Picture 17">
              <a:extLst>
                <a:ext uri="{FF2B5EF4-FFF2-40B4-BE49-F238E27FC236}">
                  <a16:creationId xmlns:a16="http://schemas.microsoft.com/office/drawing/2014/main" id="{A3389FEA-89B1-C0C3-B2D9-B043CF9E9031}"/>
                </a:ext>
              </a:extLst>
            </p:cNvPr>
            <p:cNvPicPr/>
            <p:nvPr/>
          </p:nvPicPr>
          <p:blipFill>
            <a:blip r:embed="rId6"/>
            <a:stretch>
              <a:fillRect/>
            </a:stretch>
          </p:blipFill>
          <p:spPr>
            <a:xfrm>
              <a:off x="1203846" y="258741"/>
              <a:ext cx="7421881" cy="4757928"/>
            </a:xfrm>
            <a:prstGeom prst="rect">
              <a:avLst/>
            </a:prstGeom>
          </p:spPr>
        </p:pic>
        <p:pic>
          <p:nvPicPr>
            <p:cNvPr id="19" name="Picture 18">
              <a:extLst>
                <a:ext uri="{FF2B5EF4-FFF2-40B4-BE49-F238E27FC236}">
                  <a16:creationId xmlns:a16="http://schemas.microsoft.com/office/drawing/2014/main" id="{6D8A1C0D-1444-E687-CE3C-2022A8370F3C}"/>
                </a:ext>
              </a:extLst>
            </p:cNvPr>
            <p:cNvPicPr/>
            <p:nvPr/>
          </p:nvPicPr>
          <p:blipFill>
            <a:blip r:embed="rId7"/>
            <a:stretch>
              <a:fillRect/>
            </a:stretch>
          </p:blipFill>
          <p:spPr>
            <a:xfrm>
              <a:off x="1203846" y="258741"/>
              <a:ext cx="7421881" cy="4757928"/>
            </a:xfrm>
            <a:prstGeom prst="rect">
              <a:avLst/>
            </a:prstGeom>
          </p:spPr>
        </p:pic>
        <p:pic>
          <p:nvPicPr>
            <p:cNvPr id="20" name="Picture 19">
              <a:extLst>
                <a:ext uri="{FF2B5EF4-FFF2-40B4-BE49-F238E27FC236}">
                  <a16:creationId xmlns:a16="http://schemas.microsoft.com/office/drawing/2014/main" id="{7E458401-93F7-2FB7-248A-C019724BDBD1}"/>
                </a:ext>
              </a:extLst>
            </p:cNvPr>
            <p:cNvPicPr/>
            <p:nvPr/>
          </p:nvPicPr>
          <p:blipFill>
            <a:blip r:embed="rId8"/>
            <a:stretch>
              <a:fillRect/>
            </a:stretch>
          </p:blipFill>
          <p:spPr>
            <a:xfrm>
              <a:off x="-3161" y="5281845"/>
              <a:ext cx="9838944" cy="155448"/>
            </a:xfrm>
            <a:prstGeom prst="rect">
              <a:avLst/>
            </a:prstGeom>
          </p:spPr>
        </p:pic>
        <p:sp>
          <p:nvSpPr>
            <p:cNvPr id="21" name="Shape 9461">
              <a:extLst>
                <a:ext uri="{FF2B5EF4-FFF2-40B4-BE49-F238E27FC236}">
                  <a16:creationId xmlns:a16="http://schemas.microsoft.com/office/drawing/2014/main" id="{C18E83F4-C99A-8D7A-D0CC-AAAA0BD49E14}"/>
                </a:ext>
              </a:extLst>
            </p:cNvPr>
            <p:cNvSpPr/>
            <p:nvPr/>
          </p:nvSpPr>
          <p:spPr>
            <a:xfrm>
              <a:off x="4039091" y="5287700"/>
              <a:ext cx="1754848" cy="76035"/>
            </a:xfrm>
            <a:custGeom>
              <a:avLst/>
              <a:gdLst/>
              <a:ahLst/>
              <a:cxnLst/>
              <a:rect l="0" t="0" r="0" b="0"/>
              <a:pathLst>
                <a:path w="1754848" h="76035">
                  <a:moveTo>
                    <a:pt x="0" y="0"/>
                  </a:moveTo>
                  <a:lnTo>
                    <a:pt x="1754848" y="0"/>
                  </a:lnTo>
                  <a:cubicBezTo>
                    <a:pt x="1754848" y="41986"/>
                    <a:pt x="1720812" y="76035"/>
                    <a:pt x="1678813" y="76035"/>
                  </a:cubicBezTo>
                  <a:lnTo>
                    <a:pt x="76035" y="76035"/>
                  </a:lnTo>
                  <a:cubicBezTo>
                    <a:pt x="34036" y="76035"/>
                    <a:pt x="0" y="41986"/>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2" name="Picture 21">
              <a:extLst>
                <a:ext uri="{FF2B5EF4-FFF2-40B4-BE49-F238E27FC236}">
                  <a16:creationId xmlns:a16="http://schemas.microsoft.com/office/drawing/2014/main" id="{C4851412-4E22-3C9C-02A4-62BD954DDD20}"/>
                </a:ext>
              </a:extLst>
            </p:cNvPr>
            <p:cNvPicPr/>
            <p:nvPr/>
          </p:nvPicPr>
          <p:blipFill>
            <a:blip r:embed="rId9"/>
            <a:stretch>
              <a:fillRect/>
            </a:stretch>
          </p:blipFill>
          <p:spPr>
            <a:xfrm>
              <a:off x="7674750" y="3303693"/>
              <a:ext cx="2304288" cy="1261872"/>
            </a:xfrm>
            <a:prstGeom prst="rect">
              <a:avLst/>
            </a:prstGeom>
          </p:spPr>
        </p:pic>
        <p:sp>
          <p:nvSpPr>
            <p:cNvPr id="23" name="Shape 9465">
              <a:extLst>
                <a:ext uri="{FF2B5EF4-FFF2-40B4-BE49-F238E27FC236}">
                  <a16:creationId xmlns:a16="http://schemas.microsoft.com/office/drawing/2014/main" id="{BFED9392-4681-8F48-AEF5-3ECFB49F4DE4}"/>
                </a:ext>
              </a:extLst>
            </p:cNvPr>
            <p:cNvSpPr/>
            <p:nvPr/>
          </p:nvSpPr>
          <p:spPr>
            <a:xfrm>
              <a:off x="9261588" y="3942930"/>
              <a:ext cx="601028" cy="537337"/>
            </a:xfrm>
            <a:custGeom>
              <a:avLst/>
              <a:gdLst/>
              <a:ahLst/>
              <a:cxnLst/>
              <a:rect l="0" t="0" r="0" b="0"/>
              <a:pathLst>
                <a:path w="601028" h="537337">
                  <a:moveTo>
                    <a:pt x="528701" y="537337"/>
                  </a:moveTo>
                  <a:lnTo>
                    <a:pt x="72327" y="537337"/>
                  </a:lnTo>
                  <a:cubicBezTo>
                    <a:pt x="32385" y="537337"/>
                    <a:pt x="0" y="504952"/>
                    <a:pt x="0" y="465023"/>
                  </a:cubicBezTo>
                  <a:lnTo>
                    <a:pt x="0" y="72339"/>
                  </a:lnTo>
                  <a:cubicBezTo>
                    <a:pt x="0" y="32385"/>
                    <a:pt x="32385" y="0"/>
                    <a:pt x="72327" y="0"/>
                  </a:cubicBezTo>
                  <a:lnTo>
                    <a:pt x="528701" y="0"/>
                  </a:lnTo>
                  <a:cubicBezTo>
                    <a:pt x="568655" y="0"/>
                    <a:pt x="601028" y="32385"/>
                    <a:pt x="601028" y="72339"/>
                  </a:cubicBezTo>
                  <a:lnTo>
                    <a:pt x="601028" y="465023"/>
                  </a:lnTo>
                  <a:cubicBezTo>
                    <a:pt x="601028" y="504952"/>
                    <a:pt x="568655" y="537337"/>
                    <a:pt x="528701" y="537337"/>
                  </a:cubicBezTo>
                  <a:close/>
                </a:path>
              </a:pathLst>
            </a:custGeom>
            <a:ln w="19114"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6" name="Shape 9466">
              <a:extLst>
                <a:ext uri="{FF2B5EF4-FFF2-40B4-BE49-F238E27FC236}">
                  <a16:creationId xmlns:a16="http://schemas.microsoft.com/office/drawing/2014/main" id="{899A8D6E-3143-B849-1CEB-353673F05B25}"/>
                </a:ext>
              </a:extLst>
            </p:cNvPr>
            <p:cNvSpPr/>
            <p:nvPr/>
          </p:nvSpPr>
          <p:spPr>
            <a:xfrm>
              <a:off x="7678674" y="3306070"/>
              <a:ext cx="2301380" cy="1268565"/>
            </a:xfrm>
            <a:custGeom>
              <a:avLst/>
              <a:gdLst/>
              <a:ahLst/>
              <a:cxnLst/>
              <a:rect l="0" t="0" r="0" b="0"/>
              <a:pathLst>
                <a:path w="2301380" h="1268565">
                  <a:moveTo>
                    <a:pt x="2115782" y="1268565"/>
                  </a:moveTo>
                  <a:lnTo>
                    <a:pt x="185623" y="1268565"/>
                  </a:lnTo>
                  <a:cubicBezTo>
                    <a:pt x="83096" y="1268565"/>
                    <a:pt x="0" y="1185469"/>
                    <a:pt x="0" y="1082967"/>
                  </a:cubicBezTo>
                  <a:lnTo>
                    <a:pt x="0" y="185623"/>
                  </a:lnTo>
                  <a:cubicBezTo>
                    <a:pt x="0" y="83096"/>
                    <a:pt x="83096" y="0"/>
                    <a:pt x="185623" y="0"/>
                  </a:cubicBezTo>
                  <a:lnTo>
                    <a:pt x="2115782" y="0"/>
                  </a:lnTo>
                  <a:cubicBezTo>
                    <a:pt x="2218283" y="0"/>
                    <a:pt x="2301380" y="83096"/>
                    <a:pt x="2301380" y="185623"/>
                  </a:cubicBezTo>
                  <a:lnTo>
                    <a:pt x="2301380" y="1082967"/>
                  </a:lnTo>
                  <a:cubicBezTo>
                    <a:pt x="2301380" y="1185469"/>
                    <a:pt x="2218283" y="1268565"/>
                    <a:pt x="2115782" y="1268565"/>
                  </a:cubicBezTo>
                  <a:close/>
                </a:path>
              </a:pathLst>
            </a:custGeom>
            <a:ln w="28042"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6715759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anim calcmode="lin" valueType="num">
                                      <p:cBhvr>
                                        <p:cTn id="20" dur="1000" fill="hold"/>
                                        <p:tgtEl>
                                          <p:spTgt spid="32"/>
                                        </p:tgtEl>
                                        <p:attrNameLst>
                                          <p:attrName>ppt_x</p:attrName>
                                        </p:attrNameLst>
                                      </p:cBhvr>
                                      <p:tavLst>
                                        <p:tav tm="0">
                                          <p:val>
                                            <p:strVal val="#ppt_x"/>
                                          </p:val>
                                        </p:tav>
                                        <p:tav tm="100000">
                                          <p:val>
                                            <p:strVal val="#ppt_x"/>
                                          </p:val>
                                        </p:tav>
                                      </p:tavLst>
                                    </p:anim>
                                    <p:anim calcmode="lin" valueType="num">
                                      <p:cBhvr>
                                        <p:cTn id="2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2" grpId="0"/>
    </p:bld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6A045A-1D83-6906-FBFC-DD58A4EB6CD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CFC903C-35A5-A147-A20A-55AA06A8B9C2}"/>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خطة الاشتراك</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69E2ED1-E751-856B-2587-4FACD8EED9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7" name="TextBox 26">
            <a:extLst>
              <a:ext uri="{FF2B5EF4-FFF2-40B4-BE49-F238E27FC236}">
                <a16:creationId xmlns:a16="http://schemas.microsoft.com/office/drawing/2014/main" id="{B9C395D2-8F71-51FE-6F62-FC09956AECFF}"/>
              </a:ext>
            </a:extLst>
          </p:cNvPr>
          <p:cNvSpPr txBox="1"/>
          <p:nvPr/>
        </p:nvSpPr>
        <p:spPr>
          <a:xfrm>
            <a:off x="5114428" y="1689928"/>
            <a:ext cx="6264686" cy="1384995"/>
          </a:xfrm>
          <a:prstGeom prst="rect">
            <a:avLst/>
          </a:prstGeom>
          <a:noFill/>
        </p:spPr>
        <p:txBody>
          <a:bodyPr wrap="square">
            <a:spAutoFit/>
          </a:bodyPr>
          <a:lstStyle>
            <a:defPPr>
              <a:defRPr lang="en-US"/>
            </a:defPPr>
            <a:lvl1pPr lvl="0"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بعد بالنقر على </a:t>
            </a:r>
            <a:r>
              <a:rPr lang="ar-SA"/>
              <a:t>خطة الإشـــتراك</a:t>
            </a:r>
            <a:r>
              <a:rPr lang="ar-SA" dirty="0"/>
              <a:t> الموجودة في الواجهة  الرئيسية ضمن </a:t>
            </a:r>
            <a:r>
              <a:rPr lang="ar-SA"/>
              <a:t>مربع إعدادت</a:t>
            </a:r>
            <a:r>
              <a:rPr lang="ar-SA" dirty="0"/>
              <a:t> عامة ،وسيتم نقلك الى </a:t>
            </a:r>
            <a:r>
              <a:rPr lang="ar-SA"/>
              <a:t>واجهة الإشتراكات</a:t>
            </a:r>
            <a:r>
              <a:rPr lang="ar-SA" dirty="0"/>
              <a:t> كما هو بالصورة </a:t>
            </a:r>
            <a:r>
              <a:rPr lang="ar-SA"/>
              <a:t>الموضحة بالأعلى</a:t>
            </a:r>
            <a:endParaRPr lang="en-US" dirty="0"/>
          </a:p>
        </p:txBody>
      </p:sp>
      <p:sp>
        <p:nvSpPr>
          <p:cNvPr id="31" name="TextBox 30">
            <a:extLst>
              <a:ext uri="{FF2B5EF4-FFF2-40B4-BE49-F238E27FC236}">
                <a16:creationId xmlns:a16="http://schemas.microsoft.com/office/drawing/2014/main" id="{84FB00FE-9D6C-11AD-718A-7764090F2C24}"/>
              </a:ext>
            </a:extLst>
          </p:cNvPr>
          <p:cNvSpPr txBox="1"/>
          <p:nvPr/>
        </p:nvSpPr>
        <p:spPr>
          <a:xfrm>
            <a:off x="5114427" y="4426773"/>
            <a:ext cx="6364661" cy="1384995"/>
          </a:xfrm>
          <a:prstGeom prst="rect">
            <a:avLst/>
          </a:prstGeom>
          <a:noFill/>
        </p:spPr>
        <p:txBody>
          <a:bodyPr wrap="square">
            <a:spAutoFit/>
          </a:bodyPr>
          <a:lstStyle>
            <a:defPPr>
              <a:defRPr lang="en-US"/>
            </a:defPPr>
            <a:lvl1pPr lvl="0"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من هذه الصفحة تستطيع اســـتعراض خطتك الحالية (بيانات الإشتراك)، وتستطيع تعديل خطتك بما يناسبك من زيادة عدد الموظفين، اضافة فروع، تجديد الإشتراك، غيرها</a:t>
            </a:r>
            <a:endParaRPr lang="en-US" dirty="0"/>
          </a:p>
        </p:txBody>
      </p:sp>
      <p:grpSp>
        <p:nvGrpSpPr>
          <p:cNvPr id="4" name="Group 3">
            <a:extLst>
              <a:ext uri="{FF2B5EF4-FFF2-40B4-BE49-F238E27FC236}">
                <a16:creationId xmlns:a16="http://schemas.microsoft.com/office/drawing/2014/main" id="{F3630B98-3E0E-70DF-9128-A1CD7CC5E2D7}"/>
              </a:ext>
            </a:extLst>
          </p:cNvPr>
          <p:cNvGrpSpPr/>
          <p:nvPr/>
        </p:nvGrpSpPr>
        <p:grpSpPr>
          <a:xfrm>
            <a:off x="252478" y="2630932"/>
            <a:ext cx="4634800" cy="2564765"/>
            <a:chOff x="-3161" y="0"/>
            <a:chExt cx="9983215" cy="5528475"/>
          </a:xfrm>
        </p:grpSpPr>
        <p:pic>
          <p:nvPicPr>
            <p:cNvPr id="5" name="Picture 4">
              <a:extLst>
                <a:ext uri="{FF2B5EF4-FFF2-40B4-BE49-F238E27FC236}">
                  <a16:creationId xmlns:a16="http://schemas.microsoft.com/office/drawing/2014/main" id="{23A1DA5B-9C59-7FCA-83EF-FF6843343F20}"/>
                </a:ext>
              </a:extLst>
            </p:cNvPr>
            <p:cNvPicPr/>
            <p:nvPr/>
          </p:nvPicPr>
          <p:blipFill>
            <a:blip r:embed="rId4"/>
            <a:stretch>
              <a:fillRect/>
            </a:stretch>
          </p:blipFill>
          <p:spPr>
            <a:xfrm>
              <a:off x="89294" y="5409250"/>
              <a:ext cx="9649968" cy="118872"/>
            </a:xfrm>
            <a:prstGeom prst="rect">
              <a:avLst/>
            </a:prstGeom>
          </p:spPr>
        </p:pic>
        <p:sp>
          <p:nvSpPr>
            <p:cNvPr id="6" name="Shape 9576">
              <a:extLst>
                <a:ext uri="{FF2B5EF4-FFF2-40B4-BE49-F238E27FC236}">
                  <a16:creationId xmlns:a16="http://schemas.microsoft.com/office/drawing/2014/main" id="{C80D4841-34A0-6E08-16CE-58AFAE3B5FE0}"/>
                </a:ext>
              </a:extLst>
            </p:cNvPr>
            <p:cNvSpPr/>
            <p:nvPr/>
          </p:nvSpPr>
          <p:spPr>
            <a:xfrm>
              <a:off x="93631" y="5413390"/>
              <a:ext cx="9645771" cy="115085"/>
            </a:xfrm>
            <a:custGeom>
              <a:avLst/>
              <a:gdLst/>
              <a:ahLst/>
              <a:cxnLst/>
              <a:rect l="0" t="0" r="0" b="0"/>
              <a:pathLst>
                <a:path w="9645771" h="115085">
                  <a:moveTo>
                    <a:pt x="0" y="0"/>
                  </a:moveTo>
                  <a:lnTo>
                    <a:pt x="9645771" y="0"/>
                  </a:lnTo>
                  <a:lnTo>
                    <a:pt x="9645771" y="59"/>
                  </a:lnTo>
                  <a:lnTo>
                    <a:pt x="9643439" y="23189"/>
                  </a:lnTo>
                  <a:cubicBezTo>
                    <a:pt x="9632708" y="75628"/>
                    <a:pt x="9586308" y="115085"/>
                    <a:pt x="9530690" y="115085"/>
                  </a:cubicBezTo>
                  <a:lnTo>
                    <a:pt x="115074" y="115085"/>
                  </a:lnTo>
                  <a:cubicBezTo>
                    <a:pt x="59468" y="115085"/>
                    <a:pt x="13069" y="75628"/>
                    <a:pt x="2338" y="23189"/>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7" name="Shape 9577">
              <a:extLst>
                <a:ext uri="{FF2B5EF4-FFF2-40B4-BE49-F238E27FC236}">
                  <a16:creationId xmlns:a16="http://schemas.microsoft.com/office/drawing/2014/main" id="{DDBCFBFC-8241-B820-B584-117F3A30BAF7}"/>
                </a:ext>
              </a:extLst>
            </p:cNvPr>
            <p:cNvSpPr/>
            <p:nvPr/>
          </p:nvSpPr>
          <p:spPr>
            <a:xfrm>
              <a:off x="960491" y="0"/>
              <a:ext cx="7912049" cy="5287696"/>
            </a:xfrm>
            <a:custGeom>
              <a:avLst/>
              <a:gdLst/>
              <a:ahLst/>
              <a:cxnLst/>
              <a:rect l="0" t="0" r="0" b="0"/>
              <a:pathLst>
                <a:path w="7912049" h="5287696">
                  <a:moveTo>
                    <a:pt x="337769" y="0"/>
                  </a:moveTo>
                  <a:lnTo>
                    <a:pt x="7574280" y="0"/>
                  </a:lnTo>
                  <a:cubicBezTo>
                    <a:pt x="7760830" y="0"/>
                    <a:pt x="7912049" y="151219"/>
                    <a:pt x="7912049" y="337757"/>
                  </a:cubicBezTo>
                  <a:lnTo>
                    <a:pt x="7912049" y="5287696"/>
                  </a:lnTo>
                  <a:lnTo>
                    <a:pt x="0" y="5287696"/>
                  </a:lnTo>
                  <a:lnTo>
                    <a:pt x="0" y="337757"/>
                  </a:lnTo>
                  <a:cubicBezTo>
                    <a:pt x="0" y="151219"/>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0" name="Shape 142097">
              <a:extLst>
                <a:ext uri="{FF2B5EF4-FFF2-40B4-BE49-F238E27FC236}">
                  <a16:creationId xmlns:a16="http://schemas.microsoft.com/office/drawing/2014/main" id="{84706556-6613-51BE-80CF-3B39FC563625}"/>
                </a:ext>
              </a:extLst>
            </p:cNvPr>
            <p:cNvSpPr/>
            <p:nvPr/>
          </p:nvSpPr>
          <p:spPr>
            <a:xfrm>
              <a:off x="1207922" y="271160"/>
              <a:ext cx="7417194" cy="4745368"/>
            </a:xfrm>
            <a:custGeom>
              <a:avLst/>
              <a:gdLst/>
              <a:ahLst/>
              <a:cxnLst/>
              <a:rect l="0" t="0" r="0" b="0"/>
              <a:pathLst>
                <a:path w="7417194" h="4745368">
                  <a:moveTo>
                    <a:pt x="0" y="0"/>
                  </a:moveTo>
                  <a:lnTo>
                    <a:pt x="7417194" y="0"/>
                  </a:lnTo>
                  <a:lnTo>
                    <a:pt x="7417194" y="4745368"/>
                  </a:lnTo>
                  <a:lnTo>
                    <a:pt x="0" y="4745368"/>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1" name="Picture 10">
              <a:extLst>
                <a:ext uri="{FF2B5EF4-FFF2-40B4-BE49-F238E27FC236}">
                  <a16:creationId xmlns:a16="http://schemas.microsoft.com/office/drawing/2014/main" id="{AC150880-1B89-6060-484F-ADD08BBE3DC2}"/>
                </a:ext>
              </a:extLst>
            </p:cNvPr>
            <p:cNvPicPr/>
            <p:nvPr/>
          </p:nvPicPr>
          <p:blipFill>
            <a:blip r:embed="rId5"/>
            <a:stretch>
              <a:fillRect/>
            </a:stretch>
          </p:blipFill>
          <p:spPr>
            <a:xfrm>
              <a:off x="1203846" y="257114"/>
              <a:ext cx="7421881" cy="4757928"/>
            </a:xfrm>
            <a:prstGeom prst="rect">
              <a:avLst/>
            </a:prstGeom>
          </p:spPr>
        </p:pic>
        <p:pic>
          <p:nvPicPr>
            <p:cNvPr id="12" name="Picture 11">
              <a:extLst>
                <a:ext uri="{FF2B5EF4-FFF2-40B4-BE49-F238E27FC236}">
                  <a16:creationId xmlns:a16="http://schemas.microsoft.com/office/drawing/2014/main" id="{E2E16CAC-027E-CF98-EAAF-330F95F27803}"/>
                </a:ext>
              </a:extLst>
            </p:cNvPr>
            <p:cNvPicPr/>
            <p:nvPr/>
          </p:nvPicPr>
          <p:blipFill>
            <a:blip r:embed="rId6"/>
            <a:stretch>
              <a:fillRect/>
            </a:stretch>
          </p:blipFill>
          <p:spPr>
            <a:xfrm>
              <a:off x="1203846" y="257114"/>
              <a:ext cx="7421881" cy="4757928"/>
            </a:xfrm>
            <a:prstGeom prst="rect">
              <a:avLst/>
            </a:prstGeom>
          </p:spPr>
        </p:pic>
        <p:pic>
          <p:nvPicPr>
            <p:cNvPr id="13" name="Picture 12">
              <a:extLst>
                <a:ext uri="{FF2B5EF4-FFF2-40B4-BE49-F238E27FC236}">
                  <a16:creationId xmlns:a16="http://schemas.microsoft.com/office/drawing/2014/main" id="{7204CF3F-A180-B4C1-891C-C63A49D95264}"/>
                </a:ext>
              </a:extLst>
            </p:cNvPr>
            <p:cNvPicPr/>
            <p:nvPr/>
          </p:nvPicPr>
          <p:blipFill>
            <a:blip r:embed="rId7"/>
            <a:stretch>
              <a:fillRect/>
            </a:stretch>
          </p:blipFill>
          <p:spPr>
            <a:xfrm>
              <a:off x="-3161" y="5283266"/>
              <a:ext cx="9838944" cy="155448"/>
            </a:xfrm>
            <a:prstGeom prst="rect">
              <a:avLst/>
            </a:prstGeom>
          </p:spPr>
        </p:pic>
        <p:sp>
          <p:nvSpPr>
            <p:cNvPr id="14" name="Shape 9584">
              <a:extLst>
                <a:ext uri="{FF2B5EF4-FFF2-40B4-BE49-F238E27FC236}">
                  <a16:creationId xmlns:a16="http://schemas.microsoft.com/office/drawing/2014/main" id="{D9D87DA6-29C0-3835-A437-E67A31786D31}"/>
                </a:ext>
              </a:extLst>
            </p:cNvPr>
            <p:cNvSpPr/>
            <p:nvPr/>
          </p:nvSpPr>
          <p:spPr>
            <a:xfrm>
              <a:off x="4039091" y="5287700"/>
              <a:ext cx="1754848" cy="76034"/>
            </a:xfrm>
            <a:custGeom>
              <a:avLst/>
              <a:gdLst/>
              <a:ahLst/>
              <a:cxnLst/>
              <a:rect l="0" t="0" r="0" b="0"/>
              <a:pathLst>
                <a:path w="1754848" h="76034">
                  <a:moveTo>
                    <a:pt x="0" y="0"/>
                  </a:moveTo>
                  <a:lnTo>
                    <a:pt x="1754848" y="0"/>
                  </a:lnTo>
                  <a:cubicBezTo>
                    <a:pt x="1754848" y="31490"/>
                    <a:pt x="1735703" y="58514"/>
                    <a:pt x="1708412" y="70059"/>
                  </a:cubicBezTo>
                  <a:lnTo>
                    <a:pt x="1678819" y="76034"/>
                  </a:lnTo>
                  <a:lnTo>
                    <a:pt x="76029" y="76034"/>
                  </a:lnTo>
                  <a:lnTo>
                    <a:pt x="46436" y="70059"/>
                  </a:lnTo>
                  <a:cubicBezTo>
                    <a:pt x="19145" y="58514"/>
                    <a:pt x="0" y="31490"/>
                    <a:pt x="0" y="0"/>
                  </a:cubicBez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4" name="Picture 23">
              <a:extLst>
                <a:ext uri="{FF2B5EF4-FFF2-40B4-BE49-F238E27FC236}">
                  <a16:creationId xmlns:a16="http://schemas.microsoft.com/office/drawing/2014/main" id="{3FA2FFC8-7B72-1F2E-EE12-68744432A7E2}"/>
                </a:ext>
              </a:extLst>
            </p:cNvPr>
            <p:cNvPicPr/>
            <p:nvPr/>
          </p:nvPicPr>
          <p:blipFill>
            <a:blip r:embed="rId8"/>
            <a:stretch>
              <a:fillRect/>
            </a:stretch>
          </p:blipFill>
          <p:spPr>
            <a:xfrm>
              <a:off x="7674750" y="3302066"/>
              <a:ext cx="2304288" cy="1264920"/>
            </a:xfrm>
            <a:prstGeom prst="rect">
              <a:avLst/>
            </a:prstGeom>
          </p:spPr>
        </p:pic>
        <p:sp>
          <p:nvSpPr>
            <p:cNvPr id="25" name="Shape 9588">
              <a:extLst>
                <a:ext uri="{FF2B5EF4-FFF2-40B4-BE49-F238E27FC236}">
                  <a16:creationId xmlns:a16="http://schemas.microsoft.com/office/drawing/2014/main" id="{CDEBAA14-69ED-903F-6958-9B77A4C08E76}"/>
                </a:ext>
              </a:extLst>
            </p:cNvPr>
            <p:cNvSpPr/>
            <p:nvPr/>
          </p:nvSpPr>
          <p:spPr>
            <a:xfrm>
              <a:off x="8461842" y="3938741"/>
              <a:ext cx="704481" cy="382130"/>
            </a:xfrm>
            <a:custGeom>
              <a:avLst/>
              <a:gdLst/>
              <a:ahLst/>
              <a:cxnLst/>
              <a:rect l="0" t="0" r="0" b="0"/>
              <a:pathLst>
                <a:path w="704481" h="382130">
                  <a:moveTo>
                    <a:pt x="632168" y="382130"/>
                  </a:moveTo>
                  <a:lnTo>
                    <a:pt x="72327" y="382130"/>
                  </a:lnTo>
                  <a:cubicBezTo>
                    <a:pt x="32372" y="382130"/>
                    <a:pt x="0" y="349745"/>
                    <a:pt x="0" y="309804"/>
                  </a:cubicBezTo>
                  <a:lnTo>
                    <a:pt x="0" y="72314"/>
                  </a:lnTo>
                  <a:cubicBezTo>
                    <a:pt x="0" y="32385"/>
                    <a:pt x="32372" y="0"/>
                    <a:pt x="72327" y="0"/>
                  </a:cubicBezTo>
                  <a:lnTo>
                    <a:pt x="632168" y="0"/>
                  </a:lnTo>
                  <a:cubicBezTo>
                    <a:pt x="672109" y="0"/>
                    <a:pt x="704481" y="32385"/>
                    <a:pt x="704481" y="72314"/>
                  </a:cubicBezTo>
                  <a:lnTo>
                    <a:pt x="704481" y="309804"/>
                  </a:lnTo>
                  <a:cubicBezTo>
                    <a:pt x="704481" y="349745"/>
                    <a:pt x="672109" y="382130"/>
                    <a:pt x="632168" y="382130"/>
                  </a:cubicBezTo>
                  <a:close/>
                </a:path>
              </a:pathLst>
            </a:custGeom>
            <a:ln w="17450"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8" name="Shape 9589">
              <a:extLst>
                <a:ext uri="{FF2B5EF4-FFF2-40B4-BE49-F238E27FC236}">
                  <a16:creationId xmlns:a16="http://schemas.microsoft.com/office/drawing/2014/main" id="{27BECD84-77BB-66D4-5F53-605A344B9BA8}"/>
                </a:ext>
              </a:extLst>
            </p:cNvPr>
            <p:cNvSpPr/>
            <p:nvPr/>
          </p:nvSpPr>
          <p:spPr>
            <a:xfrm>
              <a:off x="7678674" y="3306070"/>
              <a:ext cx="2301380" cy="1268565"/>
            </a:xfrm>
            <a:custGeom>
              <a:avLst/>
              <a:gdLst/>
              <a:ahLst/>
              <a:cxnLst/>
              <a:rect l="0" t="0" r="0" b="0"/>
              <a:pathLst>
                <a:path w="2301380" h="1268565">
                  <a:moveTo>
                    <a:pt x="2115782" y="1268565"/>
                  </a:moveTo>
                  <a:lnTo>
                    <a:pt x="185623" y="1268565"/>
                  </a:lnTo>
                  <a:cubicBezTo>
                    <a:pt x="83096" y="1268565"/>
                    <a:pt x="0" y="1185456"/>
                    <a:pt x="0" y="1082955"/>
                  </a:cubicBezTo>
                  <a:lnTo>
                    <a:pt x="0" y="185610"/>
                  </a:lnTo>
                  <a:cubicBezTo>
                    <a:pt x="0" y="83096"/>
                    <a:pt x="83096" y="0"/>
                    <a:pt x="185623" y="0"/>
                  </a:cubicBezTo>
                  <a:lnTo>
                    <a:pt x="2115782" y="0"/>
                  </a:lnTo>
                  <a:cubicBezTo>
                    <a:pt x="2218283" y="0"/>
                    <a:pt x="2301380" y="83096"/>
                    <a:pt x="2301380" y="185610"/>
                  </a:cubicBezTo>
                  <a:lnTo>
                    <a:pt x="2301380" y="1082955"/>
                  </a:lnTo>
                  <a:cubicBezTo>
                    <a:pt x="2301380" y="1185456"/>
                    <a:pt x="2218283" y="1268565"/>
                    <a:pt x="2115782" y="1268565"/>
                  </a:cubicBezTo>
                  <a:close/>
                </a:path>
              </a:pathLst>
            </a:custGeom>
            <a:ln w="28042"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17962648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14FE2A-65D1-1451-E885-9C038E07B89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8AB08A4-4428-0F1B-6DC9-512958890261}"/>
              </a:ext>
            </a:extLst>
          </p:cNvPr>
          <p:cNvSpPr txBox="1"/>
          <p:nvPr/>
        </p:nvSpPr>
        <p:spPr>
          <a:xfrm>
            <a:off x="-72570" y="-207133"/>
            <a:ext cx="11582400" cy="769441"/>
          </a:xfrm>
          <a:prstGeom prst="rect">
            <a:avLst/>
          </a:prstGeom>
        </p:spPr>
        <p:txBody>
          <a:bodyPr wrap="square">
            <a:spAutoFit/>
          </a:bodyPr>
          <a:lstStyle/>
          <a:p>
            <a:pPr algn="ctr" rtl="1">
              <a:lnSpc>
                <a:spcPct val="150000"/>
              </a:lnSpc>
            </a:pPr>
            <a:r>
              <a:rPr lang="ar-SA" sz="3200" b="1" dirty="0">
                <a:solidFill>
                  <a:schemeClr val="bg1"/>
                </a:solidFill>
                <a:latin typeface="Adobe Arabic" panose="02040503050201020203" pitchFamily="18" charset="-78"/>
                <a:cs typeface="Adobe Arabic" panose="02040503050201020203" pitchFamily="18" charset="-78"/>
              </a:rPr>
              <a:t>الأجهزة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A40E2D7-0E48-2A31-A2AE-5C038DCA1A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7" name="TextBox 26">
            <a:extLst>
              <a:ext uri="{FF2B5EF4-FFF2-40B4-BE49-F238E27FC236}">
                <a16:creationId xmlns:a16="http://schemas.microsoft.com/office/drawing/2014/main" id="{E1044C52-1B7A-DE83-C137-05DC86F90A42}"/>
              </a:ext>
            </a:extLst>
          </p:cNvPr>
          <p:cNvSpPr txBox="1"/>
          <p:nvPr/>
        </p:nvSpPr>
        <p:spPr>
          <a:xfrm>
            <a:off x="5114428" y="1689928"/>
            <a:ext cx="6264686" cy="1384995"/>
          </a:xfrm>
          <a:prstGeom prst="rect">
            <a:avLst/>
          </a:prstGeom>
          <a:noFill/>
        </p:spPr>
        <p:txBody>
          <a:bodyPr wrap="square">
            <a:spAutoFit/>
          </a:bodyPr>
          <a:lstStyle>
            <a:defPPr>
              <a:defRPr lang="en-US"/>
            </a:defPPr>
            <a:lvl1pPr lvl="0"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بعد بالنقر على الأجهزة الموجودة في الواجهة  الرئيسية ضمن مربع إعدادت عامة، وسيتم نقلك الى واجهة الأجهزة كما هو بالصورة الموضحة بالأعلى</a:t>
            </a:r>
            <a:endParaRPr lang="en-US" dirty="0"/>
          </a:p>
        </p:txBody>
      </p:sp>
      <p:sp>
        <p:nvSpPr>
          <p:cNvPr id="31" name="TextBox 30">
            <a:extLst>
              <a:ext uri="{FF2B5EF4-FFF2-40B4-BE49-F238E27FC236}">
                <a16:creationId xmlns:a16="http://schemas.microsoft.com/office/drawing/2014/main" id="{03E5A886-0FE7-979C-5703-69BC83C287F6}"/>
              </a:ext>
            </a:extLst>
          </p:cNvPr>
          <p:cNvSpPr txBox="1"/>
          <p:nvPr/>
        </p:nvSpPr>
        <p:spPr>
          <a:xfrm>
            <a:off x="5114427" y="4426773"/>
            <a:ext cx="6364661" cy="954107"/>
          </a:xfrm>
          <a:prstGeom prst="rect">
            <a:avLst/>
          </a:prstGeom>
          <a:noFill/>
        </p:spPr>
        <p:txBody>
          <a:bodyPr wrap="square">
            <a:spAutoFit/>
          </a:bodyPr>
          <a:lstStyle>
            <a:defPPr>
              <a:defRPr lang="en-US"/>
            </a:defPPr>
            <a:lvl1pPr lvl="0"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تســـتطيع ربط أنواع محددة من أجهزة البصمة التقليديـــة نوفرها لك مع نظام بصمتك ومزامنتها بشكل الي</a:t>
            </a:r>
            <a:endParaRPr lang="en-US" dirty="0"/>
          </a:p>
        </p:txBody>
      </p:sp>
      <p:grpSp>
        <p:nvGrpSpPr>
          <p:cNvPr id="2" name="Group 1">
            <a:extLst>
              <a:ext uri="{FF2B5EF4-FFF2-40B4-BE49-F238E27FC236}">
                <a16:creationId xmlns:a16="http://schemas.microsoft.com/office/drawing/2014/main" id="{956C0BD9-6181-97B1-777D-0DD273C4051D}"/>
              </a:ext>
            </a:extLst>
          </p:cNvPr>
          <p:cNvGrpSpPr/>
          <p:nvPr/>
        </p:nvGrpSpPr>
        <p:grpSpPr>
          <a:xfrm>
            <a:off x="298367" y="2525930"/>
            <a:ext cx="4682710" cy="2593340"/>
            <a:chOff x="-6209" y="0"/>
            <a:chExt cx="9986263" cy="5530514"/>
          </a:xfrm>
        </p:grpSpPr>
        <p:pic>
          <p:nvPicPr>
            <p:cNvPr id="3" name="Picture 2">
              <a:extLst>
                <a:ext uri="{FF2B5EF4-FFF2-40B4-BE49-F238E27FC236}">
                  <a16:creationId xmlns:a16="http://schemas.microsoft.com/office/drawing/2014/main" id="{A474A607-79F9-D451-5326-0C23334A9CAB}"/>
                </a:ext>
              </a:extLst>
            </p:cNvPr>
            <p:cNvPicPr/>
            <p:nvPr/>
          </p:nvPicPr>
          <p:blipFill>
            <a:blip r:embed="rId4"/>
            <a:stretch>
              <a:fillRect/>
            </a:stretch>
          </p:blipFill>
          <p:spPr>
            <a:xfrm>
              <a:off x="89294" y="5408594"/>
              <a:ext cx="9649968" cy="121920"/>
            </a:xfrm>
            <a:prstGeom prst="rect">
              <a:avLst/>
            </a:prstGeom>
          </p:spPr>
        </p:pic>
        <p:sp>
          <p:nvSpPr>
            <p:cNvPr id="15" name="Shape 9680">
              <a:extLst>
                <a:ext uri="{FF2B5EF4-FFF2-40B4-BE49-F238E27FC236}">
                  <a16:creationId xmlns:a16="http://schemas.microsoft.com/office/drawing/2014/main" id="{3F9C3BE5-46A3-B8D9-2537-147F5B189DA2}"/>
                </a:ext>
              </a:extLst>
            </p:cNvPr>
            <p:cNvSpPr/>
            <p:nvPr/>
          </p:nvSpPr>
          <p:spPr>
            <a:xfrm>
              <a:off x="93631" y="5413394"/>
              <a:ext cx="9645770" cy="115088"/>
            </a:xfrm>
            <a:custGeom>
              <a:avLst/>
              <a:gdLst/>
              <a:ahLst/>
              <a:cxnLst/>
              <a:rect l="0" t="0" r="0" b="0"/>
              <a:pathLst>
                <a:path w="9645770" h="115088">
                  <a:moveTo>
                    <a:pt x="0" y="0"/>
                  </a:moveTo>
                  <a:lnTo>
                    <a:pt x="9645770" y="0"/>
                  </a:lnTo>
                  <a:lnTo>
                    <a:pt x="9645770" y="55"/>
                  </a:lnTo>
                  <a:lnTo>
                    <a:pt x="9643439" y="23189"/>
                  </a:lnTo>
                  <a:cubicBezTo>
                    <a:pt x="9634241" y="68144"/>
                    <a:pt x="9598837" y="103555"/>
                    <a:pt x="9553884" y="112755"/>
                  </a:cubicBezTo>
                  <a:lnTo>
                    <a:pt x="9530750" y="115088"/>
                  </a:lnTo>
                  <a:lnTo>
                    <a:pt x="115012" y="115088"/>
                  </a:lnTo>
                  <a:lnTo>
                    <a:pt x="91883" y="112755"/>
                  </a:lnTo>
                  <a:cubicBezTo>
                    <a:pt x="46938" y="103555"/>
                    <a:pt x="11535" y="68144"/>
                    <a:pt x="2337" y="23189"/>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sp>
          <p:nvSpPr>
            <p:cNvPr id="16" name="Shape 9681">
              <a:extLst>
                <a:ext uri="{FF2B5EF4-FFF2-40B4-BE49-F238E27FC236}">
                  <a16:creationId xmlns:a16="http://schemas.microsoft.com/office/drawing/2014/main" id="{1C260B60-65F1-FD55-7C4A-62C17E410013}"/>
                </a:ext>
              </a:extLst>
            </p:cNvPr>
            <p:cNvSpPr/>
            <p:nvPr/>
          </p:nvSpPr>
          <p:spPr>
            <a:xfrm>
              <a:off x="960491" y="0"/>
              <a:ext cx="7912049" cy="5287696"/>
            </a:xfrm>
            <a:custGeom>
              <a:avLst/>
              <a:gdLst/>
              <a:ahLst/>
              <a:cxnLst/>
              <a:rect l="0" t="0" r="0" b="0"/>
              <a:pathLst>
                <a:path w="7912049" h="5287696">
                  <a:moveTo>
                    <a:pt x="337769" y="0"/>
                  </a:moveTo>
                  <a:lnTo>
                    <a:pt x="7574280" y="0"/>
                  </a:lnTo>
                  <a:cubicBezTo>
                    <a:pt x="7760830" y="0"/>
                    <a:pt x="7912049" y="151231"/>
                    <a:pt x="7912049" y="337769"/>
                  </a:cubicBezTo>
                  <a:lnTo>
                    <a:pt x="7912049" y="5287696"/>
                  </a:lnTo>
                  <a:lnTo>
                    <a:pt x="0" y="5287696"/>
                  </a:lnTo>
                  <a:lnTo>
                    <a:pt x="0" y="337769"/>
                  </a:lnTo>
                  <a:cubicBezTo>
                    <a:pt x="0" y="151231"/>
                    <a:pt x="151219" y="0"/>
                    <a:pt x="337769" y="0"/>
                  </a:cubicBezTo>
                  <a:close/>
                </a:path>
              </a:pathLst>
            </a:custGeom>
            <a:ln w="0" cap="flat">
              <a:miter lim="127000"/>
            </a:ln>
          </p:spPr>
          <p:style>
            <a:lnRef idx="0">
              <a:srgbClr val="000000">
                <a:alpha val="0"/>
              </a:srgbClr>
            </a:lnRef>
            <a:fillRef idx="1">
              <a:srgbClr val="1A1A1A"/>
            </a:fillRef>
            <a:effectRef idx="0">
              <a:scrgbClr r="0" g="0" b="0"/>
            </a:effectRef>
            <a:fontRef idx="none"/>
          </p:style>
          <p:txBody>
            <a:bodyPr/>
            <a:lstStyle/>
            <a:p>
              <a:endParaRPr lang="en-US"/>
            </a:p>
          </p:txBody>
        </p:sp>
        <p:sp>
          <p:nvSpPr>
            <p:cNvPr id="17" name="Shape 142291">
              <a:extLst>
                <a:ext uri="{FF2B5EF4-FFF2-40B4-BE49-F238E27FC236}">
                  <a16:creationId xmlns:a16="http://schemas.microsoft.com/office/drawing/2014/main" id="{EBDCFFD7-5111-A82A-EC84-886A053FC102}"/>
                </a:ext>
              </a:extLst>
            </p:cNvPr>
            <p:cNvSpPr/>
            <p:nvPr/>
          </p:nvSpPr>
          <p:spPr>
            <a:xfrm>
              <a:off x="1207922" y="271176"/>
              <a:ext cx="7417194" cy="4745356"/>
            </a:xfrm>
            <a:custGeom>
              <a:avLst/>
              <a:gdLst/>
              <a:ahLst/>
              <a:cxnLst/>
              <a:rect l="0" t="0" r="0" b="0"/>
              <a:pathLst>
                <a:path w="7417194" h="4745356">
                  <a:moveTo>
                    <a:pt x="0" y="0"/>
                  </a:moveTo>
                  <a:lnTo>
                    <a:pt x="7417194" y="0"/>
                  </a:lnTo>
                  <a:lnTo>
                    <a:pt x="7417194" y="4745356"/>
                  </a:lnTo>
                  <a:lnTo>
                    <a:pt x="0" y="4745356"/>
                  </a:lnTo>
                  <a:lnTo>
                    <a:pt x="0" y="0"/>
                  </a:lnTo>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en-US"/>
            </a:p>
          </p:txBody>
        </p:sp>
        <p:pic>
          <p:nvPicPr>
            <p:cNvPr id="18" name="Picture 17">
              <a:extLst>
                <a:ext uri="{FF2B5EF4-FFF2-40B4-BE49-F238E27FC236}">
                  <a16:creationId xmlns:a16="http://schemas.microsoft.com/office/drawing/2014/main" id="{1A298B56-D5D2-E492-B662-7C784C93F811}"/>
                </a:ext>
              </a:extLst>
            </p:cNvPr>
            <p:cNvPicPr/>
            <p:nvPr/>
          </p:nvPicPr>
          <p:blipFill>
            <a:blip r:embed="rId5"/>
            <a:stretch>
              <a:fillRect/>
            </a:stretch>
          </p:blipFill>
          <p:spPr>
            <a:xfrm>
              <a:off x="1203846" y="256458"/>
              <a:ext cx="7421881" cy="4760976"/>
            </a:xfrm>
            <a:prstGeom prst="rect">
              <a:avLst/>
            </a:prstGeom>
          </p:spPr>
        </p:pic>
        <p:pic>
          <p:nvPicPr>
            <p:cNvPr id="19" name="Picture 18">
              <a:extLst>
                <a:ext uri="{FF2B5EF4-FFF2-40B4-BE49-F238E27FC236}">
                  <a16:creationId xmlns:a16="http://schemas.microsoft.com/office/drawing/2014/main" id="{39FC1A81-2055-6192-399B-0DD9F2A12CDD}"/>
                </a:ext>
              </a:extLst>
            </p:cNvPr>
            <p:cNvPicPr/>
            <p:nvPr/>
          </p:nvPicPr>
          <p:blipFill>
            <a:blip r:embed="rId6"/>
            <a:stretch>
              <a:fillRect/>
            </a:stretch>
          </p:blipFill>
          <p:spPr>
            <a:xfrm>
              <a:off x="1203846" y="256458"/>
              <a:ext cx="7421881" cy="4760976"/>
            </a:xfrm>
            <a:prstGeom prst="rect">
              <a:avLst/>
            </a:prstGeom>
          </p:spPr>
        </p:pic>
        <p:pic>
          <p:nvPicPr>
            <p:cNvPr id="20" name="Picture 19">
              <a:extLst>
                <a:ext uri="{FF2B5EF4-FFF2-40B4-BE49-F238E27FC236}">
                  <a16:creationId xmlns:a16="http://schemas.microsoft.com/office/drawing/2014/main" id="{DC4FBFD0-2401-51B5-AC33-1732F80E2942}"/>
                </a:ext>
              </a:extLst>
            </p:cNvPr>
            <p:cNvPicPr/>
            <p:nvPr/>
          </p:nvPicPr>
          <p:blipFill>
            <a:blip r:embed="rId7"/>
            <a:stretch>
              <a:fillRect/>
            </a:stretch>
          </p:blipFill>
          <p:spPr>
            <a:xfrm>
              <a:off x="-6209" y="5284642"/>
              <a:ext cx="9841992" cy="155448"/>
            </a:xfrm>
            <a:prstGeom prst="rect">
              <a:avLst/>
            </a:prstGeom>
          </p:spPr>
        </p:pic>
        <p:sp>
          <p:nvSpPr>
            <p:cNvPr id="21" name="Shape 9688">
              <a:extLst>
                <a:ext uri="{FF2B5EF4-FFF2-40B4-BE49-F238E27FC236}">
                  <a16:creationId xmlns:a16="http://schemas.microsoft.com/office/drawing/2014/main" id="{4704D9A5-6700-2127-617E-006007DD5647}"/>
                </a:ext>
              </a:extLst>
            </p:cNvPr>
            <p:cNvSpPr/>
            <p:nvPr/>
          </p:nvSpPr>
          <p:spPr>
            <a:xfrm>
              <a:off x="4039092" y="5287702"/>
              <a:ext cx="1754847" cy="76033"/>
            </a:xfrm>
            <a:custGeom>
              <a:avLst/>
              <a:gdLst/>
              <a:ahLst/>
              <a:cxnLst/>
              <a:rect l="0" t="0" r="0" b="0"/>
              <a:pathLst>
                <a:path w="1754847" h="76033">
                  <a:moveTo>
                    <a:pt x="0" y="0"/>
                  </a:moveTo>
                  <a:lnTo>
                    <a:pt x="1754847" y="0"/>
                  </a:lnTo>
                  <a:lnTo>
                    <a:pt x="1748874" y="29591"/>
                  </a:lnTo>
                  <a:cubicBezTo>
                    <a:pt x="1737332" y="56880"/>
                    <a:pt x="1710312" y="76033"/>
                    <a:pt x="1678813" y="76033"/>
                  </a:cubicBezTo>
                  <a:lnTo>
                    <a:pt x="76035" y="76033"/>
                  </a:lnTo>
                  <a:cubicBezTo>
                    <a:pt x="44535" y="76033"/>
                    <a:pt x="17515" y="56880"/>
                    <a:pt x="5974" y="29591"/>
                  </a:cubicBezTo>
                  <a:lnTo>
                    <a:pt x="0" y="0"/>
                  </a:lnTo>
                  <a:close/>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en-US"/>
            </a:p>
          </p:txBody>
        </p:sp>
        <p:pic>
          <p:nvPicPr>
            <p:cNvPr id="22" name="Picture 21">
              <a:extLst>
                <a:ext uri="{FF2B5EF4-FFF2-40B4-BE49-F238E27FC236}">
                  <a16:creationId xmlns:a16="http://schemas.microsoft.com/office/drawing/2014/main" id="{ED4421A2-C95B-F92B-9B55-DFC258B9CDFD}"/>
                </a:ext>
              </a:extLst>
            </p:cNvPr>
            <p:cNvPicPr/>
            <p:nvPr/>
          </p:nvPicPr>
          <p:blipFill>
            <a:blip r:embed="rId8"/>
            <a:stretch>
              <a:fillRect/>
            </a:stretch>
          </p:blipFill>
          <p:spPr>
            <a:xfrm>
              <a:off x="7674750" y="3304458"/>
              <a:ext cx="2304288" cy="1261872"/>
            </a:xfrm>
            <a:prstGeom prst="rect">
              <a:avLst/>
            </a:prstGeom>
          </p:spPr>
        </p:pic>
        <p:sp>
          <p:nvSpPr>
            <p:cNvPr id="23" name="Shape 9692">
              <a:extLst>
                <a:ext uri="{FF2B5EF4-FFF2-40B4-BE49-F238E27FC236}">
                  <a16:creationId xmlns:a16="http://schemas.microsoft.com/office/drawing/2014/main" id="{31F3CB67-0DEA-DBDE-711F-BB0CEB5EE49A}"/>
                </a:ext>
              </a:extLst>
            </p:cNvPr>
            <p:cNvSpPr/>
            <p:nvPr/>
          </p:nvSpPr>
          <p:spPr>
            <a:xfrm>
              <a:off x="7764506" y="3940850"/>
              <a:ext cx="604507" cy="382130"/>
            </a:xfrm>
            <a:custGeom>
              <a:avLst/>
              <a:gdLst/>
              <a:ahLst/>
              <a:cxnLst/>
              <a:rect l="0" t="0" r="0" b="0"/>
              <a:pathLst>
                <a:path w="604507" h="382130">
                  <a:moveTo>
                    <a:pt x="532193" y="382130"/>
                  </a:moveTo>
                  <a:lnTo>
                    <a:pt x="72326" y="382130"/>
                  </a:lnTo>
                  <a:cubicBezTo>
                    <a:pt x="32385" y="382130"/>
                    <a:pt x="0" y="349745"/>
                    <a:pt x="0" y="309804"/>
                  </a:cubicBezTo>
                  <a:lnTo>
                    <a:pt x="0" y="72314"/>
                  </a:lnTo>
                  <a:cubicBezTo>
                    <a:pt x="0" y="32372"/>
                    <a:pt x="32385" y="0"/>
                    <a:pt x="72326" y="0"/>
                  </a:cubicBezTo>
                  <a:lnTo>
                    <a:pt x="532193" y="0"/>
                  </a:lnTo>
                  <a:cubicBezTo>
                    <a:pt x="572147" y="0"/>
                    <a:pt x="604507" y="32372"/>
                    <a:pt x="604507" y="72314"/>
                  </a:cubicBezTo>
                  <a:lnTo>
                    <a:pt x="604507" y="309804"/>
                  </a:lnTo>
                  <a:cubicBezTo>
                    <a:pt x="604507" y="349745"/>
                    <a:pt x="572147" y="382130"/>
                    <a:pt x="532193" y="382130"/>
                  </a:cubicBezTo>
                  <a:close/>
                </a:path>
              </a:pathLst>
            </a:custGeom>
            <a:ln w="16167" cap="flat">
              <a:miter lim="127000"/>
            </a:ln>
          </p:spPr>
          <p:style>
            <a:lnRef idx="1">
              <a:srgbClr val="E20613"/>
            </a:lnRef>
            <a:fillRef idx="0">
              <a:srgbClr val="000000">
                <a:alpha val="0"/>
              </a:srgbClr>
            </a:fillRef>
            <a:effectRef idx="0">
              <a:scrgbClr r="0" g="0" b="0"/>
            </a:effectRef>
            <a:fontRef idx="none"/>
          </p:style>
          <p:txBody>
            <a:bodyPr/>
            <a:lstStyle/>
            <a:p>
              <a:endParaRPr lang="en-US"/>
            </a:p>
          </p:txBody>
        </p:sp>
        <p:sp>
          <p:nvSpPr>
            <p:cNvPr id="26" name="Shape 9693">
              <a:extLst>
                <a:ext uri="{FF2B5EF4-FFF2-40B4-BE49-F238E27FC236}">
                  <a16:creationId xmlns:a16="http://schemas.microsoft.com/office/drawing/2014/main" id="{86DE2FF4-B874-AC75-FB68-88058BC20A3C}"/>
                </a:ext>
              </a:extLst>
            </p:cNvPr>
            <p:cNvSpPr/>
            <p:nvPr/>
          </p:nvSpPr>
          <p:spPr>
            <a:xfrm>
              <a:off x="7678674" y="3306070"/>
              <a:ext cx="2301380" cy="1268565"/>
            </a:xfrm>
            <a:custGeom>
              <a:avLst/>
              <a:gdLst/>
              <a:ahLst/>
              <a:cxnLst/>
              <a:rect l="0" t="0" r="0" b="0"/>
              <a:pathLst>
                <a:path w="2301380" h="1268565">
                  <a:moveTo>
                    <a:pt x="2115782" y="1268565"/>
                  </a:moveTo>
                  <a:lnTo>
                    <a:pt x="185623" y="1268565"/>
                  </a:lnTo>
                  <a:cubicBezTo>
                    <a:pt x="83096" y="1268565"/>
                    <a:pt x="0" y="1185469"/>
                    <a:pt x="0" y="1082967"/>
                  </a:cubicBezTo>
                  <a:lnTo>
                    <a:pt x="0" y="185623"/>
                  </a:lnTo>
                  <a:cubicBezTo>
                    <a:pt x="0" y="83108"/>
                    <a:pt x="83096" y="0"/>
                    <a:pt x="185623" y="0"/>
                  </a:cubicBezTo>
                  <a:lnTo>
                    <a:pt x="2115782" y="0"/>
                  </a:lnTo>
                  <a:cubicBezTo>
                    <a:pt x="2218283" y="0"/>
                    <a:pt x="2301380" y="83108"/>
                    <a:pt x="2301380" y="185623"/>
                  </a:cubicBezTo>
                  <a:lnTo>
                    <a:pt x="2301380" y="1082967"/>
                  </a:lnTo>
                  <a:cubicBezTo>
                    <a:pt x="2301380" y="1185469"/>
                    <a:pt x="2218283" y="1268565"/>
                    <a:pt x="2115782" y="1268565"/>
                  </a:cubicBezTo>
                  <a:close/>
                </a:path>
              </a:pathLst>
            </a:custGeom>
            <a:ln w="28042" cap="flat">
              <a:miter lim="127000"/>
            </a:ln>
          </p:spPr>
          <p:style>
            <a:lnRef idx="1">
              <a:srgbClr val="E4E4E4"/>
            </a:lnRef>
            <a:fillRef idx="0">
              <a:srgbClr val="000000">
                <a:alpha val="0"/>
              </a:srgbClr>
            </a:fillRef>
            <a:effectRef idx="0">
              <a:scrgbClr r="0" g="0" b="0"/>
            </a:effectRef>
            <a:fontRef idx="none"/>
          </p:style>
          <p:txBody>
            <a:bodyPr/>
            <a:lstStyle/>
            <a:p>
              <a:endParaRPr lang="en-US"/>
            </a:p>
          </p:txBody>
        </p:sp>
      </p:grpSp>
    </p:spTree>
    <p:extLst>
      <p:ext uri="{BB962C8B-B14F-4D97-AF65-F5344CB8AC3E}">
        <p14:creationId xmlns:p14="http://schemas.microsoft.com/office/powerpoint/2010/main" val="16711928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id="{20B60B47-72D7-DF27-9242-B41615287135}"/>
              </a:ext>
            </a:extLst>
          </p:cNvPr>
          <p:cNvSpPr txBox="1"/>
          <p:nvPr/>
        </p:nvSpPr>
        <p:spPr>
          <a:xfrm>
            <a:off x="2888381" y="2367171"/>
            <a:ext cx="6415238" cy="2123658"/>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ctr"/>
            <a:r>
              <a:rPr lang="ar-SA" sz="9600" dirty="0">
                <a:solidFill>
                  <a:schemeClr val="bg1"/>
                </a:solidFill>
                <a:effectLst>
                  <a:outerShdw blurRad="38100" dist="38100" dir="2700000" algn="tl">
                    <a:srgbClr val="000000">
                      <a:alpha val="43137"/>
                    </a:srgbClr>
                  </a:outerShdw>
                </a:effectLst>
              </a:rPr>
              <a:t>تمت بعونه تعالى</a:t>
            </a:r>
            <a:endParaRPr lang="en-US" sz="96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026929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3DB040-223A-2F5F-71AF-DFA3A75C225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A1C6E02-D8FA-2DCE-B7E3-9DB7671D4C1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B3BFFE15-226D-643B-18E0-050C8DD46B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1D7B52E7-5863-269A-8FC8-A488AB7955DE}"/>
              </a:ext>
            </a:extLst>
          </p:cNvPr>
          <p:cNvSpPr txBox="1"/>
          <p:nvPr/>
        </p:nvSpPr>
        <p:spPr>
          <a:xfrm>
            <a:off x="2053304" y="765776"/>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AE"/>
              <a:t>ورقة عمل المقارنة:</a:t>
            </a:r>
            <a:endParaRPr lang="en-US"/>
          </a:p>
        </p:txBody>
      </p:sp>
      <p:graphicFrame>
        <p:nvGraphicFramePr>
          <p:cNvPr id="5" name="Table 4">
            <a:extLst>
              <a:ext uri="{FF2B5EF4-FFF2-40B4-BE49-F238E27FC236}">
                <a16:creationId xmlns:a16="http://schemas.microsoft.com/office/drawing/2014/main" id="{A329C0C7-5012-61FA-0846-0FEC1ECF0295}"/>
              </a:ext>
            </a:extLst>
          </p:cNvPr>
          <p:cNvGraphicFramePr>
            <a:graphicFrameLocks noGrp="1"/>
          </p:cNvGraphicFramePr>
          <p:nvPr>
            <p:extLst>
              <p:ext uri="{D42A27DB-BD31-4B8C-83A1-F6EECF244321}">
                <p14:modId xmlns:p14="http://schemas.microsoft.com/office/powerpoint/2010/main" val="2547496668"/>
              </p:ext>
            </p:extLst>
          </p:nvPr>
        </p:nvGraphicFramePr>
        <p:xfrm>
          <a:off x="420914" y="1563977"/>
          <a:ext cx="11408228" cy="5238408"/>
        </p:xfrm>
        <a:graphic>
          <a:graphicData uri="http://schemas.openxmlformats.org/drawingml/2006/table">
            <a:tbl>
              <a:tblPr rtl="1" firstRow="1" firstCol="1" bandRow="1"/>
              <a:tblGrid>
                <a:gridCol w="4908245">
                  <a:extLst>
                    <a:ext uri="{9D8B030D-6E8A-4147-A177-3AD203B41FA5}">
                      <a16:colId xmlns:a16="http://schemas.microsoft.com/office/drawing/2014/main" val="3666183755"/>
                    </a:ext>
                  </a:extLst>
                </a:gridCol>
                <a:gridCol w="2060856">
                  <a:extLst>
                    <a:ext uri="{9D8B030D-6E8A-4147-A177-3AD203B41FA5}">
                      <a16:colId xmlns:a16="http://schemas.microsoft.com/office/drawing/2014/main" val="1023433833"/>
                    </a:ext>
                  </a:extLst>
                </a:gridCol>
                <a:gridCol w="2149546">
                  <a:extLst>
                    <a:ext uri="{9D8B030D-6E8A-4147-A177-3AD203B41FA5}">
                      <a16:colId xmlns:a16="http://schemas.microsoft.com/office/drawing/2014/main" val="891571418"/>
                    </a:ext>
                  </a:extLst>
                </a:gridCol>
                <a:gridCol w="2289581">
                  <a:extLst>
                    <a:ext uri="{9D8B030D-6E8A-4147-A177-3AD203B41FA5}">
                      <a16:colId xmlns:a16="http://schemas.microsoft.com/office/drawing/2014/main" val="3211264117"/>
                    </a:ext>
                  </a:extLst>
                </a:gridCol>
              </a:tblGrid>
              <a:tr h="362611">
                <a:tc>
                  <a:txBody>
                    <a:bodyPr/>
                    <a:lstStyle/>
                    <a:p>
                      <a:pPr algn="ctr" rtl="1">
                        <a:lnSpc>
                          <a:spcPct val="150000"/>
                        </a:lnSpc>
                      </a:pPr>
                      <a:r>
                        <a:rPr lang="ar-SA" sz="20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معيار المقارنة</a:t>
                      </a:r>
                      <a:endParaRPr lang="en-US" sz="2000" b="1">
                        <a:effectLst/>
                        <a:latin typeface="Adobe Arabic" panose="020B0604020202020204" pitchFamily="18" charset="-78"/>
                        <a:ea typeface="Calibri" panose="020F0502020204030204" pitchFamily="34" charset="0"/>
                        <a:cs typeface="Adobe Arabic" panose="020B0604020202020204" pitchFamily="18" charset="-78"/>
                      </a:endParaRPr>
                    </a:p>
                  </a:txBody>
                  <a:tcPr marL="8717" marR="8717" marT="8717" marB="8717" anchor="ctr">
                    <a:lnL>
                      <a:noFill/>
                    </a:lnL>
                    <a:lnR w="12700" cap="flat" cmpd="sng" algn="ctr">
                      <a:solidFill>
                        <a:srgbClr val="168489"/>
                      </a:solidFill>
                      <a:prstDash val="solid"/>
                      <a:round/>
                      <a:headEnd type="none" w="med" len="med"/>
                      <a:tailEnd type="none" w="med" len="med"/>
                    </a:lnR>
                    <a:lnT>
                      <a:noFill/>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ar-SA" sz="20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النظام الاول</a:t>
                      </a:r>
                      <a:endParaRPr lang="en-US" sz="2000" b="1">
                        <a:effectLst/>
                        <a:latin typeface="Adobe Arabic" panose="020B0604020202020204" pitchFamily="18" charset="-78"/>
                        <a:ea typeface="Calibri" panose="020F0502020204030204" pitchFamily="34" charset="0"/>
                        <a:cs typeface="Adobe Arabic" panose="020B0604020202020204" pitchFamily="18" charset="-78"/>
                      </a:endParaRP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a:noFill/>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ar-SA" sz="20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النظام الثاني</a:t>
                      </a:r>
                      <a:endParaRPr lang="en-US" sz="2000" b="1">
                        <a:effectLst/>
                        <a:latin typeface="Adobe Arabic" panose="020B0604020202020204" pitchFamily="18" charset="-78"/>
                        <a:ea typeface="Calibri" panose="020F0502020204030204" pitchFamily="34" charset="0"/>
                        <a:cs typeface="Adobe Arabic" panose="020B0604020202020204" pitchFamily="18" charset="-78"/>
                      </a:endParaRP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a:noFill/>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ar-AE" sz="20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النظام الثالث</a:t>
                      </a:r>
                      <a:endParaRPr lang="en-US" sz="2000" b="1">
                        <a:effectLst/>
                        <a:latin typeface="Adobe Arabic" panose="020B0604020202020204" pitchFamily="18" charset="-78"/>
                        <a:ea typeface="Calibri" panose="020F0502020204030204" pitchFamily="34" charset="0"/>
                        <a:cs typeface="Adobe Arabic" panose="020B0604020202020204" pitchFamily="18" charset="-78"/>
                      </a:endParaRPr>
                    </a:p>
                  </a:txBody>
                  <a:tcPr marL="8717" marR="8717" marT="8717" marB="8717" anchor="ctr">
                    <a:lnL w="12700" cap="flat" cmpd="sng" algn="ctr">
                      <a:solidFill>
                        <a:srgbClr val="168489"/>
                      </a:solidFill>
                      <a:prstDash val="solid"/>
                      <a:round/>
                      <a:headEnd type="none" w="med" len="med"/>
                      <a:tailEnd type="none" w="med" len="med"/>
                    </a:lnL>
                    <a:lnR>
                      <a:noFill/>
                    </a:lnR>
                    <a:lnT>
                      <a:noFill/>
                    </a:lnT>
                    <a:lnB w="12700" cap="flat" cmpd="sng" algn="ctr">
                      <a:solidFill>
                        <a:srgbClr val="168489"/>
                      </a:solidFill>
                      <a:prstDash val="solid"/>
                      <a:round/>
                      <a:headEnd type="none" w="med" len="med"/>
                      <a:tailEnd type="none" w="med" len="med"/>
                    </a:lnB>
                    <a:solidFill>
                      <a:srgbClr val="F2F2F2"/>
                    </a:solidFill>
                  </a:tcPr>
                </a:tc>
                <a:extLst>
                  <a:ext uri="{0D108BD9-81ED-4DB2-BD59-A6C34878D82A}">
                    <a16:rowId xmlns:a16="http://schemas.microsoft.com/office/drawing/2014/main" val="2735402815"/>
                  </a:ext>
                </a:extLst>
              </a:tr>
              <a:tr h="362611">
                <a:tc>
                  <a:txBody>
                    <a:bodyPr/>
                    <a:lstStyle/>
                    <a:p>
                      <a:pPr algn="just" rtl="1">
                        <a:lnSpc>
                          <a:spcPct val="150000"/>
                        </a:lnSpc>
                      </a:pPr>
                      <a:r>
                        <a:rPr lang="ar-SA" sz="2000" b="0">
                          <a:effectLst/>
                          <a:latin typeface="Adobe Arabic" panose="020B0604020202020204" pitchFamily="18" charset="-78"/>
                          <a:ea typeface="Calibri" panose="020F0502020204030204" pitchFamily="34" charset="0"/>
                          <a:cs typeface="Adobe Arabic" panose="020B0604020202020204" pitchFamily="18" charset="-78"/>
                        </a:rPr>
                        <a:t>نموذج التشغيل</a:t>
                      </a:r>
                      <a:endParaRPr lang="en-US" sz="2000" b="1">
                        <a:effectLst/>
                        <a:latin typeface="Adobe Arabic" panose="020B0604020202020204" pitchFamily="18" charset="-78"/>
                        <a:ea typeface="Calibri" panose="020F0502020204030204" pitchFamily="34" charset="0"/>
                        <a:cs typeface="Adobe Arabic" panose="020B0604020202020204" pitchFamily="18" charset="-78"/>
                      </a:endParaRPr>
                    </a:p>
                  </a:txBody>
                  <a:tcPr marL="8717" marR="8717" marT="8717" marB="8717"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668045020"/>
                  </a:ext>
                </a:extLst>
              </a:tr>
              <a:tr h="362611">
                <a:tc>
                  <a:txBody>
                    <a:bodyPr/>
                    <a:lstStyle/>
                    <a:p>
                      <a:pPr algn="just" rtl="1">
                        <a:lnSpc>
                          <a:spcPct val="150000"/>
                        </a:lnSpc>
                      </a:pPr>
                      <a:r>
                        <a:rPr lang="ar-SA" sz="2000" b="0">
                          <a:effectLst/>
                          <a:latin typeface="Adobe Arabic" panose="020B0604020202020204" pitchFamily="18" charset="-78"/>
                          <a:ea typeface="Calibri" panose="020F0502020204030204" pitchFamily="34" charset="0"/>
                          <a:cs typeface="Adobe Arabic" panose="020B0604020202020204" pitchFamily="18" charset="-78"/>
                        </a:rPr>
                        <a:t>الوظائف الأساسية المتوفّرة</a:t>
                      </a:r>
                      <a:endParaRPr lang="en-US" sz="2000" b="1">
                        <a:effectLst/>
                        <a:latin typeface="Adobe Arabic" panose="020B0604020202020204" pitchFamily="18" charset="-78"/>
                        <a:ea typeface="Calibri" panose="020F0502020204030204" pitchFamily="34" charset="0"/>
                        <a:cs typeface="Adobe Arabic" panose="020B0604020202020204" pitchFamily="18" charset="-78"/>
                      </a:endParaRPr>
                    </a:p>
                  </a:txBody>
                  <a:tcPr marL="8717" marR="8717" marT="8717" marB="8717"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432991104"/>
                  </a:ext>
                </a:extLst>
              </a:tr>
              <a:tr h="362611">
                <a:tc>
                  <a:txBody>
                    <a:bodyPr/>
                    <a:lstStyle/>
                    <a:p>
                      <a:pPr algn="just" rtl="1">
                        <a:lnSpc>
                          <a:spcPct val="150000"/>
                        </a:lnSpc>
                      </a:pPr>
                      <a:r>
                        <a:rPr lang="ar-SA" sz="2000" b="0">
                          <a:effectLst/>
                          <a:latin typeface="Adobe Arabic" panose="020B0604020202020204" pitchFamily="18" charset="-78"/>
                          <a:ea typeface="Calibri" panose="020F0502020204030204" pitchFamily="34" charset="0"/>
                          <a:cs typeface="Adobe Arabic" panose="020B0604020202020204" pitchFamily="18" charset="-78"/>
                        </a:rPr>
                        <a:t>سهولة الاستخدام</a:t>
                      </a:r>
                      <a:endParaRPr lang="en-US" sz="2000" b="1">
                        <a:effectLst/>
                        <a:latin typeface="Adobe Arabic" panose="020B0604020202020204" pitchFamily="18" charset="-78"/>
                        <a:ea typeface="Calibri" panose="020F0502020204030204" pitchFamily="34" charset="0"/>
                        <a:cs typeface="Adobe Arabic" panose="020B0604020202020204" pitchFamily="18" charset="-78"/>
                      </a:endParaRPr>
                    </a:p>
                  </a:txBody>
                  <a:tcPr marL="8717" marR="8717" marT="8717" marB="8717"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409977355"/>
                  </a:ext>
                </a:extLst>
              </a:tr>
              <a:tr h="362611">
                <a:tc>
                  <a:txBody>
                    <a:bodyPr/>
                    <a:lstStyle/>
                    <a:p>
                      <a:pPr algn="just" rtl="1">
                        <a:lnSpc>
                          <a:spcPct val="150000"/>
                        </a:lnSpc>
                      </a:pPr>
                      <a:r>
                        <a:rPr lang="ar-SA" sz="2000" b="0">
                          <a:effectLst/>
                          <a:latin typeface="Adobe Arabic" panose="020B0604020202020204" pitchFamily="18" charset="-78"/>
                          <a:ea typeface="Calibri" panose="020F0502020204030204" pitchFamily="34" charset="0"/>
                          <a:cs typeface="Adobe Arabic" panose="020B0604020202020204" pitchFamily="18" charset="-78"/>
                        </a:rPr>
                        <a:t>إمكانية التخصيص</a:t>
                      </a:r>
                      <a:endParaRPr lang="en-US" sz="2000" b="1">
                        <a:effectLst/>
                        <a:latin typeface="Adobe Arabic" panose="020B0604020202020204" pitchFamily="18" charset="-78"/>
                        <a:ea typeface="Calibri" panose="020F0502020204030204" pitchFamily="34" charset="0"/>
                        <a:cs typeface="Adobe Arabic" panose="020B0604020202020204" pitchFamily="18" charset="-78"/>
                      </a:endParaRPr>
                    </a:p>
                  </a:txBody>
                  <a:tcPr marL="8717" marR="8717" marT="8717" marB="8717"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680292074"/>
                  </a:ext>
                </a:extLst>
              </a:tr>
              <a:tr h="362611">
                <a:tc>
                  <a:txBody>
                    <a:bodyPr/>
                    <a:lstStyle/>
                    <a:p>
                      <a:pPr algn="just" rtl="1">
                        <a:lnSpc>
                          <a:spcPct val="150000"/>
                        </a:lnSpc>
                      </a:pPr>
                      <a:r>
                        <a:rPr lang="ar-SA" sz="2000" b="0">
                          <a:effectLst/>
                          <a:latin typeface="Adobe Arabic" panose="020B0604020202020204" pitchFamily="18" charset="-78"/>
                          <a:ea typeface="Calibri" panose="020F0502020204030204" pitchFamily="34" charset="0"/>
                          <a:cs typeface="Adobe Arabic" panose="020B0604020202020204" pitchFamily="18" charset="-78"/>
                        </a:rPr>
                        <a:t>التكامل مع الأنظمة الأخرى</a:t>
                      </a:r>
                      <a:endParaRPr lang="en-US" sz="2000" b="1">
                        <a:effectLst/>
                        <a:latin typeface="Adobe Arabic" panose="020B0604020202020204" pitchFamily="18" charset="-78"/>
                        <a:ea typeface="Calibri" panose="020F0502020204030204" pitchFamily="34" charset="0"/>
                        <a:cs typeface="Adobe Arabic" panose="020B0604020202020204" pitchFamily="18" charset="-78"/>
                      </a:endParaRPr>
                    </a:p>
                  </a:txBody>
                  <a:tcPr marL="8717" marR="8717" marT="8717" marB="8717"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572870425"/>
                  </a:ext>
                </a:extLst>
              </a:tr>
              <a:tr h="362611">
                <a:tc>
                  <a:txBody>
                    <a:bodyPr/>
                    <a:lstStyle/>
                    <a:p>
                      <a:pPr algn="just" rtl="1">
                        <a:lnSpc>
                          <a:spcPct val="150000"/>
                        </a:lnSpc>
                      </a:pPr>
                      <a:r>
                        <a:rPr lang="ar-SA" sz="2000" b="0">
                          <a:effectLst/>
                          <a:latin typeface="Adobe Arabic" panose="020B0604020202020204" pitchFamily="18" charset="-78"/>
                          <a:ea typeface="Calibri" panose="020F0502020204030204" pitchFamily="34" charset="0"/>
                          <a:cs typeface="Adobe Arabic" panose="020B0604020202020204" pitchFamily="18" charset="-78"/>
                        </a:rPr>
                        <a:t>دعم اللغة العربية</a:t>
                      </a:r>
                      <a:endParaRPr lang="en-US" sz="2000" b="1">
                        <a:effectLst/>
                        <a:latin typeface="Adobe Arabic" panose="020B0604020202020204" pitchFamily="18" charset="-78"/>
                        <a:ea typeface="Calibri" panose="020F0502020204030204" pitchFamily="34" charset="0"/>
                        <a:cs typeface="Adobe Arabic" panose="020B0604020202020204" pitchFamily="18" charset="-78"/>
                      </a:endParaRPr>
                    </a:p>
                  </a:txBody>
                  <a:tcPr marL="8717" marR="8717" marT="8717" marB="8717"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154339392"/>
                  </a:ext>
                </a:extLst>
              </a:tr>
              <a:tr h="362611">
                <a:tc>
                  <a:txBody>
                    <a:bodyPr/>
                    <a:lstStyle/>
                    <a:p>
                      <a:pPr algn="just" rtl="1">
                        <a:lnSpc>
                          <a:spcPct val="150000"/>
                        </a:lnSpc>
                      </a:pPr>
                      <a:r>
                        <a:rPr lang="ar-SA" sz="2000" b="0">
                          <a:effectLst/>
                          <a:latin typeface="Adobe Arabic" panose="020B0604020202020204" pitchFamily="18" charset="-78"/>
                          <a:ea typeface="Calibri" panose="020F0502020204030204" pitchFamily="34" charset="0"/>
                          <a:cs typeface="Adobe Arabic" panose="020B0604020202020204" pitchFamily="18" charset="-78"/>
                        </a:rPr>
                        <a:t>التوافق مع الأنظمة السعودية</a:t>
                      </a:r>
                      <a:endParaRPr lang="en-US" sz="2000" b="1">
                        <a:effectLst/>
                        <a:latin typeface="Adobe Arabic" panose="020B0604020202020204" pitchFamily="18" charset="-78"/>
                        <a:ea typeface="Calibri" panose="020F0502020204030204" pitchFamily="34" charset="0"/>
                        <a:cs typeface="Adobe Arabic" panose="020B0604020202020204" pitchFamily="18" charset="-78"/>
                      </a:endParaRPr>
                    </a:p>
                  </a:txBody>
                  <a:tcPr marL="8717" marR="8717" marT="8717" marB="8717"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4142358996"/>
                  </a:ext>
                </a:extLst>
              </a:tr>
              <a:tr h="362611">
                <a:tc>
                  <a:txBody>
                    <a:bodyPr/>
                    <a:lstStyle/>
                    <a:p>
                      <a:pPr algn="just" rtl="1">
                        <a:lnSpc>
                          <a:spcPct val="150000"/>
                        </a:lnSpc>
                      </a:pPr>
                      <a:r>
                        <a:rPr lang="ar-SA" sz="2000" b="0">
                          <a:effectLst/>
                          <a:latin typeface="Adobe Arabic" panose="020B0604020202020204" pitchFamily="18" charset="-78"/>
                          <a:ea typeface="Calibri" panose="020F0502020204030204" pitchFamily="34" charset="0"/>
                          <a:cs typeface="Adobe Arabic" panose="020B0604020202020204" pitchFamily="18" charset="-78"/>
                        </a:rPr>
                        <a:t>هيكل التكلفة</a:t>
                      </a:r>
                      <a:endParaRPr lang="en-US" sz="2000" b="1">
                        <a:effectLst/>
                        <a:latin typeface="Adobe Arabic" panose="020B0604020202020204" pitchFamily="18" charset="-78"/>
                        <a:ea typeface="Calibri" panose="020F0502020204030204" pitchFamily="34" charset="0"/>
                        <a:cs typeface="Adobe Arabic" panose="020B0604020202020204" pitchFamily="18" charset="-78"/>
                      </a:endParaRPr>
                    </a:p>
                  </a:txBody>
                  <a:tcPr marL="8717" marR="8717" marT="8717" marB="8717"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4098204491"/>
                  </a:ext>
                </a:extLst>
              </a:tr>
              <a:tr h="362611">
                <a:tc>
                  <a:txBody>
                    <a:bodyPr/>
                    <a:lstStyle/>
                    <a:p>
                      <a:pPr algn="just" rtl="1">
                        <a:lnSpc>
                          <a:spcPct val="150000"/>
                        </a:lnSpc>
                      </a:pPr>
                      <a:r>
                        <a:rPr lang="ar-SA" sz="2000" b="0">
                          <a:effectLst/>
                          <a:latin typeface="Adobe Arabic" panose="020B0604020202020204" pitchFamily="18" charset="-78"/>
                          <a:ea typeface="Calibri" panose="020F0502020204030204" pitchFamily="34" charset="0"/>
                          <a:cs typeface="Adobe Arabic" panose="020B0604020202020204" pitchFamily="18" charset="-78"/>
                        </a:rPr>
                        <a:t>جودة الدعم الفني</a:t>
                      </a:r>
                      <a:endParaRPr lang="en-US" sz="2000" b="1">
                        <a:effectLst/>
                        <a:latin typeface="Adobe Arabic" panose="020B0604020202020204" pitchFamily="18" charset="-78"/>
                        <a:ea typeface="Calibri" panose="020F0502020204030204" pitchFamily="34" charset="0"/>
                        <a:cs typeface="Adobe Arabic" panose="020B0604020202020204" pitchFamily="18" charset="-78"/>
                      </a:endParaRPr>
                    </a:p>
                  </a:txBody>
                  <a:tcPr marL="8717" marR="8717" marT="8717" marB="8717"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3729705257"/>
                  </a:ext>
                </a:extLst>
              </a:tr>
              <a:tr h="362611">
                <a:tc>
                  <a:txBody>
                    <a:bodyPr/>
                    <a:lstStyle/>
                    <a:p>
                      <a:pPr algn="just" rtl="1">
                        <a:lnSpc>
                          <a:spcPct val="150000"/>
                        </a:lnSpc>
                      </a:pPr>
                      <a:r>
                        <a:rPr lang="ar-SA" sz="2000" b="0">
                          <a:effectLst/>
                          <a:latin typeface="Adobe Arabic" panose="020B0604020202020204" pitchFamily="18" charset="-78"/>
                          <a:ea typeface="Calibri" panose="020F0502020204030204" pitchFamily="34" charset="0"/>
                          <a:cs typeface="Adobe Arabic" panose="020B0604020202020204" pitchFamily="18" charset="-78"/>
                        </a:rPr>
                        <a:t>نقاط القوّة الرئيسية</a:t>
                      </a:r>
                      <a:endParaRPr lang="en-US" sz="2000" b="1">
                        <a:effectLst/>
                        <a:latin typeface="Adobe Arabic" panose="020B0604020202020204" pitchFamily="18" charset="-78"/>
                        <a:ea typeface="Calibri" panose="020F0502020204030204" pitchFamily="34" charset="0"/>
                        <a:cs typeface="Adobe Arabic" panose="020B0604020202020204" pitchFamily="18" charset="-78"/>
                      </a:endParaRPr>
                    </a:p>
                  </a:txBody>
                  <a:tcPr marL="8717" marR="8717" marT="8717" marB="8717"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451475225"/>
                  </a:ext>
                </a:extLst>
              </a:tr>
              <a:tr h="362611">
                <a:tc>
                  <a:txBody>
                    <a:bodyPr/>
                    <a:lstStyle/>
                    <a:p>
                      <a:pPr algn="just" rtl="1">
                        <a:lnSpc>
                          <a:spcPct val="150000"/>
                        </a:lnSpc>
                      </a:pPr>
                      <a:r>
                        <a:rPr lang="ar-SA" sz="2000" b="0">
                          <a:effectLst/>
                          <a:latin typeface="Adobe Arabic" panose="020B0604020202020204" pitchFamily="18" charset="-78"/>
                          <a:ea typeface="Calibri" panose="020F0502020204030204" pitchFamily="34" charset="0"/>
                          <a:cs typeface="Adobe Arabic" panose="020B0604020202020204" pitchFamily="18" charset="-78"/>
                        </a:rPr>
                        <a:t>نقاط الضعف الرئيسية</a:t>
                      </a:r>
                      <a:endParaRPr lang="en-US" sz="2000" b="1">
                        <a:effectLst/>
                        <a:latin typeface="Adobe Arabic" panose="020B0604020202020204" pitchFamily="18" charset="-78"/>
                        <a:ea typeface="Calibri" panose="020F0502020204030204" pitchFamily="34" charset="0"/>
                        <a:cs typeface="Adobe Arabic" panose="020B0604020202020204" pitchFamily="18" charset="-78"/>
                      </a:endParaRPr>
                    </a:p>
                  </a:txBody>
                  <a:tcPr marL="8717" marR="8717" marT="8717" marB="8717"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a:noFill/>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a:noFill/>
                    </a:lnB>
                    <a:noFill/>
                  </a:tcPr>
                </a:tc>
                <a:tc>
                  <a:txBody>
                    <a:bodyPr/>
                    <a:lstStyle/>
                    <a:p>
                      <a:pPr algn="just" rtl="1">
                        <a:lnSpc>
                          <a:spcPct val="150000"/>
                        </a:lnSpc>
                      </a:pPr>
                      <a:r>
                        <a:rPr lang="en-US" sz="2000" b="1">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a:noFill/>
                    </a:lnB>
                    <a:noFill/>
                  </a:tcPr>
                </a:tc>
                <a:tc>
                  <a:txBody>
                    <a:bodyPr/>
                    <a:lstStyle/>
                    <a:p>
                      <a:pPr algn="just" rtl="1">
                        <a:lnSpc>
                          <a:spcPct val="150000"/>
                        </a:lnSpc>
                      </a:pPr>
                      <a:r>
                        <a:rPr lang="en-US" sz="2000" b="1" dirty="0">
                          <a:effectLst/>
                          <a:latin typeface="Adobe Arabic" panose="020B0604020202020204" pitchFamily="18" charset="-78"/>
                          <a:ea typeface="Calibri" panose="020F0502020204030204" pitchFamily="34" charset="0"/>
                          <a:cs typeface="Adobe Arabic" panose="020B0604020202020204" pitchFamily="18" charset="-78"/>
                        </a:rPr>
                        <a:t> </a:t>
                      </a:r>
                    </a:p>
                  </a:txBody>
                  <a:tcPr marL="8717" marR="8717" marT="8717" marB="8717"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a:noFill/>
                    </a:lnB>
                    <a:noFill/>
                  </a:tcPr>
                </a:tc>
                <a:extLst>
                  <a:ext uri="{0D108BD9-81ED-4DB2-BD59-A6C34878D82A}">
                    <a16:rowId xmlns:a16="http://schemas.microsoft.com/office/drawing/2014/main" val="3967245429"/>
                  </a:ext>
                </a:extLst>
              </a:tr>
            </a:tbl>
          </a:graphicData>
        </a:graphic>
      </p:graphicFrame>
    </p:spTree>
    <p:extLst>
      <p:ext uri="{BB962C8B-B14F-4D97-AF65-F5344CB8AC3E}">
        <p14:creationId xmlns:p14="http://schemas.microsoft.com/office/powerpoint/2010/main" val="21002322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4A55CE-3434-D147-30B1-59FFC99AB74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6DD8502-CD20-59E1-F145-10D15CA14C5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966EB9AB-E373-71AD-4F38-963A397004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DBC17907-394D-775D-8289-316B1C501B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08D048F3-9371-51CD-5F6D-550E05B02066}"/>
              </a:ext>
            </a:extLst>
          </p:cNvPr>
          <p:cNvSpPr txBox="1"/>
          <p:nvPr/>
        </p:nvSpPr>
        <p:spPr>
          <a:xfrm>
            <a:off x="369647" y="976124"/>
            <a:ext cx="5726353" cy="503215"/>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sz="2400"/>
              <a:t>حل النشاط التعاوني: "مقارنة أنظمة الموارد البشرية في السوق السعودي</a:t>
            </a:r>
            <a:r>
              <a:rPr lang="en-US" sz="2400" b="0"/>
              <a:t>"</a:t>
            </a:r>
            <a:endParaRPr lang="en-US" sz="2400"/>
          </a:p>
        </p:txBody>
      </p:sp>
      <p:sp>
        <p:nvSpPr>
          <p:cNvPr id="2" name="TextBox 1">
            <a:extLst>
              <a:ext uri="{FF2B5EF4-FFF2-40B4-BE49-F238E27FC236}">
                <a16:creationId xmlns:a16="http://schemas.microsoft.com/office/drawing/2014/main" id="{7A3A8DD6-0888-1398-32F5-0BE95F9A1247}"/>
              </a:ext>
            </a:extLst>
          </p:cNvPr>
          <p:cNvSpPr txBox="1"/>
          <p:nvPr/>
        </p:nvSpPr>
        <p:spPr>
          <a:xfrm>
            <a:off x="369646" y="2275177"/>
            <a:ext cx="5726353" cy="2604559"/>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مثال لتطبيق النشاط (حل نموذجي)</a:t>
            </a:r>
            <a:endParaRPr lang="en-US"/>
          </a:p>
          <a:p>
            <a:r>
              <a:rPr lang="ar-SA"/>
              <a:t>لتوضيح كيفية تنفيذ النشاط، فيما يلي حل نموذجي يقارن بين ثلاثة أنظمة شائعة في السوق السعودي</a:t>
            </a:r>
            <a:r>
              <a:rPr lang="en-US"/>
              <a:t>:</a:t>
            </a:r>
          </a:p>
          <a:p>
            <a:r>
              <a:rPr lang="ar-SA"/>
              <a:t>منظومة مسار</a:t>
            </a:r>
            <a:r>
              <a:rPr lang="en-US"/>
              <a:t> (Masar HR)</a:t>
            </a:r>
          </a:p>
          <a:p>
            <a:r>
              <a:rPr lang="ar-SA"/>
              <a:t>زين</a:t>
            </a:r>
            <a:r>
              <a:rPr lang="en-US"/>
              <a:t> HR</a:t>
            </a:r>
          </a:p>
          <a:p>
            <a:r>
              <a:rPr lang="en-US"/>
              <a:t>Oracle HCM Cloud</a:t>
            </a:r>
          </a:p>
        </p:txBody>
      </p:sp>
    </p:spTree>
    <p:extLst>
      <p:ext uri="{BB962C8B-B14F-4D97-AF65-F5344CB8AC3E}">
        <p14:creationId xmlns:p14="http://schemas.microsoft.com/office/powerpoint/2010/main" val="25422036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D39B93-E5A3-E283-D165-7DFFE806D4B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3DC54C3-DB5A-0758-E1C8-8E6FBEB6FC4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E7C6381B-C7E9-9707-8F2A-A8E6BCE69A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4A063364-270F-00B6-0392-823DF73BA78D}"/>
              </a:ext>
            </a:extLst>
          </p:cNvPr>
          <p:cNvSpPr txBox="1"/>
          <p:nvPr/>
        </p:nvSpPr>
        <p:spPr>
          <a:xfrm>
            <a:off x="2779494" y="741575"/>
            <a:ext cx="5726353" cy="503215"/>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sz="2400" dirty="0"/>
              <a:t>حل النشاط التعاوني: "مقارنة أنظمة الموارد البشرية في السوق السعودي</a:t>
            </a:r>
            <a:r>
              <a:rPr lang="en-US" sz="2400" b="0" dirty="0"/>
              <a:t>"</a:t>
            </a:r>
            <a:endParaRPr lang="en-US" sz="2400" dirty="0"/>
          </a:p>
        </p:txBody>
      </p:sp>
      <p:graphicFrame>
        <p:nvGraphicFramePr>
          <p:cNvPr id="3" name="Table 2">
            <a:extLst>
              <a:ext uri="{FF2B5EF4-FFF2-40B4-BE49-F238E27FC236}">
                <a16:creationId xmlns:a16="http://schemas.microsoft.com/office/drawing/2014/main" id="{3B8C78C2-0B04-8EED-28F8-C22E25F66F72}"/>
              </a:ext>
            </a:extLst>
          </p:cNvPr>
          <p:cNvGraphicFramePr>
            <a:graphicFrameLocks noGrp="1"/>
          </p:cNvGraphicFramePr>
          <p:nvPr>
            <p:extLst>
              <p:ext uri="{D42A27DB-BD31-4B8C-83A1-F6EECF244321}">
                <p14:modId xmlns:p14="http://schemas.microsoft.com/office/powerpoint/2010/main" val="2015627693"/>
              </p:ext>
            </p:extLst>
          </p:nvPr>
        </p:nvGraphicFramePr>
        <p:xfrm>
          <a:off x="414126" y="1438270"/>
          <a:ext cx="11408227" cy="5379720"/>
        </p:xfrm>
        <a:graphic>
          <a:graphicData uri="http://schemas.openxmlformats.org/drawingml/2006/table">
            <a:tbl>
              <a:tblPr rtl="1" firstRow="1" firstCol="1" bandRow="1"/>
              <a:tblGrid>
                <a:gridCol w="1490954">
                  <a:extLst>
                    <a:ext uri="{9D8B030D-6E8A-4147-A177-3AD203B41FA5}">
                      <a16:colId xmlns:a16="http://schemas.microsoft.com/office/drawing/2014/main" val="2961515949"/>
                    </a:ext>
                  </a:extLst>
                </a:gridCol>
                <a:gridCol w="2831188">
                  <a:extLst>
                    <a:ext uri="{9D8B030D-6E8A-4147-A177-3AD203B41FA5}">
                      <a16:colId xmlns:a16="http://schemas.microsoft.com/office/drawing/2014/main" val="2305931933"/>
                    </a:ext>
                  </a:extLst>
                </a:gridCol>
                <a:gridCol w="3431743">
                  <a:extLst>
                    <a:ext uri="{9D8B030D-6E8A-4147-A177-3AD203B41FA5}">
                      <a16:colId xmlns:a16="http://schemas.microsoft.com/office/drawing/2014/main" val="939798512"/>
                    </a:ext>
                  </a:extLst>
                </a:gridCol>
                <a:gridCol w="3654342">
                  <a:extLst>
                    <a:ext uri="{9D8B030D-6E8A-4147-A177-3AD203B41FA5}">
                      <a16:colId xmlns:a16="http://schemas.microsoft.com/office/drawing/2014/main" val="1912125514"/>
                    </a:ext>
                  </a:extLst>
                </a:gridCol>
              </a:tblGrid>
              <a:tr h="396240">
                <a:tc>
                  <a:txBody>
                    <a:bodyPr/>
                    <a:lstStyle/>
                    <a:p>
                      <a:pPr algn="ctr" rtl="1">
                        <a:lnSpc>
                          <a:spcPct val="150000"/>
                        </a:lnSpc>
                      </a:pPr>
                      <a:r>
                        <a:rPr lang="ar-SA" sz="24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معيار المقارنة</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a:noFill/>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ar-SA" sz="24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منظومة مسار</a:t>
                      </a:r>
                      <a:r>
                        <a:rPr lang="en-US" sz="2400" b="0">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 (Masar HR)</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a:noFill/>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ar-SA" sz="24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زين</a:t>
                      </a:r>
                      <a:r>
                        <a:rPr lang="en-US" sz="2400" b="0">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 HR</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a:noFill/>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en-US" sz="2400" b="0">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Oracle HCM Cloud</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a:noFill/>
                    </a:lnR>
                    <a:lnT>
                      <a:noFill/>
                    </a:lnT>
                    <a:lnB w="12700" cap="flat" cmpd="sng" algn="ctr">
                      <a:solidFill>
                        <a:srgbClr val="168489"/>
                      </a:solidFill>
                      <a:prstDash val="solid"/>
                      <a:round/>
                      <a:headEnd type="none" w="med" len="med"/>
                      <a:tailEnd type="none" w="med" len="med"/>
                    </a:lnB>
                    <a:solidFill>
                      <a:srgbClr val="F2F2F2"/>
                    </a:solidFill>
                  </a:tcPr>
                </a:tc>
                <a:extLst>
                  <a:ext uri="{0D108BD9-81ED-4DB2-BD59-A6C34878D82A}">
                    <a16:rowId xmlns:a16="http://schemas.microsoft.com/office/drawing/2014/main" val="4150276578"/>
                  </a:ext>
                </a:extLst>
              </a:tr>
              <a:tr h="396240">
                <a:tc>
                  <a:txBody>
                    <a:bodyPr/>
                    <a:lstStyle/>
                    <a:p>
                      <a:pPr algn="ctr" rtl="1">
                        <a:lnSpc>
                          <a:spcPct val="150000"/>
                        </a:lnSpc>
                      </a:pPr>
                      <a:r>
                        <a:rPr lang="ar-SA" sz="24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نموذج التشغيل</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ar-AE" sz="2400" b="0">
                          <a:effectLst/>
                          <a:latin typeface="Adobe Arabic" panose="020B0604020202020204" pitchFamily="18" charset="-78"/>
                          <a:ea typeface="Calibri" panose="020F0502020204030204" pitchFamily="34" charset="0"/>
                          <a:cs typeface="Adobe Arabic" panose="020B0604020202020204" pitchFamily="18" charset="-78"/>
                        </a:rPr>
                        <a:t>مختلط (يتوفر كحل محلي أو سحابي)</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AE" sz="2400" b="0">
                          <a:effectLst/>
                          <a:latin typeface="Adobe Arabic" panose="020B0604020202020204" pitchFamily="18" charset="-78"/>
                          <a:ea typeface="Calibri" panose="020F0502020204030204" pitchFamily="34" charset="0"/>
                          <a:cs typeface="Adobe Arabic" panose="020B0604020202020204" pitchFamily="18" charset="-78"/>
                        </a:rPr>
                        <a:t>سحابي بالكامل</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AE" sz="2400" b="0">
                          <a:effectLst/>
                          <a:latin typeface="Adobe Arabic" panose="020B0604020202020204" pitchFamily="18" charset="-78"/>
                          <a:ea typeface="Calibri" panose="020F0502020204030204" pitchFamily="34" charset="0"/>
                          <a:cs typeface="Adobe Arabic" panose="020B0604020202020204" pitchFamily="18" charset="-78"/>
                        </a:rPr>
                        <a:t>سحابي بالكامل مع خيار هجين</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614460460"/>
                  </a:ext>
                </a:extLst>
              </a:tr>
              <a:tr h="1630680">
                <a:tc>
                  <a:txBody>
                    <a:bodyPr/>
                    <a:lstStyle/>
                    <a:p>
                      <a:pPr algn="ctr" rtl="1">
                        <a:lnSpc>
                          <a:spcPct val="150000"/>
                        </a:lnSpc>
                      </a:pPr>
                      <a:r>
                        <a:rPr lang="ar-SA" sz="24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الوظائف الأساسية المتوفّرة</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إدارة بيانات الموظّفين</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إدارة الحضور والانصراف</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إدارة الرواتب</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إدارة الإجازات</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إدارة المهام</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التقارير الأساسية</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إدارة بيانات الموظّفين</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إدارة الحضور والانصراف</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إدارة الرواتب والتعويضات</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إدارة الإجازات</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الخدمات الذاتية للموظّفين</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التوظيف الإلكتروني</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التقارير التفاعلية</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إدارة بيانات الموظّفين</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إدارة المواهب</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إدارة الأداء</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التوظيف والاستقطاب</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التعلّم والتطوير</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الرواتب والتعويضات</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تحليلات الموارد البشرية</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الخدمات الذاتية</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التكامل مع</a:t>
                      </a:r>
                      <a:r>
                        <a:rPr lang="en-US" sz="2400" b="1">
                          <a:effectLst/>
                          <a:latin typeface="Adobe Arabic" panose="020B0604020202020204" pitchFamily="18" charset="-78"/>
                          <a:ea typeface="Calibri" panose="020F0502020204030204" pitchFamily="34" charset="0"/>
                          <a:cs typeface="Adobe Arabic" panose="020B0604020202020204" pitchFamily="18" charset="-78"/>
                        </a:rPr>
                        <a:t> Oracle ERP</a:t>
                      </a:r>
                    </a:p>
                  </a:txBody>
                  <a:tcPr marL="9525" marR="9525" marT="9525" marB="9525"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178063969"/>
                  </a:ext>
                </a:extLst>
              </a:tr>
              <a:tr h="807720">
                <a:tc>
                  <a:txBody>
                    <a:bodyPr/>
                    <a:lstStyle/>
                    <a:p>
                      <a:pPr algn="ctr" rtl="1">
                        <a:lnSpc>
                          <a:spcPct val="150000"/>
                        </a:lnSpc>
                      </a:pPr>
                      <a:r>
                        <a:rPr lang="ar-SA" sz="24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سهولة الاستخدام</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a:noFill/>
                    </a:lnB>
                    <a:solidFill>
                      <a:srgbClr val="F2F2F2"/>
                    </a:solidFill>
                  </a:tcPr>
                </a:tc>
                <a:tc>
                  <a:txBody>
                    <a:bodyPr/>
                    <a:lstStyle/>
                    <a:p>
                      <a:pPr algn="ctr" rtl="1">
                        <a:lnSpc>
                          <a:spcPct val="150000"/>
                        </a:lnSpc>
                      </a:pPr>
                      <a:r>
                        <a:rPr lang="ar-AE" sz="2400" b="0">
                          <a:effectLst/>
                          <a:latin typeface="Adobe Arabic" panose="020B0604020202020204" pitchFamily="18" charset="-78"/>
                          <a:ea typeface="Calibri" panose="020F0502020204030204" pitchFamily="34" charset="0"/>
                          <a:cs typeface="Adobe Arabic" panose="020B0604020202020204" pitchFamily="18" charset="-78"/>
                        </a:rPr>
                        <a:t>متوسّطة - واجهة مستخدم بسيطة لكن قد تكون أقل حداثة</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a:noFill/>
                    </a:lnB>
                    <a:noFill/>
                  </a:tcPr>
                </a:tc>
                <a:tc>
                  <a:txBody>
                    <a:bodyPr/>
                    <a:lstStyle/>
                    <a:p>
                      <a:pPr algn="ctr" rtl="1">
                        <a:lnSpc>
                          <a:spcPct val="150000"/>
                        </a:lnSpc>
                      </a:pPr>
                      <a:r>
                        <a:rPr lang="ar-AE" sz="2400" b="0">
                          <a:effectLst/>
                          <a:latin typeface="Adobe Arabic" panose="020B0604020202020204" pitchFamily="18" charset="-78"/>
                          <a:ea typeface="Calibri" panose="020F0502020204030204" pitchFamily="34" charset="0"/>
                          <a:cs typeface="Adobe Arabic" panose="020B0604020202020204" pitchFamily="18" charset="-78"/>
                        </a:rPr>
                        <a:t>جيّدة - واجهة مستخدم سهلة وبديهية تناسب مختلف المستويات</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a:noFill/>
                    </a:lnB>
                    <a:noFill/>
                  </a:tcPr>
                </a:tc>
                <a:tc>
                  <a:txBody>
                    <a:bodyPr/>
                    <a:lstStyle/>
                    <a:p>
                      <a:pPr algn="ctr" rtl="1">
                        <a:lnSpc>
                          <a:spcPct val="150000"/>
                        </a:lnSpc>
                      </a:pPr>
                      <a:r>
                        <a:rPr lang="ar-AE" sz="2400" b="0" dirty="0">
                          <a:effectLst/>
                          <a:latin typeface="Adobe Arabic" panose="020B0604020202020204" pitchFamily="18" charset="-78"/>
                          <a:ea typeface="Calibri" panose="020F0502020204030204" pitchFamily="34" charset="0"/>
                          <a:cs typeface="Adobe Arabic" panose="020B0604020202020204" pitchFamily="18" charset="-78"/>
                        </a:rPr>
                        <a:t>متقدّمة - واجهة حديثة ولكن قد تتطلّب تدريباً نظراً لتعدّد الوظائف</a:t>
                      </a:r>
                      <a:endParaRPr lang="en-US" sz="2400" b="1" dirty="0">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a:noFill/>
                    </a:lnB>
                    <a:noFill/>
                  </a:tcPr>
                </a:tc>
                <a:extLst>
                  <a:ext uri="{0D108BD9-81ED-4DB2-BD59-A6C34878D82A}">
                    <a16:rowId xmlns:a16="http://schemas.microsoft.com/office/drawing/2014/main" val="3271718881"/>
                  </a:ext>
                </a:extLst>
              </a:tr>
            </a:tbl>
          </a:graphicData>
        </a:graphic>
      </p:graphicFrame>
    </p:spTree>
    <p:extLst>
      <p:ext uri="{BB962C8B-B14F-4D97-AF65-F5344CB8AC3E}">
        <p14:creationId xmlns:p14="http://schemas.microsoft.com/office/powerpoint/2010/main" val="13901767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C7099-F559-DDB5-3E8F-8D9E7F2C38F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5A99C6B-6379-2B4D-379E-0F9F6CE052EA}"/>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CFD933C1-DC30-DC54-5F9C-B9F65B095E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9A472C5A-6343-3978-F1A7-EF7EE5B417E3}"/>
              </a:ext>
            </a:extLst>
          </p:cNvPr>
          <p:cNvSpPr txBox="1"/>
          <p:nvPr/>
        </p:nvSpPr>
        <p:spPr>
          <a:xfrm>
            <a:off x="2779494" y="741575"/>
            <a:ext cx="5726353" cy="503215"/>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sz="2400" dirty="0"/>
              <a:t>حل النشاط التعاوني: "مقارنة أنظمة الموارد البشرية في السوق السعودي</a:t>
            </a:r>
            <a:r>
              <a:rPr lang="en-US" sz="2400" b="0" dirty="0"/>
              <a:t>"</a:t>
            </a:r>
            <a:endParaRPr lang="en-US" sz="2400" dirty="0"/>
          </a:p>
        </p:txBody>
      </p:sp>
      <p:graphicFrame>
        <p:nvGraphicFramePr>
          <p:cNvPr id="4" name="Table 3">
            <a:extLst>
              <a:ext uri="{FF2B5EF4-FFF2-40B4-BE49-F238E27FC236}">
                <a16:creationId xmlns:a16="http://schemas.microsoft.com/office/drawing/2014/main" id="{2AA5C1A7-CDF4-19D6-7E8A-0DAA6E7C37A2}"/>
              </a:ext>
            </a:extLst>
          </p:cNvPr>
          <p:cNvGraphicFramePr>
            <a:graphicFrameLocks noGrp="1"/>
          </p:cNvGraphicFramePr>
          <p:nvPr>
            <p:extLst>
              <p:ext uri="{D42A27DB-BD31-4B8C-83A1-F6EECF244321}">
                <p14:modId xmlns:p14="http://schemas.microsoft.com/office/powerpoint/2010/main" val="274840905"/>
              </p:ext>
            </p:extLst>
          </p:nvPr>
        </p:nvGraphicFramePr>
        <p:xfrm>
          <a:off x="391887" y="1738735"/>
          <a:ext cx="11408228" cy="4377690"/>
        </p:xfrm>
        <a:graphic>
          <a:graphicData uri="http://schemas.openxmlformats.org/drawingml/2006/table">
            <a:tbl>
              <a:tblPr rtl="1" firstRow="1" firstCol="1" bandRow="1"/>
              <a:tblGrid>
                <a:gridCol w="1490954">
                  <a:extLst>
                    <a:ext uri="{9D8B030D-6E8A-4147-A177-3AD203B41FA5}">
                      <a16:colId xmlns:a16="http://schemas.microsoft.com/office/drawing/2014/main" val="425431311"/>
                    </a:ext>
                  </a:extLst>
                </a:gridCol>
                <a:gridCol w="2831188">
                  <a:extLst>
                    <a:ext uri="{9D8B030D-6E8A-4147-A177-3AD203B41FA5}">
                      <a16:colId xmlns:a16="http://schemas.microsoft.com/office/drawing/2014/main" val="2500815227"/>
                    </a:ext>
                  </a:extLst>
                </a:gridCol>
                <a:gridCol w="3431743">
                  <a:extLst>
                    <a:ext uri="{9D8B030D-6E8A-4147-A177-3AD203B41FA5}">
                      <a16:colId xmlns:a16="http://schemas.microsoft.com/office/drawing/2014/main" val="1878555782"/>
                    </a:ext>
                  </a:extLst>
                </a:gridCol>
                <a:gridCol w="3654343">
                  <a:extLst>
                    <a:ext uri="{9D8B030D-6E8A-4147-A177-3AD203B41FA5}">
                      <a16:colId xmlns:a16="http://schemas.microsoft.com/office/drawing/2014/main" val="4085946525"/>
                    </a:ext>
                  </a:extLst>
                </a:gridCol>
              </a:tblGrid>
              <a:tr h="807720">
                <a:tc>
                  <a:txBody>
                    <a:bodyPr/>
                    <a:lstStyle/>
                    <a:p>
                      <a:pPr algn="ctr" rtl="1">
                        <a:lnSpc>
                          <a:spcPct val="150000"/>
                        </a:lnSpc>
                      </a:pPr>
                      <a:r>
                        <a:rPr lang="ar-SA" sz="2800" b="1" dirty="0">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إمكانية التخصيص</a:t>
                      </a:r>
                      <a:endParaRPr lang="en-US" sz="2800" b="1" dirty="0">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a:noFill/>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ar-AE" sz="2800" b="0">
                          <a:effectLst/>
                          <a:latin typeface="Adobe Arabic" panose="020B0604020202020204" pitchFamily="18" charset="-78"/>
                          <a:ea typeface="Calibri" panose="020F0502020204030204" pitchFamily="34" charset="0"/>
                          <a:cs typeface="Adobe Arabic" panose="020B0604020202020204" pitchFamily="18" charset="-78"/>
                        </a:rPr>
                        <a:t>متوسّطة - يمكن تخصيص بعض التقارير والشاشات</a:t>
                      </a:r>
                      <a:endParaRPr lang="en-US" sz="28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a:noFill/>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AE" sz="2800" b="0">
                          <a:effectLst/>
                          <a:latin typeface="Adobe Arabic" panose="020B0604020202020204" pitchFamily="18" charset="-78"/>
                          <a:ea typeface="Calibri" panose="020F0502020204030204" pitchFamily="34" charset="0"/>
                          <a:cs typeface="Adobe Arabic" panose="020B0604020202020204" pitchFamily="18" charset="-78"/>
                        </a:rPr>
                        <a:t>جيّدة - يمكن تخصيص معظم العناصر حسب احتياجات العميل</a:t>
                      </a:r>
                      <a:endParaRPr lang="en-US" sz="28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a:noFill/>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AE" sz="2800" b="0">
                          <a:effectLst/>
                          <a:latin typeface="Adobe Arabic" panose="020B0604020202020204" pitchFamily="18" charset="-78"/>
                          <a:ea typeface="Calibri" panose="020F0502020204030204" pitchFamily="34" charset="0"/>
                          <a:cs typeface="Adobe Arabic" panose="020B0604020202020204" pitchFamily="18" charset="-78"/>
                        </a:rPr>
                        <a:t>عالية جداً - مرونة كبيرة في التخصيص على كافة المستويات</a:t>
                      </a:r>
                      <a:endParaRPr lang="en-US" sz="28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a:noFill/>
                    </a:lnR>
                    <a:lnT>
                      <a:noFill/>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681842701"/>
                  </a:ext>
                </a:extLst>
              </a:tr>
              <a:tr h="807720">
                <a:tc>
                  <a:txBody>
                    <a:bodyPr/>
                    <a:lstStyle/>
                    <a:p>
                      <a:pPr algn="ctr" rtl="1">
                        <a:lnSpc>
                          <a:spcPct val="150000"/>
                        </a:lnSpc>
                      </a:pPr>
                      <a:r>
                        <a:rPr lang="ar-SA" sz="28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التكامل مع الأنظمة الأخرى</a:t>
                      </a:r>
                      <a:endParaRPr lang="en-US" sz="28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ar-AE" sz="2800" b="0">
                          <a:effectLst/>
                          <a:latin typeface="Adobe Arabic" panose="020B0604020202020204" pitchFamily="18" charset="-78"/>
                          <a:ea typeface="Calibri" panose="020F0502020204030204" pitchFamily="34" charset="0"/>
                          <a:cs typeface="Adobe Arabic" panose="020B0604020202020204" pitchFamily="18" charset="-78"/>
                        </a:rPr>
                        <a:t>محدود - يتكامل مع بعض الأنظمة المحلية وأنظمة البصمة</a:t>
                      </a:r>
                      <a:endParaRPr lang="en-US" sz="28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AE" sz="2800" b="0">
                          <a:effectLst/>
                          <a:latin typeface="Adobe Arabic" panose="020B0604020202020204" pitchFamily="18" charset="-78"/>
                          <a:ea typeface="Calibri" panose="020F0502020204030204" pitchFamily="34" charset="0"/>
                          <a:cs typeface="Adobe Arabic" panose="020B0604020202020204" pitchFamily="18" charset="-78"/>
                        </a:rPr>
                        <a:t>جيّد - يوفّر واجهات برمجة تطبيقات</a:t>
                      </a:r>
                      <a:r>
                        <a:rPr lang="en-US" sz="2800" b="1">
                          <a:effectLst/>
                          <a:latin typeface="Adobe Arabic" panose="020B0604020202020204" pitchFamily="18" charset="-78"/>
                          <a:ea typeface="Calibri" panose="020F0502020204030204" pitchFamily="34" charset="0"/>
                          <a:cs typeface="Adobe Arabic" panose="020B0604020202020204" pitchFamily="18" charset="-78"/>
                        </a:rPr>
                        <a:t> (APIs) </a:t>
                      </a:r>
                      <a:r>
                        <a:rPr lang="ar-AE" sz="2800" b="0">
                          <a:effectLst/>
                          <a:latin typeface="Adobe Arabic" panose="020B0604020202020204" pitchFamily="18" charset="-78"/>
                          <a:ea typeface="Calibri" panose="020F0502020204030204" pitchFamily="34" charset="0"/>
                          <a:cs typeface="Adobe Arabic" panose="020B0604020202020204" pitchFamily="18" charset="-78"/>
                        </a:rPr>
                        <a:t>للتكامل مع الأنظمة الشائعة</a:t>
                      </a:r>
                      <a:endParaRPr lang="en-US" sz="28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AE" sz="2800" b="0">
                          <a:effectLst/>
                          <a:latin typeface="Adobe Arabic" panose="020B0604020202020204" pitchFamily="18" charset="-78"/>
                          <a:ea typeface="Calibri" panose="020F0502020204030204" pitchFamily="34" charset="0"/>
                          <a:cs typeface="Adobe Arabic" panose="020B0604020202020204" pitchFamily="18" charset="-78"/>
                        </a:rPr>
                        <a:t>ممتاز - تكامل سلس مع أنظمة</a:t>
                      </a:r>
                      <a:r>
                        <a:rPr lang="en-US" sz="2800" b="1">
                          <a:effectLst/>
                          <a:latin typeface="Adobe Arabic" panose="020B0604020202020204" pitchFamily="18" charset="-78"/>
                          <a:ea typeface="Calibri" panose="020F0502020204030204" pitchFamily="34" charset="0"/>
                          <a:cs typeface="Adobe Arabic" panose="020B0604020202020204" pitchFamily="18" charset="-78"/>
                        </a:rPr>
                        <a:t> Oracle </a:t>
                      </a:r>
                      <a:r>
                        <a:rPr lang="ar-AE" sz="2800" b="0">
                          <a:effectLst/>
                          <a:latin typeface="Adobe Arabic" panose="020B0604020202020204" pitchFamily="18" charset="-78"/>
                          <a:ea typeface="Calibri" panose="020F0502020204030204" pitchFamily="34" charset="0"/>
                          <a:cs typeface="Adobe Arabic" panose="020B0604020202020204" pitchFamily="18" charset="-78"/>
                        </a:rPr>
                        <a:t>وغيرها من الأنظمة من خلال معايير مفتوحة</a:t>
                      </a:r>
                      <a:endParaRPr lang="en-US" sz="28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048560158"/>
                  </a:ext>
                </a:extLst>
              </a:tr>
              <a:tr h="807720">
                <a:tc>
                  <a:txBody>
                    <a:bodyPr/>
                    <a:lstStyle/>
                    <a:p>
                      <a:pPr algn="ctr" rtl="1">
                        <a:lnSpc>
                          <a:spcPct val="150000"/>
                        </a:lnSpc>
                      </a:pPr>
                      <a:r>
                        <a:rPr lang="ar-SA" sz="28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دعم اللغة العربية</a:t>
                      </a:r>
                      <a:endParaRPr lang="en-US" sz="28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ar-AE" sz="2800" b="0">
                          <a:effectLst/>
                          <a:latin typeface="Adobe Arabic" panose="020B0604020202020204" pitchFamily="18" charset="-78"/>
                          <a:ea typeface="Calibri" panose="020F0502020204030204" pitchFamily="34" charset="0"/>
                          <a:cs typeface="Adobe Arabic" panose="020B0604020202020204" pitchFamily="18" charset="-78"/>
                        </a:rPr>
                        <a:t>ممتاز - مصمّم أصلاً باللغتين العربية والإنجليزية</a:t>
                      </a:r>
                      <a:endParaRPr lang="en-US" sz="28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AE" sz="2800" b="0">
                          <a:effectLst/>
                          <a:latin typeface="Adobe Arabic" panose="020B0604020202020204" pitchFamily="18" charset="-78"/>
                          <a:ea typeface="Calibri" panose="020F0502020204030204" pitchFamily="34" charset="0"/>
                          <a:cs typeface="Adobe Arabic" panose="020B0604020202020204" pitchFamily="18" charset="-78"/>
                        </a:rPr>
                        <a:t>ممتاز - دعم كامل للغة العربية في جميع الواجهات</a:t>
                      </a:r>
                      <a:endParaRPr lang="en-US" sz="28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AE" sz="2800" b="0" dirty="0">
                          <a:effectLst/>
                          <a:latin typeface="Adobe Arabic" panose="020B0604020202020204" pitchFamily="18" charset="-78"/>
                          <a:ea typeface="Calibri" panose="020F0502020204030204" pitchFamily="34" charset="0"/>
                          <a:cs typeface="Adobe Arabic" panose="020B0604020202020204" pitchFamily="18" charset="-78"/>
                        </a:rPr>
                        <a:t>جيّد - دعم اللغة العربية متوفّر ولكن قد تظهر بعض الترجمات غير الدقيقة</a:t>
                      </a:r>
                      <a:endParaRPr lang="en-US" sz="2800" b="1" dirty="0">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509076754"/>
                  </a:ext>
                </a:extLst>
              </a:tr>
            </a:tbl>
          </a:graphicData>
        </a:graphic>
      </p:graphicFrame>
    </p:spTree>
    <p:extLst>
      <p:ext uri="{BB962C8B-B14F-4D97-AF65-F5344CB8AC3E}">
        <p14:creationId xmlns:p14="http://schemas.microsoft.com/office/powerpoint/2010/main" val="24477350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DC0C4-B5FF-6D26-AB0C-A56F646AD75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6798D33-665E-FFA4-3816-D0032B4C355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F11976BC-E660-41D4-0CFD-3597EB9C53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D3A7F954-4F7E-CE23-FEC7-8B807446E973}"/>
              </a:ext>
            </a:extLst>
          </p:cNvPr>
          <p:cNvSpPr txBox="1"/>
          <p:nvPr/>
        </p:nvSpPr>
        <p:spPr>
          <a:xfrm>
            <a:off x="2779494" y="741575"/>
            <a:ext cx="5726353" cy="503215"/>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sz="2400" dirty="0"/>
              <a:t>حل النشاط التعاوني: "مقارنة أنظمة الموارد البشرية في السوق السعودي</a:t>
            </a:r>
            <a:r>
              <a:rPr lang="en-US" sz="2400" b="0" dirty="0"/>
              <a:t>"</a:t>
            </a:r>
            <a:endParaRPr lang="en-US" sz="2400" dirty="0"/>
          </a:p>
        </p:txBody>
      </p:sp>
      <p:graphicFrame>
        <p:nvGraphicFramePr>
          <p:cNvPr id="4" name="Table 3">
            <a:extLst>
              <a:ext uri="{FF2B5EF4-FFF2-40B4-BE49-F238E27FC236}">
                <a16:creationId xmlns:a16="http://schemas.microsoft.com/office/drawing/2014/main" id="{E1159069-2035-BCDB-0F9A-7A318311DD5D}"/>
              </a:ext>
            </a:extLst>
          </p:cNvPr>
          <p:cNvGraphicFramePr>
            <a:graphicFrameLocks noGrp="1"/>
          </p:cNvGraphicFramePr>
          <p:nvPr>
            <p:extLst>
              <p:ext uri="{D42A27DB-BD31-4B8C-83A1-F6EECF244321}">
                <p14:modId xmlns:p14="http://schemas.microsoft.com/office/powerpoint/2010/main" val="1732427569"/>
              </p:ext>
            </p:extLst>
          </p:nvPr>
        </p:nvGraphicFramePr>
        <p:xfrm>
          <a:off x="391887" y="1724020"/>
          <a:ext cx="11408228" cy="3771900"/>
        </p:xfrm>
        <a:graphic>
          <a:graphicData uri="http://schemas.openxmlformats.org/drawingml/2006/table">
            <a:tbl>
              <a:tblPr rtl="1" firstRow="1" firstCol="1" bandRow="1"/>
              <a:tblGrid>
                <a:gridCol w="1490954">
                  <a:extLst>
                    <a:ext uri="{9D8B030D-6E8A-4147-A177-3AD203B41FA5}">
                      <a16:colId xmlns:a16="http://schemas.microsoft.com/office/drawing/2014/main" val="425431311"/>
                    </a:ext>
                  </a:extLst>
                </a:gridCol>
                <a:gridCol w="2831188">
                  <a:extLst>
                    <a:ext uri="{9D8B030D-6E8A-4147-A177-3AD203B41FA5}">
                      <a16:colId xmlns:a16="http://schemas.microsoft.com/office/drawing/2014/main" val="2500815227"/>
                    </a:ext>
                  </a:extLst>
                </a:gridCol>
                <a:gridCol w="3431743">
                  <a:extLst>
                    <a:ext uri="{9D8B030D-6E8A-4147-A177-3AD203B41FA5}">
                      <a16:colId xmlns:a16="http://schemas.microsoft.com/office/drawing/2014/main" val="1878555782"/>
                    </a:ext>
                  </a:extLst>
                </a:gridCol>
                <a:gridCol w="3654343">
                  <a:extLst>
                    <a:ext uri="{9D8B030D-6E8A-4147-A177-3AD203B41FA5}">
                      <a16:colId xmlns:a16="http://schemas.microsoft.com/office/drawing/2014/main" val="4085946525"/>
                    </a:ext>
                  </a:extLst>
                </a:gridCol>
              </a:tblGrid>
              <a:tr h="807720">
                <a:tc>
                  <a:txBody>
                    <a:bodyPr/>
                    <a:lstStyle/>
                    <a:p>
                      <a:pPr algn="ctr" rtl="1">
                        <a:lnSpc>
                          <a:spcPct val="150000"/>
                        </a:lnSpc>
                      </a:pPr>
                      <a:r>
                        <a:rPr lang="ar-SA" sz="2800" b="1" dirty="0">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التوافق مع الأنظمة السعودية</a:t>
                      </a:r>
                      <a:endParaRPr lang="en-US" sz="2800" b="1" dirty="0">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ar-AE" sz="2800" b="0">
                          <a:effectLst/>
                          <a:latin typeface="Adobe Arabic" panose="020B0604020202020204" pitchFamily="18" charset="-78"/>
                          <a:ea typeface="Calibri" panose="020F0502020204030204" pitchFamily="34" charset="0"/>
                          <a:cs typeface="Adobe Arabic" panose="020B0604020202020204" pitchFamily="18" charset="-78"/>
                        </a:rPr>
                        <a:t>ممتاز - متوافق تماماً مع الأنظمة العمّالية السعودية ومتكامل مع مدّد وأبشر</a:t>
                      </a:r>
                      <a:endParaRPr lang="en-US" sz="28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AE" sz="2800" b="0">
                          <a:effectLst/>
                          <a:latin typeface="Adobe Arabic" panose="020B0604020202020204" pitchFamily="18" charset="-78"/>
                          <a:ea typeface="Calibri" panose="020F0502020204030204" pitchFamily="34" charset="0"/>
                          <a:cs typeface="Adobe Arabic" panose="020B0604020202020204" pitchFamily="18" charset="-78"/>
                        </a:rPr>
                        <a:t>ممتاز - مصمّم خصيصاً للسوق السعودي ويتكامل مع الأنظمة الحكومية</a:t>
                      </a:r>
                      <a:endParaRPr lang="en-US" sz="28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AE" sz="2800" b="0" dirty="0">
                          <a:effectLst/>
                          <a:latin typeface="Adobe Arabic" panose="020B0604020202020204" pitchFamily="18" charset="-78"/>
                          <a:ea typeface="Calibri" panose="020F0502020204030204" pitchFamily="34" charset="0"/>
                          <a:cs typeface="Adobe Arabic" panose="020B0604020202020204" pitchFamily="18" charset="-78"/>
                        </a:rPr>
                        <a:t>جيّد - يتوافق مع الأنظمة السعودية لكن قد يحتاج إلى تخصيص إضافي</a:t>
                      </a:r>
                      <a:endParaRPr lang="en-US" sz="2800" b="1" dirty="0">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302427588"/>
                  </a:ext>
                </a:extLst>
              </a:tr>
              <a:tr h="807720">
                <a:tc>
                  <a:txBody>
                    <a:bodyPr/>
                    <a:lstStyle/>
                    <a:p>
                      <a:pPr algn="ctr" rtl="1">
                        <a:lnSpc>
                          <a:spcPct val="150000"/>
                        </a:lnSpc>
                      </a:pPr>
                      <a:r>
                        <a:rPr lang="ar-SA" sz="28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هيكل التكلفة</a:t>
                      </a:r>
                      <a:endParaRPr lang="en-US" sz="28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ar-AE" sz="2800" b="0" dirty="0">
                          <a:effectLst/>
                          <a:latin typeface="Adobe Arabic" panose="020B0604020202020204" pitchFamily="18" charset="-78"/>
                          <a:ea typeface="Calibri" panose="020F0502020204030204" pitchFamily="34" charset="0"/>
                          <a:cs typeface="Adobe Arabic" panose="020B0604020202020204" pitchFamily="18" charset="-78"/>
                        </a:rPr>
                        <a:t>متوسّط - تكلفة تراخيص مع خيار الدفع السنوي، تكاليف تطبيق معقولة</a:t>
                      </a:r>
                      <a:endParaRPr lang="en-US" sz="2800" b="1" dirty="0">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AE" sz="2800" b="0" dirty="0">
                          <a:effectLst/>
                          <a:latin typeface="Adobe Arabic" panose="020B0604020202020204" pitchFamily="18" charset="-78"/>
                          <a:ea typeface="Calibri" panose="020F0502020204030204" pitchFamily="34" charset="0"/>
                          <a:cs typeface="Adobe Arabic" panose="020B0604020202020204" pitchFamily="18" charset="-78"/>
                        </a:rPr>
                        <a:t>اقتصادي - نموذج اشتراك شهري/سنوي مرن، تكلفة تناسب المؤسّسات المتوسطة</a:t>
                      </a:r>
                      <a:endParaRPr lang="en-US" sz="2800" b="1" dirty="0">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AE" sz="2800" b="0" dirty="0">
                          <a:effectLst/>
                          <a:latin typeface="Adobe Arabic" panose="020B0604020202020204" pitchFamily="18" charset="-78"/>
                          <a:ea typeface="Calibri" panose="020F0502020204030204" pitchFamily="34" charset="0"/>
                          <a:cs typeface="Adobe Arabic" panose="020B0604020202020204" pitchFamily="18" charset="-78"/>
                        </a:rPr>
                        <a:t>مرتفع - تكلفة اشتراك مرتفعة نسبياً، تكاليف تطبيق وتخصيص عالية</a:t>
                      </a:r>
                      <a:endParaRPr lang="en-US" sz="2800" b="1" dirty="0">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4174094735"/>
                  </a:ext>
                </a:extLst>
              </a:tr>
            </a:tbl>
          </a:graphicData>
        </a:graphic>
      </p:graphicFrame>
    </p:spTree>
    <p:extLst>
      <p:ext uri="{BB962C8B-B14F-4D97-AF65-F5344CB8AC3E}">
        <p14:creationId xmlns:p14="http://schemas.microsoft.com/office/powerpoint/2010/main" val="41246685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1A73AF-746E-3E38-A80C-398EAAC090A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BFB8896-13F2-3350-71BE-D361E7B726CC}"/>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529BD038-D198-FB29-618E-C91CCF6985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9F5D3BD3-582D-46D9-9784-4B9938E228D7}"/>
              </a:ext>
            </a:extLst>
          </p:cNvPr>
          <p:cNvSpPr txBox="1"/>
          <p:nvPr/>
        </p:nvSpPr>
        <p:spPr>
          <a:xfrm>
            <a:off x="2779494" y="741575"/>
            <a:ext cx="5726353" cy="503215"/>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sz="2400" dirty="0"/>
              <a:t>حل النشاط التعاوني: "مقارنة أنظمة الموارد البشرية في السوق السعودي</a:t>
            </a:r>
            <a:r>
              <a:rPr lang="en-US" sz="2400" b="0" dirty="0"/>
              <a:t>"</a:t>
            </a:r>
            <a:endParaRPr lang="en-US" sz="2400" dirty="0"/>
          </a:p>
        </p:txBody>
      </p:sp>
      <p:graphicFrame>
        <p:nvGraphicFramePr>
          <p:cNvPr id="2" name="Table 1">
            <a:extLst>
              <a:ext uri="{FF2B5EF4-FFF2-40B4-BE49-F238E27FC236}">
                <a16:creationId xmlns:a16="http://schemas.microsoft.com/office/drawing/2014/main" id="{C57E46DD-9F6C-D975-ED08-C1CD0FD834E4}"/>
              </a:ext>
            </a:extLst>
          </p:cNvPr>
          <p:cNvGraphicFramePr>
            <a:graphicFrameLocks noGrp="1"/>
          </p:cNvGraphicFramePr>
          <p:nvPr>
            <p:extLst>
              <p:ext uri="{D42A27DB-BD31-4B8C-83A1-F6EECF244321}">
                <p14:modId xmlns:p14="http://schemas.microsoft.com/office/powerpoint/2010/main" val="3744436147"/>
              </p:ext>
            </p:extLst>
          </p:nvPr>
        </p:nvGraphicFramePr>
        <p:xfrm>
          <a:off x="391887" y="2016284"/>
          <a:ext cx="11408228" cy="4309110"/>
        </p:xfrm>
        <a:graphic>
          <a:graphicData uri="http://schemas.openxmlformats.org/drawingml/2006/table">
            <a:tbl>
              <a:tblPr rtl="1" firstRow="1" firstCol="1" bandRow="1"/>
              <a:tblGrid>
                <a:gridCol w="1490954">
                  <a:extLst>
                    <a:ext uri="{9D8B030D-6E8A-4147-A177-3AD203B41FA5}">
                      <a16:colId xmlns:a16="http://schemas.microsoft.com/office/drawing/2014/main" val="4212955332"/>
                    </a:ext>
                  </a:extLst>
                </a:gridCol>
                <a:gridCol w="2831188">
                  <a:extLst>
                    <a:ext uri="{9D8B030D-6E8A-4147-A177-3AD203B41FA5}">
                      <a16:colId xmlns:a16="http://schemas.microsoft.com/office/drawing/2014/main" val="2133847199"/>
                    </a:ext>
                  </a:extLst>
                </a:gridCol>
                <a:gridCol w="3431743">
                  <a:extLst>
                    <a:ext uri="{9D8B030D-6E8A-4147-A177-3AD203B41FA5}">
                      <a16:colId xmlns:a16="http://schemas.microsoft.com/office/drawing/2014/main" val="1702884595"/>
                    </a:ext>
                  </a:extLst>
                </a:gridCol>
                <a:gridCol w="3654343">
                  <a:extLst>
                    <a:ext uri="{9D8B030D-6E8A-4147-A177-3AD203B41FA5}">
                      <a16:colId xmlns:a16="http://schemas.microsoft.com/office/drawing/2014/main" val="2279220655"/>
                    </a:ext>
                  </a:extLst>
                </a:gridCol>
              </a:tblGrid>
              <a:tr h="807720">
                <a:tc>
                  <a:txBody>
                    <a:bodyPr/>
                    <a:lstStyle/>
                    <a:p>
                      <a:pPr algn="ctr" rtl="1">
                        <a:lnSpc>
                          <a:spcPct val="150000"/>
                        </a:lnSpc>
                      </a:pPr>
                      <a:r>
                        <a:rPr lang="ar-SA" sz="2400" b="1" dirty="0">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جودة الدعم الفني</a:t>
                      </a:r>
                      <a:endParaRPr lang="en-US" sz="2400" b="1" dirty="0">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F2F2F2"/>
                    </a:solidFill>
                  </a:tcPr>
                </a:tc>
                <a:tc>
                  <a:txBody>
                    <a:bodyPr/>
                    <a:lstStyle/>
                    <a:p>
                      <a:pPr algn="ctr" rtl="1">
                        <a:lnSpc>
                          <a:spcPct val="150000"/>
                        </a:lnSpc>
                      </a:pPr>
                      <a:r>
                        <a:rPr lang="ar-AE" sz="2400" b="0">
                          <a:effectLst/>
                          <a:latin typeface="Adobe Arabic" panose="020B0604020202020204" pitchFamily="18" charset="-78"/>
                          <a:ea typeface="Calibri" panose="020F0502020204030204" pitchFamily="34" charset="0"/>
                          <a:cs typeface="Adobe Arabic" panose="020B0604020202020204" pitchFamily="18" charset="-78"/>
                        </a:rPr>
                        <a:t>جيّدة - دعم محلي باللغة العربية خلال ساعات العمل الرسمية</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noFill/>
                  </a:tcPr>
                </a:tc>
                <a:tc>
                  <a:txBody>
                    <a:bodyPr/>
                    <a:lstStyle/>
                    <a:p>
                      <a:pPr algn="ctr" rtl="1">
                        <a:lnSpc>
                          <a:spcPct val="150000"/>
                        </a:lnSpc>
                      </a:pPr>
                      <a:r>
                        <a:rPr lang="ar-AE" sz="2400" b="0">
                          <a:effectLst/>
                          <a:latin typeface="Adobe Arabic" panose="020B0604020202020204" pitchFamily="18" charset="-78"/>
                          <a:ea typeface="Calibri" panose="020F0502020204030204" pitchFamily="34" charset="0"/>
                          <a:cs typeface="Adobe Arabic" panose="020B0604020202020204" pitchFamily="18" charset="-78"/>
                        </a:rPr>
                        <a:t>جيّدة جداً - دعم على مدار الساعة، فريق دعم مقيم في السعودية</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noFill/>
                  </a:tcPr>
                </a:tc>
                <a:tc>
                  <a:txBody>
                    <a:bodyPr/>
                    <a:lstStyle/>
                    <a:p>
                      <a:pPr algn="ctr" rtl="1">
                        <a:lnSpc>
                          <a:spcPct val="150000"/>
                        </a:lnSpc>
                      </a:pPr>
                      <a:r>
                        <a:rPr lang="ar-AE" sz="2400" b="0">
                          <a:effectLst/>
                          <a:latin typeface="Adobe Arabic" panose="020B0604020202020204" pitchFamily="18" charset="-78"/>
                          <a:ea typeface="Calibri" panose="020F0502020204030204" pitchFamily="34" charset="0"/>
                          <a:cs typeface="Adobe Arabic" panose="020B0604020202020204" pitchFamily="18" charset="-78"/>
                        </a:rPr>
                        <a:t>ممتازة - دعم عالمي 24/7، مع خيارات دعم مخصّصة للعملاء الكبار</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7442836"/>
                  </a:ext>
                </a:extLst>
              </a:tr>
              <a:tr h="1219200">
                <a:tc>
                  <a:txBody>
                    <a:bodyPr/>
                    <a:lstStyle/>
                    <a:p>
                      <a:pPr algn="ctr" rtl="1">
                        <a:lnSpc>
                          <a:spcPct val="150000"/>
                        </a:lnSpc>
                      </a:pPr>
                      <a:r>
                        <a:rPr lang="ar-SA" sz="2400" b="1" dirty="0">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نقاط القوّة الرئيسية</a:t>
                      </a:r>
                      <a:endParaRPr lang="en-US" sz="2400" b="1" dirty="0">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168489"/>
                      </a:solidFill>
                      <a:prstDash val="solid"/>
                      <a:round/>
                      <a:headEnd type="none" w="med" len="med"/>
                      <a:tailEnd type="none" w="med" len="med"/>
                    </a:lnB>
                    <a:solidFill>
                      <a:srgbClr val="F2F2F2"/>
                    </a:solidFill>
                  </a:tcPr>
                </a:tc>
                <a:tc>
                  <a:txBody>
                    <a:bodyPr/>
                    <a:lstStyle/>
                    <a:p>
                      <a:pPr algn="ctr" rtl="1">
                        <a:lnSpc>
                          <a:spcPct val="150000"/>
                        </a:lnSpc>
                      </a:pP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خبرة محلية في السوق السعودي</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سهولة التطبيق</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التوافق التام مع الأنظمة المحلية</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تكلفة معقولة</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مصمّم خصيصاً للسوق السعودي</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سهولة الاستخدام</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تحديثات منتظمة</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نموذج التسعير المرن</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شمولية الحل وتكامله</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القدرات التحليلية المتقدّمة</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المرونة والقابلية للتوسّع</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سمعة عالمية وموثوقية</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757815211"/>
                  </a:ext>
                </a:extLst>
              </a:tr>
              <a:tr h="1219200">
                <a:tc>
                  <a:txBody>
                    <a:bodyPr/>
                    <a:lstStyle/>
                    <a:p>
                      <a:pPr algn="ctr" rtl="1">
                        <a:lnSpc>
                          <a:spcPct val="150000"/>
                        </a:lnSpc>
                      </a:pPr>
                      <a:r>
                        <a:rPr lang="ar-SA" sz="2400" b="1">
                          <a:solidFill>
                            <a:srgbClr val="168489"/>
                          </a:solidFill>
                          <a:effectLst/>
                          <a:latin typeface="Adobe Arabic" panose="020B0604020202020204" pitchFamily="18" charset="-78"/>
                          <a:ea typeface="Calibri" panose="020F0502020204030204" pitchFamily="34" charset="0"/>
                          <a:cs typeface="Adobe Arabic" panose="020B0604020202020204" pitchFamily="18" charset="-78"/>
                        </a:rPr>
                        <a:t>نقاط الضعف الرئيسية</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a:noFill/>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a:noFill/>
                    </a:lnB>
                    <a:solidFill>
                      <a:srgbClr val="F2F2F2"/>
                    </a:solidFill>
                  </a:tcPr>
                </a:tc>
                <a:tc>
                  <a:txBody>
                    <a:bodyPr/>
                    <a:lstStyle/>
                    <a:p>
                      <a:pPr algn="ctr" rtl="1">
                        <a:lnSpc>
                          <a:spcPct val="150000"/>
                        </a:lnSpc>
                      </a:pP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محدودية بعض الوظائف المتقدّمة</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قد تكون التحديثات أبطأ</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قدرات تحليلية محدودة</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a:noFill/>
                    </a:lnB>
                    <a:noFill/>
                  </a:tcPr>
                </a:tc>
                <a:tc>
                  <a:txBody>
                    <a:bodyPr/>
                    <a:lstStyle/>
                    <a:p>
                      <a:pPr algn="ctr" rtl="1">
                        <a:lnSpc>
                          <a:spcPct val="150000"/>
                        </a:lnSpc>
                      </a:pP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قد لا يكون مناسباً للمؤسّسات الكبيرة جداً</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محدودية بعض الوظائف الاستراتيجية</a:t>
                      </a:r>
                      <a:r>
                        <a:rPr lang="en-US" sz="2400" b="1">
                          <a:effectLst/>
                          <a:latin typeface="Adobe Arabic" panose="020B0604020202020204" pitchFamily="18" charset="-78"/>
                          <a:ea typeface="Calibri" panose="020F0502020204030204" pitchFamily="34" charset="0"/>
                          <a:cs typeface="Adobe Arabic" panose="020B0604020202020204" pitchFamily="18" charset="-78"/>
                        </a:rPr>
                        <a:t>- </a:t>
                      </a:r>
                      <a:r>
                        <a:rPr lang="ar-AE" sz="2400" b="0">
                          <a:effectLst/>
                          <a:latin typeface="Adobe Arabic" panose="020B0604020202020204" pitchFamily="18" charset="-78"/>
                          <a:ea typeface="Calibri" panose="020F0502020204030204" pitchFamily="34" charset="0"/>
                          <a:cs typeface="Adobe Arabic" panose="020B0604020202020204" pitchFamily="18" charset="-78"/>
                        </a:rPr>
                        <a:t>أقل تخصيصاً من الحلول العالمية</a:t>
                      </a:r>
                      <a:endParaRPr lang="en-US" sz="2400" b="1">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a:noFill/>
                    </a:lnB>
                    <a:noFill/>
                  </a:tcPr>
                </a:tc>
                <a:tc>
                  <a:txBody>
                    <a:bodyPr/>
                    <a:lstStyle/>
                    <a:p>
                      <a:pPr algn="ctr" rtl="1">
                        <a:lnSpc>
                          <a:spcPct val="150000"/>
                        </a:lnSpc>
                      </a:pPr>
                      <a:r>
                        <a:rPr lang="en-US" sz="2400" b="1" dirty="0">
                          <a:effectLst/>
                          <a:latin typeface="Adobe Arabic" panose="020B0604020202020204" pitchFamily="18" charset="-78"/>
                          <a:ea typeface="Calibri" panose="020F0502020204030204" pitchFamily="34" charset="0"/>
                          <a:cs typeface="Adobe Arabic" panose="020B0604020202020204" pitchFamily="18" charset="-78"/>
                        </a:rPr>
                        <a:t>- </a:t>
                      </a:r>
                      <a:r>
                        <a:rPr lang="ar-AE" sz="2400" b="0" dirty="0">
                          <a:effectLst/>
                          <a:latin typeface="Adobe Arabic" panose="020B0604020202020204" pitchFamily="18" charset="-78"/>
                          <a:ea typeface="Calibri" panose="020F0502020204030204" pitchFamily="34" charset="0"/>
                          <a:cs typeface="Adobe Arabic" panose="020B0604020202020204" pitchFamily="18" charset="-78"/>
                        </a:rPr>
                        <a:t>ارتفاع التكلفة</a:t>
                      </a:r>
                      <a:r>
                        <a:rPr lang="en-US" sz="2400" b="1" dirty="0">
                          <a:effectLst/>
                          <a:latin typeface="Adobe Arabic" panose="020B0604020202020204" pitchFamily="18" charset="-78"/>
                          <a:ea typeface="Calibri" panose="020F0502020204030204" pitchFamily="34" charset="0"/>
                          <a:cs typeface="Adobe Arabic" panose="020B0604020202020204" pitchFamily="18" charset="-78"/>
                        </a:rPr>
                        <a:t>- </a:t>
                      </a:r>
                      <a:r>
                        <a:rPr lang="ar-AE" sz="2400" b="0" dirty="0">
                          <a:effectLst/>
                          <a:latin typeface="Adobe Arabic" panose="020B0604020202020204" pitchFamily="18" charset="-78"/>
                          <a:ea typeface="Calibri" panose="020F0502020204030204" pitchFamily="34" charset="0"/>
                          <a:cs typeface="Adobe Arabic" panose="020B0604020202020204" pitchFamily="18" charset="-78"/>
                        </a:rPr>
                        <a:t>تعقيد التطبيق والاستخدام</a:t>
                      </a:r>
                      <a:r>
                        <a:rPr lang="en-US" sz="2400" b="1" dirty="0">
                          <a:effectLst/>
                          <a:latin typeface="Adobe Arabic" panose="020B0604020202020204" pitchFamily="18" charset="-78"/>
                          <a:ea typeface="Calibri" panose="020F0502020204030204" pitchFamily="34" charset="0"/>
                          <a:cs typeface="Adobe Arabic" panose="020B0604020202020204" pitchFamily="18" charset="-78"/>
                        </a:rPr>
                        <a:t>- </a:t>
                      </a:r>
                      <a:r>
                        <a:rPr lang="ar-AE" sz="2400" b="0" dirty="0">
                          <a:effectLst/>
                          <a:latin typeface="Adobe Arabic" panose="020B0604020202020204" pitchFamily="18" charset="-78"/>
                          <a:ea typeface="Calibri" panose="020F0502020204030204" pitchFamily="34" charset="0"/>
                          <a:cs typeface="Adobe Arabic" panose="020B0604020202020204" pitchFamily="18" charset="-78"/>
                        </a:rPr>
                        <a:t>قد يتطلّب تخصيصاً إضافياً للتوافق مع المتطلبات المحلية</a:t>
                      </a:r>
                      <a:endParaRPr lang="en-US" sz="2400" b="1" dirty="0">
                        <a:effectLst/>
                        <a:latin typeface="Adobe Arabic" panose="020B0604020202020204" pitchFamily="18" charset="-78"/>
                        <a:ea typeface="Calibri" panose="020F0502020204030204" pitchFamily="34" charset="0"/>
                        <a:cs typeface="Adobe Arabic" panose="020B0604020202020204" pitchFamily="18" charset="-78"/>
                      </a:endParaRPr>
                    </a:p>
                  </a:txBody>
                  <a:tcPr marL="9525" marR="9525" marT="9525" marB="9525" anchor="ctr">
                    <a:lnL w="12700" cap="flat" cmpd="sng" algn="ctr">
                      <a:solidFill>
                        <a:srgbClr val="168489"/>
                      </a:solidFill>
                      <a:prstDash val="solid"/>
                      <a:round/>
                      <a:headEnd type="none" w="med" len="med"/>
                      <a:tailEnd type="none" w="med" len="med"/>
                    </a:lnL>
                    <a:lnR>
                      <a:noFill/>
                    </a:lnR>
                    <a:lnT w="12700" cap="flat" cmpd="sng" algn="ctr">
                      <a:solidFill>
                        <a:srgbClr val="168489"/>
                      </a:solidFill>
                      <a:prstDash val="solid"/>
                      <a:round/>
                      <a:headEnd type="none" w="med" len="med"/>
                      <a:tailEnd type="none" w="med" len="med"/>
                    </a:lnT>
                    <a:lnB>
                      <a:noFill/>
                    </a:lnB>
                    <a:noFill/>
                  </a:tcPr>
                </a:tc>
                <a:extLst>
                  <a:ext uri="{0D108BD9-81ED-4DB2-BD59-A6C34878D82A}">
                    <a16:rowId xmlns:a16="http://schemas.microsoft.com/office/drawing/2014/main" val="2208938398"/>
                  </a:ext>
                </a:extLst>
              </a:tr>
            </a:tbl>
          </a:graphicData>
        </a:graphic>
      </p:graphicFrame>
    </p:spTree>
    <p:extLst>
      <p:ext uri="{BB962C8B-B14F-4D97-AF65-F5344CB8AC3E}">
        <p14:creationId xmlns:p14="http://schemas.microsoft.com/office/powerpoint/2010/main" val="19589467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C1908AC7-8059-4F41-ADA4-B571B401C8D0}"/>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7D559CC9-BF75-4C80-AABF-C825BD4D1119}"/>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72EDBCE1-960D-4657-B1B7-56F159519A6C}"/>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6733250B-6294-449E-885C-B0ED97ECFAB7}"/>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1336AD68-AFBA-476F-8598-A7A111849E5D}"/>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DCE8817C-8A99-4686-BB95-C800262763BB}"/>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BB2B2593-E645-42D9-9C4B-5E781972185F}"/>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FD75040D-9384-41E9-BF78-E9A9B4D8E409}"/>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AAB29361-2987-47BA-B0D2-1D367B24BC15}"/>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759559BB-8296-4FA5-BC16-30747D4C2834}"/>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58DD1D54-5793-4B3B-A749-30ECE665ECCE}"/>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BE71201E-B96A-4281-8099-227205A53366}"/>
              </a:ext>
            </a:extLst>
          </p:cNvPr>
          <p:cNvSpPr txBox="1"/>
          <p:nvPr/>
        </p:nvSpPr>
        <p:spPr>
          <a:xfrm>
            <a:off x="8776490" y="88657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مدخل إلى نظم معلومات الموارد البشرية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5C1475E1-7D69-7808-4D6D-9EDDBE2D2715}"/>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179303EF-0301-47FA-AECE-BF99777C3D32}"/>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6B930039-D78A-4490-908F-DFB060C51478}"/>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A8C9B4B2-E678-4718-91A0-A850B65ED2BF}"/>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5A239D03-68E4-41E7-A450-126C382D316A}"/>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الوحدة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D905A5AF-F12F-4A18-B187-4E2FFC991D81}"/>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ECBAE1B1-BB57-46DC-8FCF-4F9B6C1FABA6}"/>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8B594387-071B-4B3C-B349-E2327414E8F0}"/>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036ADDAE-2830-44A2-BD78-C6D6E5D0DA87}"/>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91ECD8AB-431A-4755-B9E1-D221F31C33D0}"/>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CCFA106D-AE66-49D4-8E3C-A37A36F3F391}"/>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4D857E40-1F36-48EA-B2DD-68F69198AF20}"/>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4C6FCE9F-61CA-45CE-99C2-79111C4B6813}"/>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BD221BF3-B7D5-4F85-B4D1-D6FC81886D38}"/>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FA82A606-A395-4F97-B618-4387B55C54D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BC81415D-6F23-47E4-91C2-5B45999229F1}"/>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8852AB50-F072-4EFB-BBFF-E842F9628823}"/>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846E6C95-DF93-4FC1-B0FC-861543AEF105}"/>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7951FBB1-7D01-4426-A8D5-F62D7394C84E}"/>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A956C15D-4856-4EAE-9834-EE22DB830791}"/>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31" name="Group 30">
            <a:extLst>
              <a:ext uri="{FF2B5EF4-FFF2-40B4-BE49-F238E27FC236}">
                <a16:creationId xmlns:a16="http://schemas.microsoft.com/office/drawing/2014/main" id="{2F80D7F5-B127-04A0-EBF8-4CC51E05523B}"/>
              </a:ext>
            </a:extLst>
          </p:cNvPr>
          <p:cNvGrpSpPr/>
          <p:nvPr/>
        </p:nvGrpSpPr>
        <p:grpSpPr>
          <a:xfrm>
            <a:off x="6282078" y="3797084"/>
            <a:ext cx="2966488" cy="1672015"/>
            <a:chOff x="5099804" y="4684840"/>
            <a:chExt cx="2738477" cy="1543500"/>
          </a:xfrm>
        </p:grpSpPr>
        <p:sp>
          <p:nvSpPr>
            <p:cNvPr id="33" name="Rectangle: Rounded Corners 32">
              <a:extLst>
                <a:ext uri="{FF2B5EF4-FFF2-40B4-BE49-F238E27FC236}">
                  <a16:creationId xmlns:a16="http://schemas.microsoft.com/office/drawing/2014/main" id="{2310312B-27C8-92BB-7E12-D5304333EF5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44BDCDDD-0A9C-C971-9253-C5B91043CA36}"/>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9" name="Group 18">
            <a:extLst>
              <a:ext uri="{FF2B5EF4-FFF2-40B4-BE49-F238E27FC236}">
                <a16:creationId xmlns:a16="http://schemas.microsoft.com/office/drawing/2014/main" id="{1889357C-0423-55E0-DC0B-AD8DA8FF3A06}"/>
              </a:ext>
            </a:extLst>
          </p:cNvPr>
          <p:cNvGrpSpPr/>
          <p:nvPr/>
        </p:nvGrpSpPr>
        <p:grpSpPr>
          <a:xfrm>
            <a:off x="1001486" y="68895"/>
            <a:ext cx="3819100" cy="954107"/>
            <a:chOff x="1189331" y="1375491"/>
            <a:chExt cx="4392676" cy="1097402"/>
          </a:xfrm>
        </p:grpSpPr>
        <p:sp>
          <p:nvSpPr>
            <p:cNvPr id="20" name="TextBox 19">
              <a:extLst>
                <a:ext uri="{FF2B5EF4-FFF2-40B4-BE49-F238E27FC236}">
                  <a16:creationId xmlns:a16="http://schemas.microsoft.com/office/drawing/2014/main" id="{FAE8043B-C147-A588-F2BE-9421582F0744}"/>
                </a:ext>
              </a:extLst>
            </p:cNvPr>
            <p:cNvSpPr txBox="1"/>
            <p:nvPr/>
          </p:nvSpPr>
          <p:spPr>
            <a:xfrm>
              <a:off x="1189331" y="1375491"/>
              <a:ext cx="3659402" cy="1097402"/>
            </a:xfrm>
            <a:prstGeom prst="rect">
              <a:avLst/>
            </a:prstGeom>
            <a:noFill/>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التعريف بأنواع برامج الحاسب الآلي في إدارة الموارد البشرية</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EAC91531-1568-123E-77D7-2B36E26C471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596358"/>
              <a:ext cx="514068" cy="514068"/>
            </a:xfrm>
            <a:prstGeom prst="rect">
              <a:avLst/>
            </a:prstGeom>
          </p:spPr>
        </p:pic>
      </p:grpSp>
      <p:grpSp>
        <p:nvGrpSpPr>
          <p:cNvPr id="22" name="Group 21">
            <a:extLst>
              <a:ext uri="{FF2B5EF4-FFF2-40B4-BE49-F238E27FC236}">
                <a16:creationId xmlns:a16="http://schemas.microsoft.com/office/drawing/2014/main" id="{38CA00B6-CEAD-6502-E53A-14D454CC9FC7}"/>
              </a:ext>
            </a:extLst>
          </p:cNvPr>
          <p:cNvGrpSpPr/>
          <p:nvPr/>
        </p:nvGrpSpPr>
        <p:grpSpPr>
          <a:xfrm>
            <a:off x="717622" y="1116069"/>
            <a:ext cx="4102964" cy="954107"/>
            <a:chOff x="862835" y="1075662"/>
            <a:chExt cx="4719172" cy="1097403"/>
          </a:xfrm>
        </p:grpSpPr>
        <p:sp>
          <p:nvSpPr>
            <p:cNvPr id="23" name="TextBox 22">
              <a:extLst>
                <a:ext uri="{FF2B5EF4-FFF2-40B4-BE49-F238E27FC236}">
                  <a16:creationId xmlns:a16="http://schemas.microsoft.com/office/drawing/2014/main" id="{F7580117-86FA-AEED-D149-965AF592A737}"/>
                </a:ext>
              </a:extLst>
            </p:cNvPr>
            <p:cNvSpPr txBox="1"/>
            <p:nvPr/>
          </p:nvSpPr>
          <p:spPr>
            <a:xfrm>
              <a:off x="862835" y="1075662"/>
              <a:ext cx="3985898" cy="1097403"/>
            </a:xfrm>
            <a:prstGeom prst="rect">
              <a:avLst/>
            </a:prstGeom>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أهمية تطبيق أنظمة الحاسب الآلي في إدارة الموارد البشرية</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24" name="Picture 23">
              <a:extLst>
                <a:ext uri="{FF2B5EF4-FFF2-40B4-BE49-F238E27FC236}">
                  <a16:creationId xmlns:a16="http://schemas.microsoft.com/office/drawing/2014/main" id="{462F46BB-9EEF-1FA8-6F09-742E5B377A5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296529"/>
              <a:ext cx="514068" cy="514067"/>
            </a:xfrm>
            <a:prstGeom prst="rect">
              <a:avLst/>
            </a:prstGeom>
          </p:spPr>
        </p:pic>
      </p:grpSp>
      <p:grpSp>
        <p:nvGrpSpPr>
          <p:cNvPr id="25" name="Group 24">
            <a:extLst>
              <a:ext uri="{FF2B5EF4-FFF2-40B4-BE49-F238E27FC236}">
                <a16:creationId xmlns:a16="http://schemas.microsoft.com/office/drawing/2014/main" id="{A669D40A-9B77-45DA-D88E-E0985E7F19AB}"/>
              </a:ext>
            </a:extLst>
          </p:cNvPr>
          <p:cNvGrpSpPr/>
          <p:nvPr/>
        </p:nvGrpSpPr>
        <p:grpSpPr>
          <a:xfrm>
            <a:off x="309112" y="2163241"/>
            <a:ext cx="4511474" cy="954107"/>
            <a:chOff x="392972" y="1369422"/>
            <a:chExt cx="5189035" cy="1097402"/>
          </a:xfrm>
        </p:grpSpPr>
        <p:sp>
          <p:nvSpPr>
            <p:cNvPr id="26" name="TextBox 25">
              <a:extLst>
                <a:ext uri="{FF2B5EF4-FFF2-40B4-BE49-F238E27FC236}">
                  <a16:creationId xmlns:a16="http://schemas.microsoft.com/office/drawing/2014/main" id="{7D475511-9D3C-2295-FC9C-FA0F62EAD6EC}"/>
                </a:ext>
              </a:extLst>
            </p:cNvPr>
            <p:cNvSpPr txBox="1"/>
            <p:nvPr/>
          </p:nvSpPr>
          <p:spPr>
            <a:xfrm>
              <a:off x="392972" y="1369422"/>
              <a:ext cx="4455761" cy="1097402"/>
            </a:xfrm>
            <a:prstGeom prst="rect">
              <a:avLst/>
            </a:prstGeom>
            <a:noFill/>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فوائد تطبيق أنظمة الحاسب الآلي في إدارة الموارد البشرية</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36" name="Picture 35">
              <a:extLst>
                <a:ext uri="{FF2B5EF4-FFF2-40B4-BE49-F238E27FC236}">
                  <a16:creationId xmlns:a16="http://schemas.microsoft.com/office/drawing/2014/main" id="{C2A9BA15-7023-10AA-EA53-779B045A55B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590289"/>
              <a:ext cx="514068" cy="514068"/>
            </a:xfrm>
            <a:prstGeom prst="rect">
              <a:avLst/>
            </a:prstGeom>
          </p:spPr>
        </p:pic>
      </p:grpSp>
      <p:grpSp>
        <p:nvGrpSpPr>
          <p:cNvPr id="37" name="Group 36">
            <a:extLst>
              <a:ext uri="{FF2B5EF4-FFF2-40B4-BE49-F238E27FC236}">
                <a16:creationId xmlns:a16="http://schemas.microsoft.com/office/drawing/2014/main" id="{1C1DE0D5-C035-1339-4236-A3F1E1EFC82F}"/>
              </a:ext>
            </a:extLst>
          </p:cNvPr>
          <p:cNvGrpSpPr/>
          <p:nvPr/>
        </p:nvGrpSpPr>
        <p:grpSpPr>
          <a:xfrm>
            <a:off x="585848" y="3210416"/>
            <a:ext cx="4234738" cy="954107"/>
            <a:chOff x="711270" y="1313436"/>
            <a:chExt cx="4870737" cy="1097403"/>
          </a:xfrm>
        </p:grpSpPr>
        <p:sp>
          <p:nvSpPr>
            <p:cNvPr id="38" name="TextBox 37">
              <a:extLst>
                <a:ext uri="{FF2B5EF4-FFF2-40B4-BE49-F238E27FC236}">
                  <a16:creationId xmlns:a16="http://schemas.microsoft.com/office/drawing/2014/main" id="{19A46294-EADA-74C1-8240-184BCF071F74}"/>
                </a:ext>
              </a:extLst>
            </p:cNvPr>
            <p:cNvSpPr txBox="1"/>
            <p:nvPr/>
          </p:nvSpPr>
          <p:spPr>
            <a:xfrm>
              <a:off x="711270" y="1313436"/>
              <a:ext cx="4137463" cy="1097403"/>
            </a:xfrm>
            <a:prstGeom prst="rect">
              <a:avLst/>
            </a:prstGeom>
            <a:noFill/>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معوقات أنظمة الحاسب الآلي في إدارة الموارد البشرية</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41" name="Picture 40">
              <a:extLst>
                <a:ext uri="{FF2B5EF4-FFF2-40B4-BE49-F238E27FC236}">
                  <a16:creationId xmlns:a16="http://schemas.microsoft.com/office/drawing/2014/main" id="{BA6A35E9-64BA-4708-757A-795F3F125B6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534304"/>
              <a:ext cx="514068" cy="514068"/>
            </a:xfrm>
            <a:prstGeom prst="rect">
              <a:avLst/>
            </a:prstGeom>
          </p:spPr>
        </p:pic>
      </p:grpSp>
    </p:spTree>
    <p:extLst>
      <p:ext uri="{BB962C8B-B14F-4D97-AF65-F5344CB8AC3E}">
        <p14:creationId xmlns:p14="http://schemas.microsoft.com/office/powerpoint/2010/main" val="32311961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1.875E-6 3.7037E-6 L 0.02213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E0AF6-60FD-A026-23FF-2BBBE8C3165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0767368-C89A-515C-B11B-0107F29FE0A8}"/>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CFCFCD01-D79D-24F6-5625-799A08D436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97CA5096-DFB6-B2DE-82C6-9E47A627B3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EC401231-6D7D-55B2-3277-53A0D630DCD5}"/>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التوصية :</a:t>
            </a:r>
            <a:endParaRPr lang="en-US"/>
          </a:p>
        </p:txBody>
      </p:sp>
      <p:sp>
        <p:nvSpPr>
          <p:cNvPr id="2" name="TextBox 1">
            <a:extLst>
              <a:ext uri="{FF2B5EF4-FFF2-40B4-BE49-F238E27FC236}">
                <a16:creationId xmlns:a16="http://schemas.microsoft.com/office/drawing/2014/main" id="{8B92BD44-325D-C1A0-5EFD-2CFB3AFDEB4D}"/>
              </a:ext>
            </a:extLst>
          </p:cNvPr>
          <p:cNvSpPr txBox="1"/>
          <p:nvPr/>
        </p:nvSpPr>
        <p:spPr>
          <a:xfrm>
            <a:off x="369646" y="1563977"/>
            <a:ext cx="5726353" cy="5152949"/>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بناءً على المقارنة أعلاه، نوصي بنظام </a:t>
            </a:r>
            <a:r>
              <a:rPr lang="ar-SA" b="1"/>
              <a:t>زين</a:t>
            </a:r>
            <a:r>
              <a:rPr lang="en-US" b="1"/>
              <a:t> HR</a:t>
            </a:r>
            <a:r>
              <a:rPr lang="en-US"/>
              <a:t> </a:t>
            </a:r>
            <a:r>
              <a:rPr lang="ar-SA"/>
              <a:t>لمؤسسة متوسطة الحجم في قطاع الخدمات للأسباب التالية</a:t>
            </a:r>
            <a:r>
              <a:rPr lang="en-US"/>
              <a:t>:</a:t>
            </a:r>
          </a:p>
          <a:p>
            <a:r>
              <a:rPr lang="ar-SA" b="1"/>
              <a:t>ملاءمة الوظائف للاحتياجات</a:t>
            </a:r>
            <a:r>
              <a:rPr lang="en-US"/>
              <a:t>: </a:t>
            </a:r>
            <a:r>
              <a:rPr lang="ar-SA"/>
              <a:t>يوفر النظام جميع الوظائف الأساسية التي تحتاجها مؤسسة متوسطة الحجم دون تعقيدات زائدة</a:t>
            </a:r>
            <a:r>
              <a:rPr lang="en-US"/>
              <a:t>.</a:t>
            </a:r>
          </a:p>
          <a:p>
            <a:r>
              <a:rPr lang="ar-SA" b="1"/>
              <a:t>التكلفة المناسبة</a:t>
            </a:r>
            <a:r>
              <a:rPr lang="en-US"/>
              <a:t>: </a:t>
            </a:r>
            <a:r>
              <a:rPr lang="ar-SA"/>
              <a:t>يقدم نموذج تسعير مرن يتناسب مع ميزانية المؤسسات المتوسطة، مع تقليل التكاليف المقدمة والصيانة</a:t>
            </a:r>
            <a:r>
              <a:rPr lang="en-US"/>
              <a:t>.</a:t>
            </a:r>
          </a:p>
          <a:p>
            <a:r>
              <a:rPr lang="ar-SA" b="1"/>
              <a:t>التوافق المحلي</a:t>
            </a:r>
            <a:r>
              <a:rPr lang="en-US"/>
              <a:t>: </a:t>
            </a:r>
            <a:r>
              <a:rPr lang="ar-SA"/>
              <a:t>مصمم خصيصاً للسوق السعودي ومتوافق تماماً مع الأنظمة والتشريعات المحلية</a:t>
            </a:r>
            <a:r>
              <a:rPr lang="en-US"/>
              <a:t>.</a:t>
            </a:r>
          </a:p>
          <a:p>
            <a:r>
              <a:rPr lang="ar-SA" b="1"/>
              <a:t>سهولة الاستخدام</a:t>
            </a:r>
            <a:r>
              <a:rPr lang="en-US"/>
              <a:t>: </a:t>
            </a:r>
            <a:r>
              <a:rPr lang="ar-SA"/>
              <a:t>واجهة المستخدم البديهية تقلل من الحاجة إلى تدريب مكثف وتضمن قبول المستخدمين</a:t>
            </a:r>
            <a:r>
              <a:rPr lang="en-US"/>
              <a:t>.</a:t>
            </a:r>
          </a:p>
          <a:p>
            <a:r>
              <a:rPr lang="ar-SA" b="1"/>
              <a:t>الدعم المحلي</a:t>
            </a:r>
            <a:r>
              <a:rPr lang="en-US"/>
              <a:t>: </a:t>
            </a:r>
            <a:r>
              <a:rPr lang="ar-SA"/>
              <a:t>توفر فريق دعم مقيم في السعودية يتحدث اللغة العربية ويفهم احتياجات السوق المحلية</a:t>
            </a:r>
            <a:r>
              <a:rPr lang="en-US"/>
              <a:t>.</a:t>
            </a:r>
          </a:p>
        </p:txBody>
      </p:sp>
    </p:spTree>
    <p:extLst>
      <p:ext uri="{BB962C8B-B14F-4D97-AF65-F5344CB8AC3E}">
        <p14:creationId xmlns:p14="http://schemas.microsoft.com/office/powerpoint/2010/main" val="21308172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EFA8F-3870-CA87-E914-20A463A863F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FF19430-1228-D1CA-48F5-6BD4DAFCBFC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13B69ACD-2B40-8139-AC04-20465C765C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65939F16-EA95-6201-6247-5DA34C2320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10F7E795-FE78-0543-C3C6-E0F4FCDA4B0B}"/>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التوصية :</a:t>
            </a:r>
            <a:endParaRPr lang="en-US"/>
          </a:p>
        </p:txBody>
      </p:sp>
      <p:sp>
        <p:nvSpPr>
          <p:cNvPr id="2" name="TextBox 1">
            <a:extLst>
              <a:ext uri="{FF2B5EF4-FFF2-40B4-BE49-F238E27FC236}">
                <a16:creationId xmlns:a16="http://schemas.microsoft.com/office/drawing/2014/main" id="{CAD0EE15-B8B0-F0DA-3FFC-79E1FD659BED}"/>
              </a:ext>
            </a:extLst>
          </p:cNvPr>
          <p:cNvSpPr txBox="1"/>
          <p:nvPr/>
        </p:nvSpPr>
        <p:spPr>
          <a:xfrm>
            <a:off x="369646" y="2890664"/>
            <a:ext cx="5726353" cy="1755096"/>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ملاحظة: للمؤسسات الكبيرة ذات الاحتياجات المعقدة والموارد المالية الكافية، قد يكون</a:t>
            </a:r>
            <a:r>
              <a:rPr lang="en-US"/>
              <a:t> Oracle HCM Cloud </a:t>
            </a:r>
            <a:r>
              <a:rPr lang="ar-SA"/>
              <a:t>خياراً أفضل نظراً لشموليته وقدراته التحليلية المتقدمة. بينما تعد منظومة مسار خياراً جيداً للمؤسسات الأصغر حجماً أو التي تفضل الحلول المحلية بتكلفة معقولة</a:t>
            </a:r>
            <a:r>
              <a:rPr lang="en-US"/>
              <a:t>.</a:t>
            </a:r>
          </a:p>
        </p:txBody>
      </p:sp>
    </p:spTree>
    <p:extLst>
      <p:ext uri="{BB962C8B-B14F-4D97-AF65-F5344CB8AC3E}">
        <p14:creationId xmlns:p14="http://schemas.microsoft.com/office/powerpoint/2010/main" val="3742050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DA1046-4D61-06C1-067D-089D44F6BDB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855F3B9-0747-DFC6-382A-BA17C487832C}"/>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48752707-302A-2E2A-3469-DC9E6EFBE3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5832CD68-5EE9-4099-0933-36E6DF583F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C047FB2F-4BFB-98F0-3A32-3FF9B423B5E0}"/>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ملاحظات إضافية لتنفيذ النشاط</a:t>
            </a:r>
            <a:endParaRPr lang="en-US"/>
          </a:p>
        </p:txBody>
      </p:sp>
      <p:sp>
        <p:nvSpPr>
          <p:cNvPr id="2" name="TextBox 1">
            <a:extLst>
              <a:ext uri="{FF2B5EF4-FFF2-40B4-BE49-F238E27FC236}">
                <a16:creationId xmlns:a16="http://schemas.microsoft.com/office/drawing/2014/main" id="{080F4A39-EA58-920B-F529-BD0AEBF0861F}"/>
              </a:ext>
            </a:extLst>
          </p:cNvPr>
          <p:cNvSpPr txBox="1"/>
          <p:nvPr/>
        </p:nvSpPr>
        <p:spPr>
          <a:xfrm>
            <a:off x="369646" y="1831563"/>
            <a:ext cx="5726353" cy="1755096"/>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dirty="0"/>
              <a:t>توجيهات للمجموعات</a:t>
            </a:r>
            <a:r>
              <a:rPr lang="en-US" dirty="0"/>
              <a:t>:</a:t>
            </a:r>
          </a:p>
          <a:p>
            <a:r>
              <a:rPr lang="ar-SA" dirty="0"/>
              <a:t>ركزوا على القطاعات التي تعملون فيها لجعل المقارنة أكثر واقعية</a:t>
            </a:r>
            <a:endParaRPr lang="en-US" dirty="0"/>
          </a:p>
          <a:p>
            <a:r>
              <a:rPr lang="ar-SA" dirty="0"/>
              <a:t>استخدموا مصادر موثوقة للحصول على المعلومات</a:t>
            </a:r>
            <a:endParaRPr lang="en-US" dirty="0"/>
          </a:p>
          <a:p>
            <a:r>
              <a:rPr lang="ar-SA" dirty="0"/>
              <a:t>فكروا في الاحتياجات الحقيقية للمؤسسات السعودية</a:t>
            </a:r>
            <a:endParaRPr lang="en-US" dirty="0"/>
          </a:p>
        </p:txBody>
      </p:sp>
      <p:sp>
        <p:nvSpPr>
          <p:cNvPr id="3" name="TextBox 2">
            <a:extLst>
              <a:ext uri="{FF2B5EF4-FFF2-40B4-BE49-F238E27FC236}">
                <a16:creationId xmlns:a16="http://schemas.microsoft.com/office/drawing/2014/main" id="{7CBDFE97-B009-CC62-1A00-2682CC973AE6}"/>
              </a:ext>
            </a:extLst>
          </p:cNvPr>
          <p:cNvSpPr txBox="1"/>
          <p:nvPr/>
        </p:nvSpPr>
        <p:spPr>
          <a:xfrm>
            <a:off x="369646" y="3969634"/>
            <a:ext cx="5726353" cy="2179828"/>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مصادر للمعلومات</a:t>
            </a:r>
            <a:r>
              <a:rPr lang="en-US"/>
              <a:t>:</a:t>
            </a:r>
          </a:p>
          <a:p>
            <a:r>
              <a:rPr lang="ar-SA"/>
              <a:t>المواقع الرسمية للشركات المطورة</a:t>
            </a:r>
            <a:endParaRPr lang="en-US"/>
          </a:p>
          <a:p>
            <a:r>
              <a:rPr lang="ar-SA"/>
              <a:t>منصات مراجعة البرمجيات مثل</a:t>
            </a:r>
            <a:r>
              <a:rPr lang="en-US"/>
              <a:t> G2 </a:t>
            </a:r>
            <a:r>
              <a:rPr lang="ar-SA"/>
              <a:t>و</a:t>
            </a:r>
            <a:r>
              <a:rPr lang="en-US"/>
              <a:t> Capterra</a:t>
            </a:r>
          </a:p>
          <a:p>
            <a:r>
              <a:rPr lang="ar-SA"/>
              <a:t>تقارير شركات الأبحاث مثل</a:t>
            </a:r>
            <a:r>
              <a:rPr lang="en-US"/>
              <a:t> Gartner </a:t>
            </a:r>
            <a:r>
              <a:rPr lang="ar-SA"/>
              <a:t>و</a:t>
            </a:r>
            <a:r>
              <a:rPr lang="en-US"/>
              <a:t> Forrester</a:t>
            </a:r>
          </a:p>
          <a:p>
            <a:r>
              <a:rPr lang="ar-SA"/>
              <a:t>دراسات حالة منشورة للعملاء في السعودية</a:t>
            </a:r>
            <a:endParaRPr lang="en-US"/>
          </a:p>
        </p:txBody>
      </p:sp>
    </p:spTree>
    <p:extLst>
      <p:ext uri="{BB962C8B-B14F-4D97-AF65-F5344CB8AC3E}">
        <p14:creationId xmlns:p14="http://schemas.microsoft.com/office/powerpoint/2010/main" val="8927197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6EF3A-DD26-9EB7-2C0D-0275FBA86B3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F16A166-D6C9-1B0B-85AE-88E5D0C3BDB1}"/>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26A8FB43-7BEB-3DEF-3D99-0A6B46C2F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22277218-45D0-B47C-6C86-5A2B20C929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421399D5-E9B5-3131-74FE-6C5FC33BA191}"/>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ملاحظات إضافية لتنفيذ النشاط</a:t>
            </a:r>
            <a:endParaRPr lang="en-US"/>
          </a:p>
        </p:txBody>
      </p:sp>
      <p:sp>
        <p:nvSpPr>
          <p:cNvPr id="2" name="TextBox 1">
            <a:extLst>
              <a:ext uri="{FF2B5EF4-FFF2-40B4-BE49-F238E27FC236}">
                <a16:creationId xmlns:a16="http://schemas.microsoft.com/office/drawing/2014/main" id="{19E52615-629C-8BF5-7C76-455D01D40BC4}"/>
              </a:ext>
            </a:extLst>
          </p:cNvPr>
          <p:cNvSpPr txBox="1"/>
          <p:nvPr/>
        </p:nvSpPr>
        <p:spPr>
          <a:xfrm>
            <a:off x="369646" y="2465932"/>
            <a:ext cx="5726353" cy="2604559"/>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dirty="0"/>
              <a:t>أسئلة إرشادية للتفكير</a:t>
            </a:r>
            <a:r>
              <a:rPr lang="en-US" dirty="0"/>
              <a:t>:</a:t>
            </a:r>
          </a:p>
          <a:p>
            <a:r>
              <a:rPr lang="ar-SA" dirty="0"/>
              <a:t>ما هو حجم المؤسسة المناسب لكل نظام؟ </a:t>
            </a:r>
            <a:endParaRPr lang="en-US" dirty="0"/>
          </a:p>
          <a:p>
            <a:r>
              <a:rPr lang="ar-SA" dirty="0"/>
              <a:t>ما هي متطلبات البنية التحتية لكل نظام؟</a:t>
            </a:r>
            <a:endParaRPr lang="en-US" dirty="0"/>
          </a:p>
          <a:p>
            <a:r>
              <a:rPr lang="ar-SA" dirty="0"/>
              <a:t>كيف يتعامل كل نظام مع التحديثات المستمرة للأنظمة والتشريعات السعودية؟</a:t>
            </a:r>
            <a:endParaRPr lang="en-US" dirty="0"/>
          </a:p>
          <a:p>
            <a:r>
              <a:rPr lang="ar-SA" dirty="0"/>
              <a:t>ما هي تكلفة الملكية الإجمالية</a:t>
            </a:r>
            <a:r>
              <a:rPr lang="en-US" dirty="0"/>
              <a:t> (TCO) </a:t>
            </a:r>
            <a:r>
              <a:rPr lang="ar-SA" dirty="0"/>
              <a:t>لكل نظام على مدى 3 سنوات؟</a:t>
            </a:r>
            <a:endParaRPr lang="en-US" dirty="0"/>
          </a:p>
        </p:txBody>
      </p:sp>
    </p:spTree>
    <p:extLst>
      <p:ext uri="{BB962C8B-B14F-4D97-AF65-F5344CB8AC3E}">
        <p14:creationId xmlns:p14="http://schemas.microsoft.com/office/powerpoint/2010/main" val="41901145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8EB678FF-0316-042E-2C4A-C55AE15FD391}"/>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CC719284-01EB-A3FA-E1F7-016DB1B1F1D6}"/>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ACD5B65B-79DD-16DC-D3EB-D03D12FC5EF4}"/>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FC0597AE-E895-4412-1201-923146FD67B9}"/>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EDBBB4EE-C7EA-A0C5-FE03-E7725D17D8C0}"/>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47C4B1DA-8A18-19D8-ED79-001BD3EDFB60}"/>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AF8884C3-582D-FC46-6131-E2E27F993E63}"/>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D0A2F24F-3AA9-B81F-5841-F1819D440542}"/>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E21D40F4-E4F6-1AAA-6E6C-12ECF591B590}"/>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0296BE8B-0AD4-7BB5-3B9A-1A039CA96EBC}"/>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46E0195B-D8CF-2DC8-3FB6-664E846252F3}"/>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03635C0E-843A-8D73-462E-0FCB2F08ABA8}"/>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9E0F6AAA-EA46-6CCE-48C8-35397AFAAAF2}"/>
              </a:ext>
            </a:extLst>
          </p:cNvPr>
          <p:cNvSpPr txBox="1"/>
          <p:nvPr/>
        </p:nvSpPr>
        <p:spPr>
          <a:xfrm>
            <a:off x="8776490" y="88657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البنية الوظيفية لنظم معلومات الموارد البشرية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D9F2DD7D-9CDE-C91F-B8D4-DB517140A641}"/>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8C7A516B-E1A2-A415-11C4-B4E17C52F097}"/>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8462B314-7FAB-B284-1F09-7B7593362C5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46FB39CF-34C8-017B-0647-A018890D1315}"/>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5CDB3AC5-754C-BB8D-7DD8-4E899DEC1525}"/>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الوحدة الثانية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3E96E3F2-D3B8-FF2B-61CC-76245BA50FB3}"/>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2A7002A1-5C1E-24F0-B8C2-E34E6F2FF503}"/>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72190929-4601-C9FE-62BB-B5C609F03908}"/>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70CC6395-99FE-23B7-0335-4CD4870D56E4}"/>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E6E83889-4D83-9B41-BED6-A097BBE70378}"/>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FC518252-0B53-7D64-7314-C0AF45E4809D}"/>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C69273F2-64D0-A5AB-8CA9-0F94C4645EAB}"/>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EEDA43E5-D8C1-5321-6B46-29092A96497E}"/>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3B29AA15-66DF-3A55-6A58-4F03F519CB9A}"/>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E6DBAB69-7E5C-3B3A-6E46-AFD9C1D604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8ACA97FE-5543-AEC1-C313-D59C563BFD71}"/>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94E20436-FF0D-7097-068B-A0E2F729E863}"/>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C35871E4-2DBA-BB03-4898-67698B6892AC}"/>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5935DF27-8CD6-87CE-5A7F-07984690B305}"/>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5FDD0953-E624-7EE1-D191-A6135CF5ACE0}"/>
                </a:ext>
              </a:extLst>
            </p:cNvPr>
            <p:cNvPicPr>
              <a:picLocks noChangeAspect="1"/>
            </p:cNvPicPr>
            <p:nvPr/>
          </p:nvPicPr>
          <p:blipFill>
            <a:blip r:embed="rId6">
              <a:alphaModFix amt="16000"/>
              <a:extLst>
                <a:ext uri="{BEBA8EAE-BF5A-486C-A8C5-ECC9F3942E4B}">
                  <a14:imgProps xmlns:a14="http://schemas.microsoft.com/office/drawing/2010/main">
                    <a14:imgLayer r:embed="rId7">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31" name="Group 30">
            <a:extLst>
              <a:ext uri="{FF2B5EF4-FFF2-40B4-BE49-F238E27FC236}">
                <a16:creationId xmlns:a16="http://schemas.microsoft.com/office/drawing/2014/main" id="{7C7C1183-DA8B-D93D-024F-7F088EF9DF3F}"/>
              </a:ext>
            </a:extLst>
          </p:cNvPr>
          <p:cNvGrpSpPr/>
          <p:nvPr/>
        </p:nvGrpSpPr>
        <p:grpSpPr>
          <a:xfrm>
            <a:off x="6282078" y="3797084"/>
            <a:ext cx="2966488" cy="1672015"/>
            <a:chOff x="5099804" y="4684840"/>
            <a:chExt cx="2738477" cy="1543500"/>
          </a:xfrm>
        </p:grpSpPr>
        <p:sp>
          <p:nvSpPr>
            <p:cNvPr id="33" name="Rectangle: Rounded Corners 32">
              <a:extLst>
                <a:ext uri="{FF2B5EF4-FFF2-40B4-BE49-F238E27FC236}">
                  <a16:creationId xmlns:a16="http://schemas.microsoft.com/office/drawing/2014/main" id="{FB4C7AF3-F89A-CBA4-DD0C-8C7A332D12F4}"/>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93616127-90C0-8D11-98D0-7A00CDAE5E74}"/>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9" name="Group 18">
            <a:extLst>
              <a:ext uri="{FF2B5EF4-FFF2-40B4-BE49-F238E27FC236}">
                <a16:creationId xmlns:a16="http://schemas.microsoft.com/office/drawing/2014/main" id="{A6E05E83-F6D6-4778-6CFD-C6D059212FF0}"/>
              </a:ext>
            </a:extLst>
          </p:cNvPr>
          <p:cNvGrpSpPr/>
          <p:nvPr/>
        </p:nvGrpSpPr>
        <p:grpSpPr>
          <a:xfrm>
            <a:off x="585848" y="218885"/>
            <a:ext cx="4234738" cy="523220"/>
            <a:chOff x="711270" y="1442058"/>
            <a:chExt cx="4870737" cy="601801"/>
          </a:xfrm>
        </p:grpSpPr>
        <p:sp>
          <p:nvSpPr>
            <p:cNvPr id="20" name="TextBox 19">
              <a:extLst>
                <a:ext uri="{FF2B5EF4-FFF2-40B4-BE49-F238E27FC236}">
                  <a16:creationId xmlns:a16="http://schemas.microsoft.com/office/drawing/2014/main" id="{919D5764-6B51-E09C-8BD3-A7D1CB8D209A}"/>
                </a:ext>
              </a:extLst>
            </p:cNvPr>
            <p:cNvSpPr txBox="1"/>
            <p:nvPr/>
          </p:nvSpPr>
          <p:spPr>
            <a:xfrm>
              <a:off x="711270" y="1442058"/>
              <a:ext cx="4137463" cy="601801"/>
            </a:xfrm>
            <a:prstGeom prst="rect">
              <a:avLst/>
            </a:prstGeom>
            <a:noFill/>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نظم إدارة البيانات الأساسية للموظفين</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6A73BC24-041E-197A-CFD3-2BA0E9FC133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85925"/>
              <a:ext cx="514068" cy="514068"/>
            </a:xfrm>
            <a:prstGeom prst="rect">
              <a:avLst/>
            </a:prstGeom>
          </p:spPr>
        </p:pic>
      </p:grpSp>
      <p:grpSp>
        <p:nvGrpSpPr>
          <p:cNvPr id="22" name="Group 21">
            <a:extLst>
              <a:ext uri="{FF2B5EF4-FFF2-40B4-BE49-F238E27FC236}">
                <a16:creationId xmlns:a16="http://schemas.microsoft.com/office/drawing/2014/main" id="{08DEE9D8-4670-F1EB-D14C-9CBC5A9E938A}"/>
              </a:ext>
            </a:extLst>
          </p:cNvPr>
          <p:cNvGrpSpPr/>
          <p:nvPr/>
        </p:nvGrpSpPr>
        <p:grpSpPr>
          <a:xfrm>
            <a:off x="309112" y="903822"/>
            <a:ext cx="4511474" cy="523220"/>
            <a:chOff x="392972" y="1142228"/>
            <a:chExt cx="5189035" cy="601802"/>
          </a:xfrm>
        </p:grpSpPr>
        <p:sp>
          <p:nvSpPr>
            <p:cNvPr id="23" name="TextBox 22">
              <a:extLst>
                <a:ext uri="{FF2B5EF4-FFF2-40B4-BE49-F238E27FC236}">
                  <a16:creationId xmlns:a16="http://schemas.microsoft.com/office/drawing/2014/main" id="{EA7158EC-1416-A95E-FF27-C32EE4A5384B}"/>
                </a:ext>
              </a:extLst>
            </p:cNvPr>
            <p:cNvSpPr txBox="1"/>
            <p:nvPr/>
          </p:nvSpPr>
          <p:spPr>
            <a:xfrm>
              <a:off x="392972" y="1142228"/>
              <a:ext cx="4455761" cy="601802"/>
            </a:xfrm>
            <a:prstGeom prst="rect">
              <a:avLst/>
            </a:prstGeom>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نظم إدارة عمليات التوظيف والاستقطاب</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24" name="Picture 23">
              <a:extLst>
                <a:ext uri="{FF2B5EF4-FFF2-40B4-BE49-F238E27FC236}">
                  <a16:creationId xmlns:a16="http://schemas.microsoft.com/office/drawing/2014/main" id="{52925A70-6AB0-1547-6DCA-ADA7C642372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186096"/>
              <a:ext cx="514068" cy="514067"/>
            </a:xfrm>
            <a:prstGeom prst="rect">
              <a:avLst/>
            </a:prstGeom>
          </p:spPr>
        </p:pic>
      </p:grpSp>
      <p:grpSp>
        <p:nvGrpSpPr>
          <p:cNvPr id="25" name="Group 24">
            <a:extLst>
              <a:ext uri="{FF2B5EF4-FFF2-40B4-BE49-F238E27FC236}">
                <a16:creationId xmlns:a16="http://schemas.microsoft.com/office/drawing/2014/main" id="{C08A84FE-6269-954E-5627-1FB4B2A7D8BC}"/>
              </a:ext>
            </a:extLst>
          </p:cNvPr>
          <p:cNvGrpSpPr/>
          <p:nvPr/>
        </p:nvGrpSpPr>
        <p:grpSpPr>
          <a:xfrm>
            <a:off x="309112" y="1588759"/>
            <a:ext cx="4511474" cy="523220"/>
            <a:chOff x="392972" y="1435989"/>
            <a:chExt cx="5189035" cy="601801"/>
          </a:xfrm>
        </p:grpSpPr>
        <p:sp>
          <p:nvSpPr>
            <p:cNvPr id="26" name="TextBox 25">
              <a:extLst>
                <a:ext uri="{FF2B5EF4-FFF2-40B4-BE49-F238E27FC236}">
                  <a16:creationId xmlns:a16="http://schemas.microsoft.com/office/drawing/2014/main" id="{05C73880-F52E-DD85-54F1-74D4A6B7A9BD}"/>
                </a:ext>
              </a:extLst>
            </p:cNvPr>
            <p:cNvSpPr txBox="1"/>
            <p:nvPr/>
          </p:nvSpPr>
          <p:spPr>
            <a:xfrm>
              <a:off x="392972" y="1435989"/>
              <a:ext cx="4455761" cy="601801"/>
            </a:xfrm>
            <a:prstGeom prst="rect">
              <a:avLst/>
            </a:prstGeom>
            <a:noFill/>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نظم إدارة الحضور والانصراف والإجازات</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36" name="Picture 35">
              <a:extLst>
                <a:ext uri="{FF2B5EF4-FFF2-40B4-BE49-F238E27FC236}">
                  <a16:creationId xmlns:a16="http://schemas.microsoft.com/office/drawing/2014/main" id="{B7D9AF0B-024A-9425-3A18-6B4964037A1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79856"/>
              <a:ext cx="514068" cy="514068"/>
            </a:xfrm>
            <a:prstGeom prst="rect">
              <a:avLst/>
            </a:prstGeom>
          </p:spPr>
        </p:pic>
      </p:grpSp>
      <p:grpSp>
        <p:nvGrpSpPr>
          <p:cNvPr id="37" name="Group 36">
            <a:extLst>
              <a:ext uri="{FF2B5EF4-FFF2-40B4-BE49-F238E27FC236}">
                <a16:creationId xmlns:a16="http://schemas.microsoft.com/office/drawing/2014/main" id="{586FA7AE-529E-81C3-9B2E-84482D11CFD5}"/>
              </a:ext>
            </a:extLst>
          </p:cNvPr>
          <p:cNvGrpSpPr/>
          <p:nvPr/>
        </p:nvGrpSpPr>
        <p:grpSpPr>
          <a:xfrm>
            <a:off x="585848" y="2273696"/>
            <a:ext cx="4234738" cy="523220"/>
            <a:chOff x="711270" y="1380003"/>
            <a:chExt cx="4870737" cy="601802"/>
          </a:xfrm>
        </p:grpSpPr>
        <p:sp>
          <p:nvSpPr>
            <p:cNvPr id="38" name="TextBox 37">
              <a:extLst>
                <a:ext uri="{FF2B5EF4-FFF2-40B4-BE49-F238E27FC236}">
                  <a16:creationId xmlns:a16="http://schemas.microsoft.com/office/drawing/2014/main" id="{EB6BE605-99AF-1EDE-8122-CF619229F805}"/>
                </a:ext>
              </a:extLst>
            </p:cNvPr>
            <p:cNvSpPr txBox="1"/>
            <p:nvPr/>
          </p:nvSpPr>
          <p:spPr>
            <a:xfrm>
              <a:off x="711270" y="1380003"/>
              <a:ext cx="4137463" cy="601802"/>
            </a:xfrm>
            <a:prstGeom prst="rect">
              <a:avLst/>
            </a:prstGeom>
            <a:noFill/>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نظم إدارة الأداء والتقييم</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41" name="Picture 40">
              <a:extLst>
                <a:ext uri="{FF2B5EF4-FFF2-40B4-BE49-F238E27FC236}">
                  <a16:creationId xmlns:a16="http://schemas.microsoft.com/office/drawing/2014/main" id="{A29F15E2-8CA8-BBF3-1C88-C3584345B42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23870"/>
              <a:ext cx="514068" cy="514068"/>
            </a:xfrm>
            <a:prstGeom prst="rect">
              <a:avLst/>
            </a:prstGeom>
          </p:spPr>
        </p:pic>
      </p:grpSp>
      <p:grpSp>
        <p:nvGrpSpPr>
          <p:cNvPr id="18" name="Group 17">
            <a:extLst>
              <a:ext uri="{FF2B5EF4-FFF2-40B4-BE49-F238E27FC236}">
                <a16:creationId xmlns:a16="http://schemas.microsoft.com/office/drawing/2014/main" id="{2B871FDA-06AB-D1E3-59D8-CF79164772C3}"/>
              </a:ext>
            </a:extLst>
          </p:cNvPr>
          <p:cNvGrpSpPr/>
          <p:nvPr/>
        </p:nvGrpSpPr>
        <p:grpSpPr>
          <a:xfrm>
            <a:off x="309112" y="2958633"/>
            <a:ext cx="4511474" cy="523220"/>
            <a:chOff x="392972" y="1435989"/>
            <a:chExt cx="5189035" cy="601801"/>
          </a:xfrm>
        </p:grpSpPr>
        <p:sp>
          <p:nvSpPr>
            <p:cNvPr id="29" name="TextBox 28">
              <a:extLst>
                <a:ext uri="{FF2B5EF4-FFF2-40B4-BE49-F238E27FC236}">
                  <a16:creationId xmlns:a16="http://schemas.microsoft.com/office/drawing/2014/main" id="{03825273-5AE6-5967-A628-66362F5613A8}"/>
                </a:ext>
              </a:extLst>
            </p:cNvPr>
            <p:cNvSpPr txBox="1"/>
            <p:nvPr/>
          </p:nvSpPr>
          <p:spPr>
            <a:xfrm>
              <a:off x="392972" y="1435989"/>
              <a:ext cx="4455761" cy="601801"/>
            </a:xfrm>
            <a:prstGeom prst="rect">
              <a:avLst/>
            </a:prstGeom>
            <a:noFill/>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نظم إدارة التدريب والتطوير</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32" name="Picture 31">
              <a:extLst>
                <a:ext uri="{FF2B5EF4-FFF2-40B4-BE49-F238E27FC236}">
                  <a16:creationId xmlns:a16="http://schemas.microsoft.com/office/drawing/2014/main" id="{0E96C044-A176-0A0F-5C82-FD5171140AE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79856"/>
              <a:ext cx="514068" cy="514068"/>
            </a:xfrm>
            <a:prstGeom prst="rect">
              <a:avLst/>
            </a:prstGeom>
          </p:spPr>
        </p:pic>
      </p:grpSp>
      <p:grpSp>
        <p:nvGrpSpPr>
          <p:cNvPr id="39" name="Group 38">
            <a:extLst>
              <a:ext uri="{FF2B5EF4-FFF2-40B4-BE49-F238E27FC236}">
                <a16:creationId xmlns:a16="http://schemas.microsoft.com/office/drawing/2014/main" id="{2D2FEC98-9C3E-A33B-07FA-D5BF33D95A57}"/>
              </a:ext>
            </a:extLst>
          </p:cNvPr>
          <p:cNvGrpSpPr/>
          <p:nvPr/>
        </p:nvGrpSpPr>
        <p:grpSpPr>
          <a:xfrm>
            <a:off x="585848" y="3643568"/>
            <a:ext cx="4234738" cy="523220"/>
            <a:chOff x="711270" y="1380003"/>
            <a:chExt cx="4870737" cy="601802"/>
          </a:xfrm>
        </p:grpSpPr>
        <p:sp>
          <p:nvSpPr>
            <p:cNvPr id="40" name="TextBox 39">
              <a:extLst>
                <a:ext uri="{FF2B5EF4-FFF2-40B4-BE49-F238E27FC236}">
                  <a16:creationId xmlns:a16="http://schemas.microsoft.com/office/drawing/2014/main" id="{090F5636-557C-00DB-6451-5062813E0797}"/>
                </a:ext>
              </a:extLst>
            </p:cNvPr>
            <p:cNvSpPr txBox="1"/>
            <p:nvPr/>
          </p:nvSpPr>
          <p:spPr>
            <a:xfrm>
              <a:off x="711270" y="1380003"/>
              <a:ext cx="4137463" cy="601802"/>
            </a:xfrm>
            <a:prstGeom prst="rect">
              <a:avLst/>
            </a:prstGeom>
            <a:noFill/>
          </p:spPr>
          <p:txBody>
            <a:bodyPr wrap="square" rtlCol="0">
              <a:spAutoFit/>
            </a:bodyPr>
            <a:lstStyle/>
            <a:p>
              <a:pPr algn="r" rtl="1"/>
              <a:r>
                <a:rPr lang="ar-SA" sz="2800" b="1" dirty="0">
                  <a:solidFill>
                    <a:schemeClr val="bg1"/>
                  </a:solidFill>
                  <a:latin typeface="Adobe Arabic" panose="02040503050201020203" pitchFamily="18" charset="-78"/>
                  <a:cs typeface="Adobe Arabic" panose="02040503050201020203" pitchFamily="18" charset="-78"/>
                </a:rPr>
                <a:t>نظم إدارة التعويضات والمزايا</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42" name="Picture 41">
              <a:extLst>
                <a:ext uri="{FF2B5EF4-FFF2-40B4-BE49-F238E27FC236}">
                  <a16:creationId xmlns:a16="http://schemas.microsoft.com/office/drawing/2014/main" id="{E758B5C3-0C92-AC05-6480-B60FCA706A6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23870"/>
              <a:ext cx="514068" cy="514068"/>
            </a:xfrm>
            <a:prstGeom prst="rect">
              <a:avLst/>
            </a:prstGeom>
          </p:spPr>
        </p:pic>
      </p:grpSp>
    </p:spTree>
    <p:extLst>
      <p:ext uri="{BB962C8B-B14F-4D97-AF65-F5344CB8AC3E}">
        <p14:creationId xmlns:p14="http://schemas.microsoft.com/office/powerpoint/2010/main" val="15278377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3.33333E-6 L 0.02214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48AFC8-62F4-44E2-D9B4-FCD9545B3E5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341B7FD-B1B6-22BF-BF1D-3B1C5805FC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9" name="TextBox 8">
            <a:extLst>
              <a:ext uri="{FF2B5EF4-FFF2-40B4-BE49-F238E27FC236}">
                <a16:creationId xmlns:a16="http://schemas.microsoft.com/office/drawing/2014/main" id="{C8CFF743-4F10-F0B7-F2E6-1C2C41F68BB6}"/>
              </a:ext>
            </a:extLst>
          </p:cNvPr>
          <p:cNvSpPr txBox="1"/>
          <p:nvPr/>
        </p:nvSpPr>
        <p:spPr>
          <a:xfrm>
            <a:off x="778240" y="1136179"/>
            <a:ext cx="6100996" cy="658642"/>
          </a:xfrm>
          <a:prstGeom prst="rect">
            <a:avLst/>
          </a:prstGeom>
          <a:noFill/>
        </p:spPr>
        <p:txBody>
          <a:bodyPr wrap="square">
            <a:sp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اضغط لمشاهدة الفيديو</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TextBox 10">
            <a:extLst>
              <a:ext uri="{FF2B5EF4-FFF2-40B4-BE49-F238E27FC236}">
                <a16:creationId xmlns:a16="http://schemas.microsoft.com/office/drawing/2014/main" id="{3332A523-1F0D-F628-BB05-E316AE66F6EE}"/>
              </a:ext>
            </a:extLst>
          </p:cNvPr>
          <p:cNvSpPr txBox="1"/>
          <p:nvPr/>
        </p:nvSpPr>
        <p:spPr>
          <a:xfrm>
            <a:off x="6689333" y="3429000"/>
            <a:ext cx="4689780" cy="400494"/>
          </a:xfrm>
          <a:prstGeom prst="rect">
            <a:avLst/>
          </a:prstGeom>
          <a:noFill/>
        </p:spPr>
        <p:txBody>
          <a:bodyPr wrap="square">
            <a:spAutoFit/>
          </a:bodyPr>
          <a:lstStyle>
            <a:defPPr>
              <a:defRPr lang="en-US"/>
            </a:defPPr>
            <a:lvl1pPr algn="ctr" rtl="1">
              <a:lnSpc>
                <a:spcPct val="115000"/>
              </a:lnSpc>
              <a:defRPr sz="4800" b="1">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defRPr>
            </a:lvl1pPr>
          </a:lstStyle>
          <a:p>
            <a:r>
              <a:rPr lang="ar-SY"/>
              <a:t>نظم المعلومات لادارة الموارد البشرية</a:t>
            </a:r>
            <a:endParaRPr lang="en-US"/>
          </a:p>
        </p:txBody>
      </p:sp>
      <p:pic>
        <p:nvPicPr>
          <p:cNvPr id="3" name="Picture 2">
            <a:hlinkClick r:id="rId4"/>
            <a:extLst>
              <a:ext uri="{FF2B5EF4-FFF2-40B4-BE49-F238E27FC236}">
                <a16:creationId xmlns:a16="http://schemas.microsoft.com/office/drawing/2014/main" id="{5364C38E-F4A1-A1E0-7750-70B78D218BB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49400" y="1794821"/>
            <a:ext cx="4832350" cy="4832350"/>
          </a:xfrm>
          <a:prstGeom prst="rect">
            <a:avLst/>
          </a:prstGeom>
          <a:noFill/>
          <a:ln>
            <a:noFill/>
          </a:ln>
        </p:spPr>
      </p:pic>
    </p:spTree>
    <p:extLst>
      <p:ext uri="{BB962C8B-B14F-4D97-AF65-F5344CB8AC3E}">
        <p14:creationId xmlns:p14="http://schemas.microsoft.com/office/powerpoint/2010/main" val="1918941907"/>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3D328-F057-5AF5-C947-01C93E9CA30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32275A9-15DC-3050-D697-D7FBD156B7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746B984B-F94B-7143-0B8A-521641282DE3}"/>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07CD6659-40EB-8669-F866-94E94D58973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DEF15D8B-717F-F88E-B42C-F6A8B99B5E20}"/>
              </a:ext>
            </a:extLst>
          </p:cNvPr>
          <p:cNvSpPr txBox="1"/>
          <p:nvPr/>
        </p:nvSpPr>
        <p:spPr>
          <a:xfrm>
            <a:off x="5535526" y="1057288"/>
            <a:ext cx="5843587"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تُعدّ نظم معلومات الموارد البشرية</a:t>
            </a:r>
            <a:r>
              <a:rPr lang="en-US"/>
              <a:t> (HRIS) </a:t>
            </a:r>
            <a:r>
              <a:rPr lang="ar-SA"/>
              <a:t>العمود الفقريّ للإدارة الحديثة للموارد البشرية في المنظّمات المعاصرة. فمع تزايد تعقيد العمليات الإدارية وتنوّع احتياجات الموظفين، أصبح من الضروريّ الاعتماد على أنظمة متكاملة قادرة على معالجة البيانات وتحويلها إلى معلومات قيّمة تدعم اتّخاذ القرارات الاستراتيجية</a:t>
            </a:r>
            <a:endParaRPr lang="en-US" dirty="0"/>
          </a:p>
        </p:txBody>
      </p:sp>
      <p:sp>
        <p:nvSpPr>
          <p:cNvPr id="2" name="TextBox 1">
            <a:extLst>
              <a:ext uri="{FF2B5EF4-FFF2-40B4-BE49-F238E27FC236}">
                <a16:creationId xmlns:a16="http://schemas.microsoft.com/office/drawing/2014/main" id="{C096DD86-D614-1A84-027C-4AE3183E9E83}"/>
              </a:ext>
            </a:extLst>
          </p:cNvPr>
          <p:cNvSpPr txBox="1"/>
          <p:nvPr/>
        </p:nvSpPr>
        <p:spPr>
          <a:xfrm>
            <a:off x="5535526" y="3734944"/>
            <a:ext cx="5843587"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تستعرض هذه الوحدة التدريبية المكوّنات الوظيفية الأساسية لنظم معلومات الموارد البشرية، بدءاً من إدارة البيانات الأساسية للموظفين، مروراً بعمليات التوظيف والاستقطاب، وانتهاءً بإدارة التعويضات والمزايا. كما تهدف إلى تزويد المشاركين بفهم عميق للآليات التقنية والإدارية التي تدعم كلّ وظيفة من هذه الوظائف، وكيفية تكاملها لتحقيق الكفاءة والفعالية في إدارة الموارد البشرية</a:t>
            </a:r>
            <a:endParaRPr lang="en-US"/>
          </a:p>
        </p:txBody>
      </p:sp>
    </p:spTree>
    <p:extLst>
      <p:ext uri="{BB962C8B-B14F-4D97-AF65-F5344CB8AC3E}">
        <p14:creationId xmlns:p14="http://schemas.microsoft.com/office/powerpoint/2010/main" val="21276061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B5DB41-00E7-68EE-6166-7EFB29FE33C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B31F777-4062-C228-5A1B-8085A4D1F1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6ED6316-7C2E-68D2-B859-271CFA1F8F2D}"/>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275804D5-C485-1898-D1D9-A932774C5CB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84CBA7C7-56C8-B670-AB0F-D67C41C46108}"/>
              </a:ext>
            </a:extLst>
          </p:cNvPr>
          <p:cNvSpPr txBox="1"/>
          <p:nvPr/>
        </p:nvSpPr>
        <p:spPr>
          <a:xfrm>
            <a:off x="5535526" y="2358016"/>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سنتناول في هذه الوحدة ستّة محاور رئيسية تُغطّي جميع جوانب البنية الوظيفية لنظم معلومات الموارد البشرية، مع التركيز على التطبيقات العملية والأمثلة الواقعية التي تُساعد على ترجمة المفاهيم النظرية إلى ممارسات فعلية قابلة للتطبيق في مختلف المنظّمات</a:t>
            </a:r>
            <a:endParaRPr lang="en-US" dirty="0"/>
          </a:p>
        </p:txBody>
      </p:sp>
    </p:spTree>
    <p:extLst>
      <p:ext uri="{BB962C8B-B14F-4D97-AF65-F5344CB8AC3E}">
        <p14:creationId xmlns:p14="http://schemas.microsoft.com/office/powerpoint/2010/main" val="8879013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1887C8-B92E-1141-DE35-FCE073452554}"/>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07AD3D30-FB35-0359-DB4D-409FCED99DDD}"/>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3BA41DFF-8396-83C5-82FA-127FF437693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925058D1-28F0-98CF-B1EA-9AF94FCDBD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163C869F-7FC2-E518-FD5A-67C2C075FF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10342520"/>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DCFB11-A03C-0EF4-5589-878BF8ADCDC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2E5DE33-A95E-7B4A-D459-22C36065F47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34E1BF73-4126-7076-E4A8-5F5E9D1BFA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12F606F5-9C2A-CB6E-A313-975AA83BF9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321E7AA1-787E-FFDA-5B51-45F153A40164}"/>
              </a:ext>
            </a:extLst>
          </p:cNvPr>
          <p:cNvSpPr txBox="1"/>
          <p:nvPr/>
        </p:nvSpPr>
        <p:spPr>
          <a:xfrm>
            <a:off x="785156" y="3429000"/>
            <a:ext cx="5444194" cy="41088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رحلة الموظف الرقمية - من التقديم إلى التقاعد</a:t>
            </a:r>
            <a:r>
              <a:rPr lang="en-US"/>
              <a:t>.</a:t>
            </a:r>
          </a:p>
        </p:txBody>
      </p:sp>
    </p:spTree>
    <p:extLst>
      <p:ext uri="{BB962C8B-B14F-4D97-AF65-F5344CB8AC3E}">
        <p14:creationId xmlns:p14="http://schemas.microsoft.com/office/powerpoint/2010/main" val="3635452130"/>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6A8C5-B1B0-5152-51AF-D8702161C8B2}"/>
            </a:ext>
          </a:extLst>
        </p:cNvPr>
        <p:cNvGrpSpPr/>
        <p:nvPr/>
      </p:nvGrpSpPr>
      <p:grpSpPr>
        <a:xfrm>
          <a:off x="0" y="0"/>
          <a:ext cx="0" cy="0"/>
          <a:chOff x="0" y="0"/>
          <a:chExt cx="0" cy="0"/>
        </a:xfrm>
      </p:grpSpPr>
      <p:pic>
        <p:nvPicPr>
          <p:cNvPr id="4098" name="Picture 2" descr="Book ideas logo Royalty Free Vector Image - VectorStock">
            <a:extLst>
              <a:ext uri="{FF2B5EF4-FFF2-40B4-BE49-F238E27FC236}">
                <a16:creationId xmlns:a16="http://schemas.microsoft.com/office/drawing/2014/main" id="{E214C495-84A4-799B-C7AD-03AF06F42A7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E9E9F18F-C07C-8BD0-0009-0E4BC8170B06}"/>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نشاط </a:t>
            </a:r>
            <a:r>
              <a:rPr lang="ar-SA"/>
              <a:t>تعارف المشاركين</a:t>
            </a:r>
            <a:endParaRPr lang="en-US"/>
          </a:p>
        </p:txBody>
      </p:sp>
      <p:sp>
        <p:nvSpPr>
          <p:cNvPr id="8" name="TextBox 7">
            <a:extLst>
              <a:ext uri="{FF2B5EF4-FFF2-40B4-BE49-F238E27FC236}">
                <a16:creationId xmlns:a16="http://schemas.microsoft.com/office/drawing/2014/main" id="{BF936E87-B456-BCDB-F838-5EC1F406C6C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11C3F276-CC49-E3E6-C451-7217524C09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392388993"/>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27E69-7170-11C5-A88C-BFE67FC2C5B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D57C393-87E1-ABEA-EDFC-123145280E6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4A70EC6-4538-5C9A-58C9-D53386A7A4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55FDC0B4-ED9A-6155-91F0-218E85644F2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9A0ACB13-89CB-7A6A-9DA6-F8059114A454}"/>
              </a:ext>
            </a:extLst>
          </p:cNvPr>
          <p:cNvSpPr txBox="1"/>
          <p:nvPr/>
        </p:nvSpPr>
        <p:spPr>
          <a:xfrm>
            <a:off x="5435453" y="122764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a:solidFill>
                  <a:srgbClr val="168489"/>
                </a:solidFill>
              </a:rPr>
              <a:t>مرحلة ما قبل التوظيف</a:t>
            </a:r>
            <a:r>
              <a:rPr lang="en-US">
                <a:solidFill>
                  <a:srgbClr val="168489"/>
                </a:solidFill>
              </a:rPr>
              <a:t>:</a:t>
            </a:r>
            <a:endParaRPr lang="en-US" b="1">
              <a:solidFill>
                <a:srgbClr val="168489"/>
              </a:solidFill>
            </a:endParaRPr>
          </a:p>
        </p:txBody>
      </p:sp>
      <p:sp>
        <p:nvSpPr>
          <p:cNvPr id="6" name="TextBox 5">
            <a:extLst>
              <a:ext uri="{FF2B5EF4-FFF2-40B4-BE49-F238E27FC236}">
                <a16:creationId xmlns:a16="http://schemas.microsoft.com/office/drawing/2014/main" id="{D2303BE9-1438-681D-CE45-A42E47EDA986}"/>
              </a:ext>
            </a:extLst>
          </p:cNvPr>
          <p:cNvSpPr txBox="1"/>
          <p:nvPr/>
        </p:nvSpPr>
        <p:spPr>
          <a:xfrm>
            <a:off x="5435453" y="2019595"/>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نشر الإعلانات الوظيفية على المنصّات الإلكترونية</a:t>
            </a:r>
            <a:endParaRPr lang="en-US" dirty="0"/>
          </a:p>
        </p:txBody>
      </p:sp>
      <p:sp>
        <p:nvSpPr>
          <p:cNvPr id="10" name="TextBox 9">
            <a:extLst>
              <a:ext uri="{FF2B5EF4-FFF2-40B4-BE49-F238E27FC236}">
                <a16:creationId xmlns:a16="http://schemas.microsoft.com/office/drawing/2014/main" id="{6F10ED9F-75EB-4695-5792-5B9FB1F29325}"/>
              </a:ext>
            </a:extLst>
          </p:cNvPr>
          <p:cNvSpPr txBox="1"/>
          <p:nvPr/>
        </p:nvSpPr>
        <p:spPr>
          <a:xfrm>
            <a:off x="5435453" y="277807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استقبال طلبات التوظيف وتحميل السير الذاتية</a:t>
            </a:r>
            <a:endParaRPr lang="en-US" dirty="0"/>
          </a:p>
        </p:txBody>
      </p:sp>
      <p:sp>
        <p:nvSpPr>
          <p:cNvPr id="11" name="TextBox 10">
            <a:extLst>
              <a:ext uri="{FF2B5EF4-FFF2-40B4-BE49-F238E27FC236}">
                <a16:creationId xmlns:a16="http://schemas.microsoft.com/office/drawing/2014/main" id="{6FEB6B2D-D01C-3E66-C7A0-6D8DBF90C235}"/>
              </a:ext>
            </a:extLst>
          </p:cNvPr>
          <p:cNvSpPr txBox="1"/>
          <p:nvPr/>
        </p:nvSpPr>
        <p:spPr>
          <a:xfrm>
            <a:off x="5435453" y="353654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فرز السير الذاتية آلياً بناءً على الكلمات المفتاحية</a:t>
            </a:r>
            <a:endParaRPr lang="en-US" dirty="0"/>
          </a:p>
        </p:txBody>
      </p:sp>
      <p:sp>
        <p:nvSpPr>
          <p:cNvPr id="3" name="TextBox 2">
            <a:extLst>
              <a:ext uri="{FF2B5EF4-FFF2-40B4-BE49-F238E27FC236}">
                <a16:creationId xmlns:a16="http://schemas.microsoft.com/office/drawing/2014/main" id="{ADF3899D-185D-198D-AAA2-4D79FEB93E1C}"/>
              </a:ext>
            </a:extLst>
          </p:cNvPr>
          <p:cNvSpPr txBox="1"/>
          <p:nvPr/>
        </p:nvSpPr>
        <p:spPr>
          <a:xfrm>
            <a:off x="5435453" y="429502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جدولة المقابلات وإرسال الإشعارات للمتقدّمين</a:t>
            </a:r>
            <a:endParaRPr lang="en-US" dirty="0"/>
          </a:p>
        </p:txBody>
      </p:sp>
      <p:sp>
        <p:nvSpPr>
          <p:cNvPr id="13" name="TextBox 12">
            <a:extLst>
              <a:ext uri="{FF2B5EF4-FFF2-40B4-BE49-F238E27FC236}">
                <a16:creationId xmlns:a16="http://schemas.microsoft.com/office/drawing/2014/main" id="{D0170223-1437-DA70-CEF2-33EEDA63FC51}"/>
              </a:ext>
            </a:extLst>
          </p:cNvPr>
          <p:cNvSpPr txBox="1"/>
          <p:nvPr/>
        </p:nvSpPr>
        <p:spPr>
          <a:xfrm>
            <a:off x="5435453" y="505350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إجراء الاختبارات الإلكترونية (تقنية، نفسية، لغوية)</a:t>
            </a:r>
            <a:endParaRPr lang="en-US" dirty="0"/>
          </a:p>
        </p:txBody>
      </p:sp>
      <p:sp>
        <p:nvSpPr>
          <p:cNvPr id="14" name="TextBox 13">
            <a:extLst>
              <a:ext uri="{FF2B5EF4-FFF2-40B4-BE49-F238E27FC236}">
                <a16:creationId xmlns:a16="http://schemas.microsoft.com/office/drawing/2014/main" id="{946F97F6-E9C7-BF49-FD16-9345E79C7DB7}"/>
              </a:ext>
            </a:extLst>
          </p:cNvPr>
          <p:cNvSpPr txBox="1"/>
          <p:nvPr/>
        </p:nvSpPr>
        <p:spPr>
          <a:xfrm>
            <a:off x="5435453" y="581198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التواصل مع المرشّحين عبر البريد الإلكترونيّ الآليّ</a:t>
            </a:r>
            <a:endParaRPr lang="en-US" dirty="0"/>
          </a:p>
        </p:txBody>
      </p:sp>
    </p:spTree>
    <p:extLst>
      <p:ext uri="{BB962C8B-B14F-4D97-AF65-F5344CB8AC3E}">
        <p14:creationId xmlns:p14="http://schemas.microsoft.com/office/powerpoint/2010/main" val="8935962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P spid="11" grpId="0"/>
      <p:bldP spid="3" grpId="0"/>
      <p:bldP spid="13" grpId="0"/>
      <p:bldP spid="1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5B7CA-9E3F-315B-3CA2-25945185391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38F89DD-FB3B-6709-5F8E-B2F65BF2AFC3}"/>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5747902-921C-A508-B8EB-72A02A9D3A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2471DD81-DE16-933A-31FC-59A9959EA5E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7D0D6ADD-79D0-C7C4-F376-30E96F7CC391}"/>
              </a:ext>
            </a:extLst>
          </p:cNvPr>
          <p:cNvSpPr txBox="1"/>
          <p:nvPr/>
        </p:nvSpPr>
        <p:spPr>
          <a:xfrm>
            <a:off x="5435453" y="122764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مرحلة التعيين والإلحاق</a:t>
            </a:r>
            <a:r>
              <a:rPr lang="en-US"/>
              <a:t>:</a:t>
            </a:r>
          </a:p>
        </p:txBody>
      </p:sp>
      <p:sp>
        <p:nvSpPr>
          <p:cNvPr id="6" name="TextBox 5">
            <a:extLst>
              <a:ext uri="{FF2B5EF4-FFF2-40B4-BE49-F238E27FC236}">
                <a16:creationId xmlns:a16="http://schemas.microsoft.com/office/drawing/2014/main" id="{B8E6C840-5A67-78C5-B237-94A5CDFC5A67}"/>
              </a:ext>
            </a:extLst>
          </p:cNvPr>
          <p:cNvSpPr txBox="1"/>
          <p:nvPr/>
        </p:nvSpPr>
        <p:spPr>
          <a:xfrm>
            <a:off x="5435453" y="2019595"/>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إنشاء ملفّ الموظف الإلكترونيّ في النظام</a:t>
            </a:r>
            <a:endParaRPr lang="en-US" dirty="0"/>
          </a:p>
        </p:txBody>
      </p:sp>
      <p:sp>
        <p:nvSpPr>
          <p:cNvPr id="10" name="TextBox 9">
            <a:extLst>
              <a:ext uri="{FF2B5EF4-FFF2-40B4-BE49-F238E27FC236}">
                <a16:creationId xmlns:a16="http://schemas.microsoft.com/office/drawing/2014/main" id="{DE0F8E7F-6AC8-EC1B-11C7-5FE846877084}"/>
              </a:ext>
            </a:extLst>
          </p:cNvPr>
          <p:cNvSpPr txBox="1"/>
          <p:nvPr/>
        </p:nvSpPr>
        <p:spPr>
          <a:xfrm>
            <a:off x="5435453" y="277807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تحميل الوثائق الرسمية (الهوية، الشهادات، العقد)</a:t>
            </a:r>
            <a:endParaRPr lang="en-US" dirty="0"/>
          </a:p>
        </p:txBody>
      </p:sp>
      <p:sp>
        <p:nvSpPr>
          <p:cNvPr id="11" name="TextBox 10">
            <a:extLst>
              <a:ext uri="{FF2B5EF4-FFF2-40B4-BE49-F238E27FC236}">
                <a16:creationId xmlns:a16="http://schemas.microsoft.com/office/drawing/2014/main" id="{DC86C50C-61DE-968E-B762-364C7E73AD15}"/>
              </a:ext>
            </a:extLst>
          </p:cNvPr>
          <p:cNvSpPr txBox="1"/>
          <p:nvPr/>
        </p:nvSpPr>
        <p:spPr>
          <a:xfrm>
            <a:off x="5435453" y="353654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تعيين الرقم الوظيفيّ والبريد الإلكترونيّ المؤسّسيّ</a:t>
            </a:r>
            <a:endParaRPr lang="en-US" dirty="0"/>
          </a:p>
        </p:txBody>
      </p:sp>
      <p:sp>
        <p:nvSpPr>
          <p:cNvPr id="3" name="TextBox 2">
            <a:extLst>
              <a:ext uri="{FF2B5EF4-FFF2-40B4-BE49-F238E27FC236}">
                <a16:creationId xmlns:a16="http://schemas.microsoft.com/office/drawing/2014/main" id="{7CC3D531-C807-95C0-3C54-28D5B7CE78BA}"/>
              </a:ext>
            </a:extLst>
          </p:cNvPr>
          <p:cNvSpPr txBox="1"/>
          <p:nvPr/>
        </p:nvSpPr>
        <p:spPr>
          <a:xfrm>
            <a:off x="5435453" y="429502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تسجيل البصمة البيومترية في النظام</a:t>
            </a:r>
            <a:endParaRPr lang="en-US" dirty="0"/>
          </a:p>
        </p:txBody>
      </p:sp>
      <p:sp>
        <p:nvSpPr>
          <p:cNvPr id="13" name="TextBox 12">
            <a:extLst>
              <a:ext uri="{FF2B5EF4-FFF2-40B4-BE49-F238E27FC236}">
                <a16:creationId xmlns:a16="http://schemas.microsoft.com/office/drawing/2014/main" id="{B072DDC9-D30B-0EFD-9BE1-B3E81D34512B}"/>
              </a:ext>
            </a:extLst>
          </p:cNvPr>
          <p:cNvSpPr txBox="1"/>
          <p:nvPr/>
        </p:nvSpPr>
        <p:spPr>
          <a:xfrm>
            <a:off x="5435453" y="505350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تعريف الموظف بمنصّات التدريب الإلكترونيّ</a:t>
            </a:r>
            <a:endParaRPr lang="en-US" dirty="0"/>
          </a:p>
        </p:txBody>
      </p:sp>
      <p:sp>
        <p:nvSpPr>
          <p:cNvPr id="14" name="TextBox 13">
            <a:extLst>
              <a:ext uri="{FF2B5EF4-FFF2-40B4-BE49-F238E27FC236}">
                <a16:creationId xmlns:a16="http://schemas.microsoft.com/office/drawing/2014/main" id="{72BF5CD6-A849-1EB7-8DB6-3B310CEB2848}"/>
              </a:ext>
            </a:extLst>
          </p:cNvPr>
          <p:cNvSpPr txBox="1"/>
          <p:nvPr/>
        </p:nvSpPr>
        <p:spPr>
          <a:xfrm>
            <a:off x="5435453" y="581198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منح الصلاحيات اللازمة للوصول إلى الأنظمة</a:t>
            </a:r>
            <a:endParaRPr lang="en-US" dirty="0"/>
          </a:p>
        </p:txBody>
      </p:sp>
    </p:spTree>
    <p:extLst>
      <p:ext uri="{BB962C8B-B14F-4D97-AF65-F5344CB8AC3E}">
        <p14:creationId xmlns:p14="http://schemas.microsoft.com/office/powerpoint/2010/main" val="11188997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P spid="11" grpId="0"/>
      <p:bldP spid="3" grpId="0"/>
      <p:bldP spid="13" grpId="0"/>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2EAED5-C38D-8F58-10A2-781C8F11723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F5B2D11-38CE-7E2B-CC0F-418225204C7E}"/>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F6C6740-B055-5F6F-4C53-4405826F82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B8950F3E-F6DC-6721-074D-98F8EC755D1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44208B43-340D-DAA9-0C9C-279049993BAB}"/>
              </a:ext>
            </a:extLst>
          </p:cNvPr>
          <p:cNvSpPr txBox="1"/>
          <p:nvPr/>
        </p:nvSpPr>
        <p:spPr>
          <a:xfrm>
            <a:off x="5435453" y="122764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مرحلة الإدارة اليومية</a:t>
            </a:r>
            <a:r>
              <a:rPr lang="en-US" b="0"/>
              <a:t>:</a:t>
            </a:r>
            <a:endParaRPr lang="en-US"/>
          </a:p>
        </p:txBody>
      </p:sp>
      <p:sp>
        <p:nvSpPr>
          <p:cNvPr id="6" name="TextBox 5">
            <a:extLst>
              <a:ext uri="{FF2B5EF4-FFF2-40B4-BE49-F238E27FC236}">
                <a16:creationId xmlns:a16="http://schemas.microsoft.com/office/drawing/2014/main" id="{E204A9EC-DD86-42A0-CB0E-0B85205F6A17}"/>
              </a:ext>
            </a:extLst>
          </p:cNvPr>
          <p:cNvSpPr txBox="1"/>
          <p:nvPr/>
        </p:nvSpPr>
        <p:spPr>
          <a:xfrm>
            <a:off x="5435453" y="2019595"/>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تسجيل الحضور والانصراف عبر البصمة أو التطبيق</a:t>
            </a:r>
            <a:endParaRPr lang="en-US" dirty="0"/>
          </a:p>
        </p:txBody>
      </p:sp>
      <p:sp>
        <p:nvSpPr>
          <p:cNvPr id="10" name="TextBox 9">
            <a:extLst>
              <a:ext uri="{FF2B5EF4-FFF2-40B4-BE49-F238E27FC236}">
                <a16:creationId xmlns:a16="http://schemas.microsoft.com/office/drawing/2014/main" id="{233CFEA3-6A11-A02C-594E-D5C6A48A8156}"/>
              </a:ext>
            </a:extLst>
          </p:cNvPr>
          <p:cNvSpPr txBox="1"/>
          <p:nvPr/>
        </p:nvSpPr>
        <p:spPr>
          <a:xfrm>
            <a:off x="5435453" y="277807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تقديم طلبات الإجازات عبر النظام</a:t>
            </a:r>
            <a:endParaRPr lang="en-US" dirty="0"/>
          </a:p>
        </p:txBody>
      </p:sp>
      <p:sp>
        <p:nvSpPr>
          <p:cNvPr id="11" name="TextBox 10">
            <a:extLst>
              <a:ext uri="{FF2B5EF4-FFF2-40B4-BE49-F238E27FC236}">
                <a16:creationId xmlns:a16="http://schemas.microsoft.com/office/drawing/2014/main" id="{DFE8F354-44BC-2A96-2872-44FD896F0904}"/>
              </a:ext>
            </a:extLst>
          </p:cNvPr>
          <p:cNvSpPr txBox="1"/>
          <p:nvPr/>
        </p:nvSpPr>
        <p:spPr>
          <a:xfrm>
            <a:off x="5435453" y="353654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تحديث البيانات الشخصية (العنوان، الحالة الاجتماعية)</a:t>
            </a:r>
            <a:endParaRPr lang="en-US" dirty="0"/>
          </a:p>
        </p:txBody>
      </p:sp>
      <p:sp>
        <p:nvSpPr>
          <p:cNvPr id="3" name="TextBox 2">
            <a:extLst>
              <a:ext uri="{FF2B5EF4-FFF2-40B4-BE49-F238E27FC236}">
                <a16:creationId xmlns:a16="http://schemas.microsoft.com/office/drawing/2014/main" id="{CF875BCA-AC5C-2A8C-3121-52398B9A09A6}"/>
              </a:ext>
            </a:extLst>
          </p:cNvPr>
          <p:cNvSpPr txBox="1"/>
          <p:nvPr/>
        </p:nvSpPr>
        <p:spPr>
          <a:xfrm>
            <a:off x="5435453" y="429502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الاطّلاع على الهيكل التنظيميّ والمسمّى الوظيفيّ</a:t>
            </a:r>
            <a:endParaRPr lang="en-US" dirty="0"/>
          </a:p>
        </p:txBody>
      </p:sp>
      <p:sp>
        <p:nvSpPr>
          <p:cNvPr id="13" name="TextBox 12">
            <a:extLst>
              <a:ext uri="{FF2B5EF4-FFF2-40B4-BE49-F238E27FC236}">
                <a16:creationId xmlns:a16="http://schemas.microsoft.com/office/drawing/2014/main" id="{D1F76F5C-4799-4D61-2633-0A78EB1D3699}"/>
              </a:ext>
            </a:extLst>
          </p:cNvPr>
          <p:cNvSpPr txBox="1"/>
          <p:nvPr/>
        </p:nvSpPr>
        <p:spPr>
          <a:xfrm>
            <a:off x="5435453" y="505350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طلب الوثائق الرسمية (تعريف بالراتب، إثبات وظيفة)</a:t>
            </a:r>
            <a:endParaRPr lang="en-US" dirty="0"/>
          </a:p>
        </p:txBody>
      </p:sp>
      <p:sp>
        <p:nvSpPr>
          <p:cNvPr id="14" name="TextBox 13">
            <a:extLst>
              <a:ext uri="{FF2B5EF4-FFF2-40B4-BE49-F238E27FC236}">
                <a16:creationId xmlns:a16="http://schemas.microsoft.com/office/drawing/2014/main" id="{7A405567-DA2D-9CC8-50B6-3249F8371BB5}"/>
              </a:ext>
            </a:extLst>
          </p:cNvPr>
          <p:cNvSpPr txBox="1"/>
          <p:nvPr/>
        </p:nvSpPr>
        <p:spPr>
          <a:xfrm>
            <a:off x="5435453" y="581198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متابعة رصيد الإجازات المتاح</a:t>
            </a:r>
            <a:endParaRPr lang="en-US" dirty="0"/>
          </a:p>
        </p:txBody>
      </p:sp>
    </p:spTree>
    <p:extLst>
      <p:ext uri="{BB962C8B-B14F-4D97-AF65-F5344CB8AC3E}">
        <p14:creationId xmlns:p14="http://schemas.microsoft.com/office/powerpoint/2010/main" val="29359342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P spid="11" grpId="0"/>
      <p:bldP spid="3" grpId="0"/>
      <p:bldP spid="13" grpId="0"/>
      <p:bldP spid="1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6E56F0-CBEA-AA27-DC69-F17786DAC71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A370DFE-2422-FE76-B094-533155E883C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98BA19A-A2DB-96CE-9DFF-E839E53374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BF708519-E166-C1A0-0EB7-46A53AA9B87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B2FA9207-CAF5-1E43-BC6A-9817E8ACBE5C}"/>
              </a:ext>
            </a:extLst>
          </p:cNvPr>
          <p:cNvSpPr txBox="1"/>
          <p:nvPr/>
        </p:nvSpPr>
        <p:spPr>
          <a:xfrm>
            <a:off x="5435453" y="122764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مرحلة التطوير والنموّ</a:t>
            </a:r>
            <a:r>
              <a:rPr lang="en-US" b="0"/>
              <a:t>:</a:t>
            </a:r>
            <a:endParaRPr lang="en-US"/>
          </a:p>
        </p:txBody>
      </p:sp>
      <p:sp>
        <p:nvSpPr>
          <p:cNvPr id="6" name="TextBox 5">
            <a:extLst>
              <a:ext uri="{FF2B5EF4-FFF2-40B4-BE49-F238E27FC236}">
                <a16:creationId xmlns:a16="http://schemas.microsoft.com/office/drawing/2014/main" id="{D8C45F30-47C4-728A-E035-296FE5AEE7C7}"/>
              </a:ext>
            </a:extLst>
          </p:cNvPr>
          <p:cNvSpPr txBox="1"/>
          <p:nvPr/>
        </p:nvSpPr>
        <p:spPr>
          <a:xfrm>
            <a:off x="5435453" y="2019595"/>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التسجيل في الدورات التدريبية المتاحة</a:t>
            </a:r>
            <a:endParaRPr lang="en-US" dirty="0"/>
          </a:p>
        </p:txBody>
      </p:sp>
      <p:sp>
        <p:nvSpPr>
          <p:cNvPr id="10" name="TextBox 9">
            <a:extLst>
              <a:ext uri="{FF2B5EF4-FFF2-40B4-BE49-F238E27FC236}">
                <a16:creationId xmlns:a16="http://schemas.microsoft.com/office/drawing/2014/main" id="{E8097E3F-F6CC-44A8-33B8-BDE84FDEBE3A}"/>
              </a:ext>
            </a:extLst>
          </p:cNvPr>
          <p:cNvSpPr txBox="1"/>
          <p:nvPr/>
        </p:nvSpPr>
        <p:spPr>
          <a:xfrm>
            <a:off x="5435453" y="277807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إجراء التقييم الذاتيّ السنويّ</a:t>
            </a:r>
            <a:endParaRPr lang="en-US" dirty="0"/>
          </a:p>
        </p:txBody>
      </p:sp>
      <p:sp>
        <p:nvSpPr>
          <p:cNvPr id="11" name="TextBox 10">
            <a:extLst>
              <a:ext uri="{FF2B5EF4-FFF2-40B4-BE49-F238E27FC236}">
                <a16:creationId xmlns:a16="http://schemas.microsoft.com/office/drawing/2014/main" id="{3F5B70B7-3A01-936B-BB42-AFA5BF07FA3E}"/>
              </a:ext>
            </a:extLst>
          </p:cNvPr>
          <p:cNvSpPr txBox="1"/>
          <p:nvPr/>
        </p:nvSpPr>
        <p:spPr>
          <a:xfrm>
            <a:off x="5435453" y="353654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استلام التغذية الراجعة من المديرين والزملاء</a:t>
            </a:r>
            <a:endParaRPr lang="en-US" dirty="0"/>
          </a:p>
        </p:txBody>
      </p:sp>
      <p:sp>
        <p:nvSpPr>
          <p:cNvPr id="3" name="TextBox 2">
            <a:extLst>
              <a:ext uri="{FF2B5EF4-FFF2-40B4-BE49-F238E27FC236}">
                <a16:creationId xmlns:a16="http://schemas.microsoft.com/office/drawing/2014/main" id="{AC7BA507-4C5B-DA5A-4177-8B98D25C2AC6}"/>
              </a:ext>
            </a:extLst>
          </p:cNvPr>
          <p:cNvSpPr txBox="1"/>
          <p:nvPr/>
        </p:nvSpPr>
        <p:spPr>
          <a:xfrm>
            <a:off x="5435453" y="429502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متابعة خطّة التطوير الوظيفيّ الشخصية</a:t>
            </a:r>
            <a:endParaRPr lang="en-US" dirty="0"/>
          </a:p>
        </p:txBody>
      </p:sp>
      <p:sp>
        <p:nvSpPr>
          <p:cNvPr id="13" name="TextBox 12">
            <a:extLst>
              <a:ext uri="{FF2B5EF4-FFF2-40B4-BE49-F238E27FC236}">
                <a16:creationId xmlns:a16="http://schemas.microsoft.com/office/drawing/2014/main" id="{0588F29A-1DE6-9856-0F4C-9C578396E62A}"/>
              </a:ext>
            </a:extLst>
          </p:cNvPr>
          <p:cNvSpPr txBox="1"/>
          <p:nvPr/>
        </p:nvSpPr>
        <p:spPr>
          <a:xfrm>
            <a:off x="5435453" y="505350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الاطّلاع على الفرص الوظيفية الداخلية</a:t>
            </a:r>
            <a:endParaRPr lang="en-US" dirty="0"/>
          </a:p>
        </p:txBody>
      </p:sp>
      <p:sp>
        <p:nvSpPr>
          <p:cNvPr id="14" name="TextBox 13">
            <a:extLst>
              <a:ext uri="{FF2B5EF4-FFF2-40B4-BE49-F238E27FC236}">
                <a16:creationId xmlns:a16="http://schemas.microsoft.com/office/drawing/2014/main" id="{E0DD5F7E-7EB7-5F4A-6168-12C06F849891}"/>
              </a:ext>
            </a:extLst>
          </p:cNvPr>
          <p:cNvSpPr txBox="1"/>
          <p:nvPr/>
        </p:nvSpPr>
        <p:spPr>
          <a:xfrm>
            <a:off x="5435453" y="581198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تقييم فعالية التدريب المستلم</a:t>
            </a:r>
            <a:endParaRPr lang="en-US" dirty="0"/>
          </a:p>
        </p:txBody>
      </p:sp>
    </p:spTree>
    <p:extLst>
      <p:ext uri="{BB962C8B-B14F-4D97-AF65-F5344CB8AC3E}">
        <p14:creationId xmlns:p14="http://schemas.microsoft.com/office/powerpoint/2010/main" val="23451256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P spid="11" grpId="0"/>
      <p:bldP spid="3" grpId="0"/>
      <p:bldP spid="13" grpId="0"/>
      <p:bldP spid="1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EDBCC-01DA-D2B9-152C-F496911B93C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644076D-58DB-E287-9D9E-56BF848657D1}"/>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0687317-607A-0758-B4C4-A162B260B8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80618917-3C39-1FFC-38D8-ABEC930FA37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31E1C24F-6D83-F69D-4E00-B24C2E2DB49C}"/>
              </a:ext>
            </a:extLst>
          </p:cNvPr>
          <p:cNvSpPr txBox="1"/>
          <p:nvPr/>
        </p:nvSpPr>
        <p:spPr>
          <a:xfrm>
            <a:off x="5435453" y="122764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مرحلة التعويضات والمكافآت</a:t>
            </a:r>
            <a:r>
              <a:rPr lang="en-US" b="0"/>
              <a:t>:</a:t>
            </a:r>
            <a:endParaRPr lang="en-US"/>
          </a:p>
        </p:txBody>
      </p:sp>
      <p:sp>
        <p:nvSpPr>
          <p:cNvPr id="6" name="TextBox 5">
            <a:extLst>
              <a:ext uri="{FF2B5EF4-FFF2-40B4-BE49-F238E27FC236}">
                <a16:creationId xmlns:a16="http://schemas.microsoft.com/office/drawing/2014/main" id="{E91BBB10-AE42-84BA-57BC-E21C3D2FA907}"/>
              </a:ext>
            </a:extLst>
          </p:cNvPr>
          <p:cNvSpPr txBox="1"/>
          <p:nvPr/>
        </p:nvSpPr>
        <p:spPr>
          <a:xfrm>
            <a:off x="5435453" y="2019595"/>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الاطّلاع على تفاصيل الراتب الشهريّ</a:t>
            </a:r>
            <a:endParaRPr lang="en-US" dirty="0"/>
          </a:p>
        </p:txBody>
      </p:sp>
      <p:sp>
        <p:nvSpPr>
          <p:cNvPr id="10" name="TextBox 9">
            <a:extLst>
              <a:ext uri="{FF2B5EF4-FFF2-40B4-BE49-F238E27FC236}">
                <a16:creationId xmlns:a16="http://schemas.microsoft.com/office/drawing/2014/main" id="{33BC71EE-96AE-34D6-1920-1CA2D47445DD}"/>
              </a:ext>
            </a:extLst>
          </p:cNvPr>
          <p:cNvSpPr txBox="1"/>
          <p:nvPr/>
        </p:nvSpPr>
        <p:spPr>
          <a:xfrm>
            <a:off x="5435453" y="277807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عرض البدلات والمكافآت المستحقّة</a:t>
            </a:r>
            <a:endParaRPr lang="en-US" dirty="0"/>
          </a:p>
        </p:txBody>
      </p:sp>
      <p:sp>
        <p:nvSpPr>
          <p:cNvPr id="11" name="TextBox 10">
            <a:extLst>
              <a:ext uri="{FF2B5EF4-FFF2-40B4-BE49-F238E27FC236}">
                <a16:creationId xmlns:a16="http://schemas.microsoft.com/office/drawing/2014/main" id="{F4F972EA-F3CD-B98C-AD62-B6232E0DF249}"/>
              </a:ext>
            </a:extLst>
          </p:cNvPr>
          <p:cNvSpPr txBox="1"/>
          <p:nvPr/>
        </p:nvSpPr>
        <p:spPr>
          <a:xfrm>
            <a:off x="5435453" y="353654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متابعة اشتراكات التأمين الصحّيّ والاجتماعيّ</a:t>
            </a:r>
            <a:endParaRPr lang="en-US" dirty="0"/>
          </a:p>
        </p:txBody>
      </p:sp>
      <p:sp>
        <p:nvSpPr>
          <p:cNvPr id="3" name="TextBox 2">
            <a:extLst>
              <a:ext uri="{FF2B5EF4-FFF2-40B4-BE49-F238E27FC236}">
                <a16:creationId xmlns:a16="http://schemas.microsoft.com/office/drawing/2014/main" id="{FC87F2E5-B793-64D2-AC92-4DCED799BE71}"/>
              </a:ext>
            </a:extLst>
          </p:cNvPr>
          <p:cNvSpPr txBox="1"/>
          <p:nvPr/>
        </p:nvSpPr>
        <p:spPr>
          <a:xfrm>
            <a:off x="5435453" y="429502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الاطّلاع على المزايا الإضافية المتاحة</a:t>
            </a:r>
            <a:endParaRPr lang="en-US" dirty="0"/>
          </a:p>
        </p:txBody>
      </p:sp>
      <p:sp>
        <p:nvSpPr>
          <p:cNvPr id="13" name="TextBox 12">
            <a:extLst>
              <a:ext uri="{FF2B5EF4-FFF2-40B4-BE49-F238E27FC236}">
                <a16:creationId xmlns:a16="http://schemas.microsoft.com/office/drawing/2014/main" id="{E612B9C1-5721-5A7F-7680-980071301895}"/>
              </a:ext>
            </a:extLst>
          </p:cNvPr>
          <p:cNvSpPr txBox="1"/>
          <p:nvPr/>
        </p:nvSpPr>
        <p:spPr>
          <a:xfrm>
            <a:off x="5435453" y="505350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تنزيل قسيمة الراتب الإلكترونية</a:t>
            </a:r>
            <a:endParaRPr lang="en-US" dirty="0"/>
          </a:p>
        </p:txBody>
      </p:sp>
      <p:sp>
        <p:nvSpPr>
          <p:cNvPr id="14" name="TextBox 13">
            <a:extLst>
              <a:ext uri="{FF2B5EF4-FFF2-40B4-BE49-F238E27FC236}">
                <a16:creationId xmlns:a16="http://schemas.microsoft.com/office/drawing/2014/main" id="{989B3B2D-6AFA-83DC-8857-96AC0B04D726}"/>
              </a:ext>
            </a:extLst>
          </p:cNvPr>
          <p:cNvSpPr txBox="1"/>
          <p:nvPr/>
        </p:nvSpPr>
        <p:spPr>
          <a:xfrm>
            <a:off x="5435453" y="581198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تحديث البيانات البنكية</a:t>
            </a:r>
            <a:endParaRPr lang="en-US" dirty="0"/>
          </a:p>
        </p:txBody>
      </p:sp>
    </p:spTree>
    <p:extLst>
      <p:ext uri="{BB962C8B-B14F-4D97-AF65-F5344CB8AC3E}">
        <p14:creationId xmlns:p14="http://schemas.microsoft.com/office/powerpoint/2010/main" val="13144530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P spid="11" grpId="0"/>
      <p:bldP spid="3" grpId="0"/>
      <p:bldP spid="13" grpId="0"/>
      <p:bldP spid="1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7398B-9C3C-0514-5671-80FA92E2F9B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41D19C6-C6AA-53FC-79A9-9BAC25BF375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881FB84-FBEF-3CC4-4221-7EEECB1E2F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4C3476FC-6252-5D09-65B8-93FA30CF720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EDB82039-A660-E2F3-5C22-A82E5F0E17DE}"/>
              </a:ext>
            </a:extLst>
          </p:cNvPr>
          <p:cNvSpPr txBox="1"/>
          <p:nvPr/>
        </p:nvSpPr>
        <p:spPr>
          <a:xfrm>
            <a:off x="5435453" y="122764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مرحلة انتهاء الخدمة</a:t>
            </a:r>
            <a:r>
              <a:rPr lang="en-US" b="0"/>
              <a:t>:</a:t>
            </a:r>
            <a:endParaRPr lang="en-US"/>
          </a:p>
        </p:txBody>
      </p:sp>
      <p:sp>
        <p:nvSpPr>
          <p:cNvPr id="6" name="TextBox 5">
            <a:extLst>
              <a:ext uri="{FF2B5EF4-FFF2-40B4-BE49-F238E27FC236}">
                <a16:creationId xmlns:a16="http://schemas.microsoft.com/office/drawing/2014/main" id="{844E7392-236F-5252-8400-B915D2635BE7}"/>
              </a:ext>
            </a:extLst>
          </p:cNvPr>
          <p:cNvSpPr txBox="1"/>
          <p:nvPr/>
        </p:nvSpPr>
        <p:spPr>
          <a:xfrm>
            <a:off x="5435453" y="2171291"/>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تقديم طلب الاستقالة أو التقاعد إلكترونياً</a:t>
            </a:r>
            <a:endParaRPr lang="en-US" dirty="0"/>
          </a:p>
        </p:txBody>
      </p:sp>
      <p:sp>
        <p:nvSpPr>
          <p:cNvPr id="10" name="TextBox 9">
            <a:extLst>
              <a:ext uri="{FF2B5EF4-FFF2-40B4-BE49-F238E27FC236}">
                <a16:creationId xmlns:a16="http://schemas.microsoft.com/office/drawing/2014/main" id="{DB050C64-1CB0-3B1A-9C15-1BDCAD39674F}"/>
              </a:ext>
            </a:extLst>
          </p:cNvPr>
          <p:cNvSpPr txBox="1"/>
          <p:nvPr/>
        </p:nvSpPr>
        <p:spPr>
          <a:xfrm>
            <a:off x="5435453" y="308146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حساب نهاية الخدمة والمستحقّات</a:t>
            </a:r>
            <a:endParaRPr lang="en-US" dirty="0"/>
          </a:p>
        </p:txBody>
      </p:sp>
      <p:sp>
        <p:nvSpPr>
          <p:cNvPr id="11" name="TextBox 10">
            <a:extLst>
              <a:ext uri="{FF2B5EF4-FFF2-40B4-BE49-F238E27FC236}">
                <a16:creationId xmlns:a16="http://schemas.microsoft.com/office/drawing/2014/main" id="{C9B60C26-4495-DEEF-36C2-F0D4650219A6}"/>
              </a:ext>
            </a:extLst>
          </p:cNvPr>
          <p:cNvSpPr txBox="1"/>
          <p:nvPr/>
        </p:nvSpPr>
        <p:spPr>
          <a:xfrm>
            <a:off x="5435453" y="3991637"/>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إلغاء الصلاحيات والوصول إلى الأنظمة</a:t>
            </a:r>
            <a:endParaRPr lang="en-US" dirty="0"/>
          </a:p>
        </p:txBody>
      </p:sp>
      <p:sp>
        <p:nvSpPr>
          <p:cNvPr id="3" name="TextBox 2">
            <a:extLst>
              <a:ext uri="{FF2B5EF4-FFF2-40B4-BE49-F238E27FC236}">
                <a16:creationId xmlns:a16="http://schemas.microsoft.com/office/drawing/2014/main" id="{8F75D762-950F-93D2-584E-D3583AB2A9D7}"/>
              </a:ext>
            </a:extLst>
          </p:cNvPr>
          <p:cNvSpPr txBox="1"/>
          <p:nvPr/>
        </p:nvSpPr>
        <p:spPr>
          <a:xfrm>
            <a:off x="5435453" y="490181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تقييم الخروج</a:t>
            </a:r>
            <a:r>
              <a:rPr lang="en-US"/>
              <a:t> (Exit Interview)</a:t>
            </a:r>
            <a:endParaRPr lang="en-US" dirty="0"/>
          </a:p>
        </p:txBody>
      </p:sp>
      <p:sp>
        <p:nvSpPr>
          <p:cNvPr id="14" name="TextBox 13">
            <a:extLst>
              <a:ext uri="{FF2B5EF4-FFF2-40B4-BE49-F238E27FC236}">
                <a16:creationId xmlns:a16="http://schemas.microsoft.com/office/drawing/2014/main" id="{F96F4B1B-5154-E318-0F7B-3555F907A442}"/>
              </a:ext>
            </a:extLst>
          </p:cNvPr>
          <p:cNvSpPr txBox="1"/>
          <p:nvPr/>
        </p:nvSpPr>
        <p:spPr>
          <a:xfrm>
            <a:off x="5435453" y="581198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أرشفة ملفّ الموظف إلكترونياً</a:t>
            </a:r>
            <a:endParaRPr lang="en-US" dirty="0"/>
          </a:p>
        </p:txBody>
      </p:sp>
    </p:spTree>
    <p:extLst>
      <p:ext uri="{BB962C8B-B14F-4D97-AF65-F5344CB8AC3E}">
        <p14:creationId xmlns:p14="http://schemas.microsoft.com/office/powerpoint/2010/main" val="20131838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P spid="11" grpId="0"/>
      <p:bldP spid="3" grpId="0"/>
      <p:bldP spid="1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0DA949-11FB-2B80-0B68-DB64D77D3FB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964C0D7-B62A-4689-E46E-55FED767F29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5035DC8-5DBE-4A56-44DB-EDD0828BA3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D30E658C-2B39-38AF-B5F3-BF5B8333741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6EF009A8-6D1C-9429-5DFA-0024D17D4177}"/>
              </a:ext>
            </a:extLst>
          </p:cNvPr>
          <p:cNvSpPr txBox="1"/>
          <p:nvPr/>
        </p:nvSpPr>
        <p:spPr>
          <a:xfrm>
            <a:off x="5435453" y="122764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التحدّيات الشائعة المتوقّعة</a:t>
            </a:r>
            <a:r>
              <a:rPr lang="en-US" b="0"/>
              <a:t>:</a:t>
            </a:r>
            <a:endParaRPr lang="en-US"/>
          </a:p>
        </p:txBody>
      </p:sp>
      <p:sp>
        <p:nvSpPr>
          <p:cNvPr id="6" name="TextBox 5">
            <a:extLst>
              <a:ext uri="{FF2B5EF4-FFF2-40B4-BE49-F238E27FC236}">
                <a16:creationId xmlns:a16="http://schemas.microsoft.com/office/drawing/2014/main" id="{E3A6F916-C956-B428-6CA3-AC18AB8C9DD9}"/>
              </a:ext>
            </a:extLst>
          </p:cNvPr>
          <p:cNvSpPr txBox="1"/>
          <p:nvPr/>
        </p:nvSpPr>
        <p:spPr>
          <a:xfrm>
            <a:off x="5435453" y="193036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عدم تكامل الأنظمة المختلفة ممّا يتطلّب إدخال البيانات يدوياً</a:t>
            </a:r>
            <a:endParaRPr lang="en-US" dirty="0"/>
          </a:p>
        </p:txBody>
      </p:sp>
      <p:sp>
        <p:nvSpPr>
          <p:cNvPr id="10" name="TextBox 9">
            <a:extLst>
              <a:ext uri="{FF2B5EF4-FFF2-40B4-BE49-F238E27FC236}">
                <a16:creationId xmlns:a16="http://schemas.microsoft.com/office/drawing/2014/main" id="{1F66DA86-206E-55FD-E9E8-D4102A4588BB}"/>
              </a:ext>
            </a:extLst>
          </p:cNvPr>
          <p:cNvSpPr txBox="1"/>
          <p:nvPr/>
        </p:nvSpPr>
        <p:spPr>
          <a:xfrm>
            <a:off x="5435453" y="259960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صعوبة الوصول إلى النظام من خارج مقرّ العمل</a:t>
            </a:r>
            <a:endParaRPr lang="en-US" dirty="0"/>
          </a:p>
        </p:txBody>
      </p:sp>
      <p:sp>
        <p:nvSpPr>
          <p:cNvPr id="11" name="TextBox 10">
            <a:extLst>
              <a:ext uri="{FF2B5EF4-FFF2-40B4-BE49-F238E27FC236}">
                <a16:creationId xmlns:a16="http://schemas.microsoft.com/office/drawing/2014/main" id="{FBDF1855-0CC1-C91A-01FD-61120707E43B}"/>
              </a:ext>
            </a:extLst>
          </p:cNvPr>
          <p:cNvSpPr txBox="1"/>
          <p:nvPr/>
        </p:nvSpPr>
        <p:spPr>
          <a:xfrm>
            <a:off x="5435453" y="326884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واجهات مستخدم معقّدة وغير سهلة الاستخدام</a:t>
            </a:r>
            <a:endParaRPr lang="en-US" dirty="0"/>
          </a:p>
        </p:txBody>
      </p:sp>
      <p:sp>
        <p:nvSpPr>
          <p:cNvPr id="3" name="TextBox 2">
            <a:extLst>
              <a:ext uri="{FF2B5EF4-FFF2-40B4-BE49-F238E27FC236}">
                <a16:creationId xmlns:a16="http://schemas.microsoft.com/office/drawing/2014/main" id="{CEB63689-EB49-1A45-FD21-C79923C7F9AB}"/>
              </a:ext>
            </a:extLst>
          </p:cNvPr>
          <p:cNvSpPr txBox="1"/>
          <p:nvPr/>
        </p:nvSpPr>
        <p:spPr>
          <a:xfrm>
            <a:off x="5435453" y="393808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بطء في معالجة الطلبات والموافقات</a:t>
            </a:r>
            <a:endParaRPr lang="en-US" dirty="0"/>
          </a:p>
        </p:txBody>
      </p:sp>
      <p:sp>
        <p:nvSpPr>
          <p:cNvPr id="14" name="TextBox 13">
            <a:extLst>
              <a:ext uri="{FF2B5EF4-FFF2-40B4-BE49-F238E27FC236}">
                <a16:creationId xmlns:a16="http://schemas.microsoft.com/office/drawing/2014/main" id="{19943460-68F3-8508-725C-26B1CAA7CB1A}"/>
              </a:ext>
            </a:extLst>
          </p:cNvPr>
          <p:cNvSpPr txBox="1"/>
          <p:nvPr/>
        </p:nvSpPr>
        <p:spPr>
          <a:xfrm>
            <a:off x="5435453" y="4607328"/>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نقص في التدريب على استخدام الأنظمة</a:t>
            </a:r>
            <a:endParaRPr lang="en-US" dirty="0"/>
          </a:p>
        </p:txBody>
      </p:sp>
      <p:sp>
        <p:nvSpPr>
          <p:cNvPr id="5" name="TextBox 4">
            <a:extLst>
              <a:ext uri="{FF2B5EF4-FFF2-40B4-BE49-F238E27FC236}">
                <a16:creationId xmlns:a16="http://schemas.microsoft.com/office/drawing/2014/main" id="{4A926B37-0D70-702A-6D20-B4AF407E148A}"/>
              </a:ext>
            </a:extLst>
          </p:cNvPr>
          <p:cNvSpPr txBox="1"/>
          <p:nvPr/>
        </p:nvSpPr>
        <p:spPr>
          <a:xfrm>
            <a:off x="5435453" y="527657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مشاكل تقنية في أجهزة البصمة</a:t>
            </a:r>
            <a:endParaRPr lang="en-US" dirty="0"/>
          </a:p>
        </p:txBody>
      </p:sp>
      <p:sp>
        <p:nvSpPr>
          <p:cNvPr id="7" name="TextBox 6">
            <a:extLst>
              <a:ext uri="{FF2B5EF4-FFF2-40B4-BE49-F238E27FC236}">
                <a16:creationId xmlns:a16="http://schemas.microsoft.com/office/drawing/2014/main" id="{0FF014A6-A9CC-B1ED-1B1E-B8BD1D71F549}"/>
              </a:ext>
            </a:extLst>
          </p:cNvPr>
          <p:cNvSpPr txBox="1"/>
          <p:nvPr/>
        </p:nvSpPr>
        <p:spPr>
          <a:xfrm>
            <a:off x="5435453" y="594580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عدم وضوح سياسات الإجازات والمستحقّات في النظام</a:t>
            </a:r>
            <a:endParaRPr lang="en-US" dirty="0"/>
          </a:p>
        </p:txBody>
      </p:sp>
    </p:spTree>
    <p:extLst>
      <p:ext uri="{BB962C8B-B14F-4D97-AF65-F5344CB8AC3E}">
        <p14:creationId xmlns:p14="http://schemas.microsoft.com/office/powerpoint/2010/main" val="35722521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1000"/>
                                        <p:tgtEl>
                                          <p:spTgt spid="5"/>
                                        </p:tgtEl>
                                      </p:cBhvr>
                                    </p:animEffect>
                                    <p:anim calcmode="lin" valueType="num">
                                      <p:cBhvr>
                                        <p:cTn id="48" dur="1000" fill="hold"/>
                                        <p:tgtEl>
                                          <p:spTgt spid="5"/>
                                        </p:tgtEl>
                                        <p:attrNameLst>
                                          <p:attrName>ppt_x</p:attrName>
                                        </p:attrNameLst>
                                      </p:cBhvr>
                                      <p:tavLst>
                                        <p:tav tm="0">
                                          <p:val>
                                            <p:strVal val="#ppt_x"/>
                                          </p:val>
                                        </p:tav>
                                        <p:tav tm="100000">
                                          <p:val>
                                            <p:strVal val="#ppt_x"/>
                                          </p:val>
                                        </p:tav>
                                      </p:tavLst>
                                    </p:anim>
                                    <p:anim calcmode="lin" valueType="num">
                                      <p:cBhvr>
                                        <p:cTn id="4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P spid="11" grpId="0"/>
      <p:bldP spid="3" grpId="0"/>
      <p:bldP spid="14" grpId="0"/>
      <p:bldP spid="5" grpId="0"/>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4B1A16-6FE0-DCDD-16B3-52A58C6E97E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488B30A-7BC9-CAEB-03CE-7C13F1B8B859}"/>
              </a:ext>
            </a:extLst>
          </p:cNvPr>
          <p:cNvSpPr txBox="1"/>
          <p:nvPr/>
        </p:nvSpPr>
        <p:spPr>
          <a:xfrm>
            <a:off x="1930400" y="-196325"/>
            <a:ext cx="83312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نظم إدارة البيانات الأساسية للموظفين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4246BC0-3AF8-088C-8785-EFC9FF781B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109FAE8E-9866-44EB-74B3-B6CF7C7952B2}"/>
              </a:ext>
            </a:extLst>
          </p:cNvPr>
          <p:cNvSpPr txBox="1"/>
          <p:nvPr/>
        </p:nvSpPr>
        <p:spPr>
          <a:xfrm>
            <a:off x="5535526" y="2378758"/>
            <a:ext cx="5843587"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تُمثّل البيانات الأساسية للموظفين حجر الأساس لجميع العمليات والوظائف الأخرى في نظام معلومات الموارد البشرية. فبدون بيانات دقيقة ومُحدّثة وموثوقة، لا يمكن لأيّ نظام أن يُقدّم نتائج صحيحة أو قرارات سليمة. وفقاً لدراسة أجرتها مؤسّسة جارتنر</a:t>
            </a:r>
            <a:r>
              <a:rPr lang="en-US"/>
              <a:t> (Gartner) </a:t>
            </a:r>
            <a:r>
              <a:rPr lang="ar-SA"/>
              <a:t>في عام 2024، فإنّ 67% من الأخطاء في نظم معلومات الموارد البشرية تعود إلى ضعف جودة البيانات الأساسية</a:t>
            </a:r>
            <a:endParaRPr lang="en-US" b="1" dirty="0">
              <a:solidFill>
                <a:srgbClr val="168489"/>
              </a:solidFill>
              <a:latin typeface="Adobe Arabic" panose="020B0604020202020204" pitchFamily="18" charset="-78"/>
              <a:cs typeface="Adobe Arabic" panose="020B0604020202020204" pitchFamily="18" charset="-78"/>
            </a:endParaRPr>
          </a:p>
        </p:txBody>
      </p:sp>
      <p:pic>
        <p:nvPicPr>
          <p:cNvPr id="4" name="Picture 3" descr="Data management ">
            <a:extLst>
              <a:ext uri="{FF2B5EF4-FFF2-40B4-BE49-F238E27FC236}">
                <a16:creationId xmlns:a16="http://schemas.microsoft.com/office/drawing/2014/main" id="{D0312753-FEDB-16EE-B3DA-17A23732675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865312"/>
            <a:ext cx="4135437" cy="4135437"/>
          </a:xfrm>
          <a:prstGeom prst="rect">
            <a:avLst/>
          </a:prstGeom>
          <a:noFill/>
          <a:ln>
            <a:noFill/>
          </a:ln>
        </p:spPr>
      </p:pic>
    </p:spTree>
    <p:extLst>
      <p:ext uri="{BB962C8B-B14F-4D97-AF65-F5344CB8AC3E}">
        <p14:creationId xmlns:p14="http://schemas.microsoft.com/office/powerpoint/2010/main" val="16159072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9B75D7-D5FE-A86D-3AD9-E9690F980F9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65FFB4A-A982-9C59-B83C-74008F870E99}"/>
              </a:ext>
            </a:extLst>
          </p:cNvPr>
          <p:cNvSpPr txBox="1"/>
          <p:nvPr/>
        </p:nvSpPr>
        <p:spPr>
          <a:xfrm>
            <a:off x="1930400" y="-101075"/>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تصميم قواعد بيانات الموظفين والهيكل التنظيميّ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22FF121-E9E3-2E82-256B-1D1ABE5D48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E712CAFB-B5CB-FF36-4C14-C464D2B41012}"/>
              </a:ext>
            </a:extLst>
          </p:cNvPr>
          <p:cNvSpPr txBox="1"/>
          <p:nvPr/>
        </p:nvSpPr>
        <p:spPr>
          <a:xfrm>
            <a:off x="5535526" y="2511204"/>
            <a:ext cx="5843587"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يبدأ تصميم قاعدة البيانات بتحديد الكيانات</a:t>
            </a:r>
            <a:r>
              <a:rPr lang="en-US"/>
              <a:t> (Entities) </a:t>
            </a:r>
            <a:r>
              <a:rPr lang="ar-SA"/>
              <a:t>الرئيسية والعلاقات بينها. في سياق الموارد البشرية، تشمل الكيانات الأساسية: الموظفين، الأقسام، الوظائف، المواقع، المشاريع، وغيرها. يجب أن يُراعي التصميم مبادئ قواعد البيانات العلائقية</a:t>
            </a:r>
            <a:r>
              <a:rPr lang="en-US"/>
              <a:t> (Relational Database Principles) </a:t>
            </a:r>
            <a:r>
              <a:rPr lang="ar-SA"/>
              <a:t>لتجنّب التكرار والتضارب في البيانات</a:t>
            </a:r>
            <a:endParaRPr lang="en-US" b="1" dirty="0">
              <a:solidFill>
                <a:srgbClr val="168489"/>
              </a:solidFill>
              <a:latin typeface="Adobe Arabic" panose="020B0604020202020204" pitchFamily="18" charset="-78"/>
              <a:cs typeface="Adobe Arabic" panose="020B0604020202020204" pitchFamily="18" charset="-78"/>
            </a:endParaRPr>
          </a:p>
        </p:txBody>
      </p:sp>
      <p:pic>
        <p:nvPicPr>
          <p:cNvPr id="3" name="Picture 2" descr="File ">
            <a:extLst>
              <a:ext uri="{FF2B5EF4-FFF2-40B4-BE49-F238E27FC236}">
                <a16:creationId xmlns:a16="http://schemas.microsoft.com/office/drawing/2014/main" id="{6CBB3B06-6524-B2AA-3294-AA12DA04143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2378758"/>
            <a:ext cx="3373437" cy="3373437"/>
          </a:xfrm>
          <a:prstGeom prst="rect">
            <a:avLst/>
          </a:prstGeom>
          <a:noFill/>
          <a:ln>
            <a:noFill/>
          </a:ln>
        </p:spPr>
      </p:pic>
    </p:spTree>
    <p:extLst>
      <p:ext uri="{BB962C8B-B14F-4D97-AF65-F5344CB8AC3E}">
        <p14:creationId xmlns:p14="http://schemas.microsoft.com/office/powerpoint/2010/main" val="9628340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AA971-0A30-52EC-E160-0475E47316A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D323F03-78FC-34B9-E237-DED7C5E199F7}"/>
              </a:ext>
            </a:extLst>
          </p:cNvPr>
          <p:cNvSpPr txBox="1"/>
          <p:nvPr/>
        </p:nvSpPr>
        <p:spPr>
          <a:xfrm>
            <a:off x="1930400" y="-101075"/>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المكوّنات الأساسية لبيانات الموظف</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039381D-FD9B-B176-4FFA-73F8CEE55F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 name="Group 4">
            <a:extLst>
              <a:ext uri="{FF2B5EF4-FFF2-40B4-BE49-F238E27FC236}">
                <a16:creationId xmlns:a16="http://schemas.microsoft.com/office/drawing/2014/main" id="{2BA17D63-06C8-BB9B-EFCF-09B1333D662C}"/>
              </a:ext>
            </a:extLst>
          </p:cNvPr>
          <p:cNvGrpSpPr/>
          <p:nvPr/>
        </p:nvGrpSpPr>
        <p:grpSpPr>
          <a:xfrm>
            <a:off x="427430" y="2555451"/>
            <a:ext cx="2206700" cy="2530900"/>
            <a:chOff x="0" y="-68473"/>
            <a:chExt cx="2120066" cy="1873527"/>
          </a:xfrm>
        </p:grpSpPr>
        <p:grpSp>
          <p:nvGrpSpPr>
            <p:cNvPr id="29" name="Group 28">
              <a:extLst>
                <a:ext uri="{FF2B5EF4-FFF2-40B4-BE49-F238E27FC236}">
                  <a16:creationId xmlns:a16="http://schemas.microsoft.com/office/drawing/2014/main" id="{273F4663-6137-7C29-B651-AEFE141A892B}"/>
                </a:ext>
              </a:extLst>
            </p:cNvPr>
            <p:cNvGrpSpPr/>
            <p:nvPr/>
          </p:nvGrpSpPr>
          <p:grpSpPr>
            <a:xfrm>
              <a:off x="0" y="0"/>
              <a:ext cx="2120066" cy="1805054"/>
              <a:chOff x="0" y="0"/>
              <a:chExt cx="2809460" cy="2392014"/>
            </a:xfrm>
          </p:grpSpPr>
          <p:sp>
            <p:nvSpPr>
              <p:cNvPr id="31" name="Freeform: Shape 30">
                <a:extLst>
                  <a:ext uri="{FF2B5EF4-FFF2-40B4-BE49-F238E27FC236}">
                    <a16:creationId xmlns:a16="http://schemas.microsoft.com/office/drawing/2014/main" id="{BC13DF4A-66DB-A5EE-B7C7-D6CB80CAD19E}"/>
                  </a:ext>
                </a:extLst>
              </p:cNvPr>
              <p:cNvSpPr/>
              <p:nvPr/>
            </p:nvSpPr>
            <p:spPr>
              <a:xfrm flipH="1" flipV="1">
                <a:off x="0"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2" name="Freeform: Shape 31">
                <a:extLst>
                  <a:ext uri="{FF2B5EF4-FFF2-40B4-BE49-F238E27FC236}">
                    <a16:creationId xmlns:a16="http://schemas.microsoft.com/office/drawing/2014/main" id="{8F70EBC9-7D4A-6EE9-9920-774EC863C6CF}"/>
                  </a:ext>
                </a:extLst>
              </p:cNvPr>
              <p:cNvSpPr/>
              <p:nvPr/>
            </p:nvSpPr>
            <p:spPr>
              <a:xfrm>
                <a:off x="106016"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0" name="TextBox 126">
              <a:extLst>
                <a:ext uri="{FF2B5EF4-FFF2-40B4-BE49-F238E27FC236}">
                  <a16:creationId xmlns:a16="http://schemas.microsoft.com/office/drawing/2014/main" id="{70A774A8-58F5-B4CE-E0FE-F3914294A6D6}"/>
                </a:ext>
              </a:extLst>
            </p:cNvPr>
            <p:cNvSpPr txBox="1">
              <a:spLocks noChangeArrowheads="1"/>
            </p:cNvSpPr>
            <p:nvPr/>
          </p:nvSpPr>
          <p:spPr bwMode="auto">
            <a:xfrm flipV="1">
              <a:off x="104862" y="-68473"/>
              <a:ext cx="1831839" cy="1434567"/>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البيانات الأكاديمية والمهنية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id="{7DEB7310-02F9-7684-F21B-D0E107BC8D1D}"/>
              </a:ext>
            </a:extLst>
          </p:cNvPr>
          <p:cNvGrpSpPr/>
          <p:nvPr/>
        </p:nvGrpSpPr>
        <p:grpSpPr>
          <a:xfrm>
            <a:off x="2707903" y="2647949"/>
            <a:ext cx="2206700" cy="2438402"/>
            <a:chOff x="1170601" y="0"/>
            <a:chExt cx="2120066" cy="1805054"/>
          </a:xfrm>
        </p:grpSpPr>
        <p:grpSp>
          <p:nvGrpSpPr>
            <p:cNvPr id="25" name="Group 24">
              <a:extLst>
                <a:ext uri="{FF2B5EF4-FFF2-40B4-BE49-F238E27FC236}">
                  <a16:creationId xmlns:a16="http://schemas.microsoft.com/office/drawing/2014/main" id="{9AC91191-3E2E-2C4A-F3CB-C4A3D3476AE5}"/>
                </a:ext>
              </a:extLst>
            </p:cNvPr>
            <p:cNvGrpSpPr/>
            <p:nvPr/>
          </p:nvGrpSpPr>
          <p:grpSpPr>
            <a:xfrm>
              <a:off x="1170601" y="0"/>
              <a:ext cx="2120066" cy="1805054"/>
              <a:chOff x="1170601" y="0"/>
              <a:chExt cx="2809460" cy="2392014"/>
            </a:xfrm>
          </p:grpSpPr>
          <p:sp>
            <p:nvSpPr>
              <p:cNvPr id="27" name="Freeform: Shape 26">
                <a:extLst>
                  <a:ext uri="{FF2B5EF4-FFF2-40B4-BE49-F238E27FC236}">
                    <a16:creationId xmlns:a16="http://schemas.microsoft.com/office/drawing/2014/main" id="{BC509E40-444D-63AD-1E91-A8BCC4CAC414}"/>
                  </a:ext>
                </a:extLst>
              </p:cNvPr>
              <p:cNvSpPr/>
              <p:nvPr/>
            </p:nvSpPr>
            <p:spPr>
              <a:xfrm flipH="1" flipV="1">
                <a:off x="1170601"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8" name="Freeform: Shape 27">
                <a:extLst>
                  <a:ext uri="{FF2B5EF4-FFF2-40B4-BE49-F238E27FC236}">
                    <a16:creationId xmlns:a16="http://schemas.microsoft.com/office/drawing/2014/main" id="{11D96F68-B75B-62DF-6ED3-630127045B65}"/>
                  </a:ext>
                </a:extLst>
              </p:cNvPr>
              <p:cNvSpPr/>
              <p:nvPr/>
            </p:nvSpPr>
            <p:spPr>
              <a:xfrm>
                <a:off x="1276617"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6" name="TextBox 153">
              <a:extLst>
                <a:ext uri="{FF2B5EF4-FFF2-40B4-BE49-F238E27FC236}">
                  <a16:creationId xmlns:a16="http://schemas.microsoft.com/office/drawing/2014/main" id="{FB4B002C-61F9-46E9-DF5E-0D685144CAC6}"/>
                </a:ext>
              </a:extLst>
            </p:cNvPr>
            <p:cNvSpPr txBox="1">
              <a:spLocks noChangeArrowheads="1"/>
            </p:cNvSpPr>
            <p:nvPr/>
          </p:nvSpPr>
          <p:spPr bwMode="auto">
            <a:xfrm flipV="1">
              <a:off x="1588768" y="374255"/>
              <a:ext cx="1204396" cy="1042606"/>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البيانات المالية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1A3401B4-4601-FE40-7A88-39779B281E46}"/>
              </a:ext>
            </a:extLst>
          </p:cNvPr>
          <p:cNvGrpSpPr/>
          <p:nvPr/>
        </p:nvGrpSpPr>
        <p:grpSpPr>
          <a:xfrm>
            <a:off x="7267608" y="2647949"/>
            <a:ext cx="2206700" cy="2438402"/>
            <a:chOff x="3511166" y="0"/>
            <a:chExt cx="2120066" cy="1805054"/>
          </a:xfrm>
        </p:grpSpPr>
        <p:grpSp>
          <p:nvGrpSpPr>
            <p:cNvPr id="21" name="Group 20">
              <a:extLst>
                <a:ext uri="{FF2B5EF4-FFF2-40B4-BE49-F238E27FC236}">
                  <a16:creationId xmlns:a16="http://schemas.microsoft.com/office/drawing/2014/main" id="{DBD8E99D-B332-E358-CDD7-9A32702FCC92}"/>
                </a:ext>
              </a:extLst>
            </p:cNvPr>
            <p:cNvGrpSpPr/>
            <p:nvPr/>
          </p:nvGrpSpPr>
          <p:grpSpPr>
            <a:xfrm>
              <a:off x="3511166" y="0"/>
              <a:ext cx="2120066" cy="1805054"/>
              <a:chOff x="3511166" y="0"/>
              <a:chExt cx="2809460" cy="2392014"/>
            </a:xfrm>
          </p:grpSpPr>
          <p:sp>
            <p:nvSpPr>
              <p:cNvPr id="23" name="Freeform: Shape 22">
                <a:extLst>
                  <a:ext uri="{FF2B5EF4-FFF2-40B4-BE49-F238E27FC236}">
                    <a16:creationId xmlns:a16="http://schemas.microsoft.com/office/drawing/2014/main" id="{E32E8FD4-9D0D-68A7-CE1A-B50E1F992128}"/>
                  </a:ext>
                </a:extLst>
              </p:cNvPr>
              <p:cNvSpPr/>
              <p:nvPr/>
            </p:nvSpPr>
            <p:spPr>
              <a:xfrm flipH="1" flipV="1">
                <a:off x="3511166"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4" name="Freeform: Shape 23">
                <a:extLst>
                  <a:ext uri="{FF2B5EF4-FFF2-40B4-BE49-F238E27FC236}">
                    <a16:creationId xmlns:a16="http://schemas.microsoft.com/office/drawing/2014/main" id="{2B14645B-6727-1FD3-55B0-B37B3DEC1A75}"/>
                  </a:ext>
                </a:extLst>
              </p:cNvPr>
              <p:cNvSpPr/>
              <p:nvPr/>
            </p:nvSpPr>
            <p:spPr>
              <a:xfrm>
                <a:off x="3617182"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2" name="TextBox 144">
              <a:extLst>
                <a:ext uri="{FF2B5EF4-FFF2-40B4-BE49-F238E27FC236}">
                  <a16:creationId xmlns:a16="http://schemas.microsoft.com/office/drawing/2014/main" id="{DCCF092E-7051-6C90-E98A-83D06271211A}"/>
                </a:ext>
              </a:extLst>
            </p:cNvPr>
            <p:cNvSpPr txBox="1">
              <a:spLocks noChangeArrowheads="1"/>
            </p:cNvSpPr>
            <p:nvPr/>
          </p:nvSpPr>
          <p:spPr bwMode="auto">
            <a:xfrm flipV="1">
              <a:off x="3826676" y="399358"/>
              <a:ext cx="1409554" cy="992685"/>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بيانات الاتّصال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E62FE3C7-3BF5-8E5F-57AD-1CF26E8AEA31}"/>
              </a:ext>
            </a:extLst>
          </p:cNvPr>
          <p:cNvGrpSpPr/>
          <p:nvPr/>
        </p:nvGrpSpPr>
        <p:grpSpPr>
          <a:xfrm>
            <a:off x="4998167" y="2647949"/>
            <a:ext cx="2206700" cy="2438402"/>
            <a:chOff x="2346228" y="0"/>
            <a:chExt cx="2120066" cy="1805054"/>
          </a:xfrm>
        </p:grpSpPr>
        <p:grpSp>
          <p:nvGrpSpPr>
            <p:cNvPr id="17" name="Group 16">
              <a:extLst>
                <a:ext uri="{FF2B5EF4-FFF2-40B4-BE49-F238E27FC236}">
                  <a16:creationId xmlns:a16="http://schemas.microsoft.com/office/drawing/2014/main" id="{B5E4D04A-9B3C-EBFA-25A2-8819046F9F9A}"/>
                </a:ext>
              </a:extLst>
            </p:cNvPr>
            <p:cNvGrpSpPr/>
            <p:nvPr/>
          </p:nvGrpSpPr>
          <p:grpSpPr>
            <a:xfrm>
              <a:off x="2346228" y="0"/>
              <a:ext cx="2120066" cy="1805054"/>
              <a:chOff x="2346228" y="0"/>
              <a:chExt cx="2809460" cy="2392014"/>
            </a:xfrm>
          </p:grpSpPr>
          <p:sp>
            <p:nvSpPr>
              <p:cNvPr id="19" name="Freeform: Shape 18">
                <a:extLst>
                  <a:ext uri="{FF2B5EF4-FFF2-40B4-BE49-F238E27FC236}">
                    <a16:creationId xmlns:a16="http://schemas.microsoft.com/office/drawing/2014/main" id="{556F2157-90C6-FB56-F866-EA33F7EC72CE}"/>
                  </a:ext>
                </a:extLst>
              </p:cNvPr>
              <p:cNvSpPr/>
              <p:nvPr/>
            </p:nvSpPr>
            <p:spPr>
              <a:xfrm flipH="1" flipV="1">
                <a:off x="2346228"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0" name="Freeform: Shape 19">
                <a:extLst>
                  <a:ext uri="{FF2B5EF4-FFF2-40B4-BE49-F238E27FC236}">
                    <a16:creationId xmlns:a16="http://schemas.microsoft.com/office/drawing/2014/main" id="{D42E5F1D-9C91-371D-E007-1223917591DF}"/>
                  </a:ext>
                </a:extLst>
              </p:cNvPr>
              <p:cNvSpPr/>
              <p:nvPr/>
            </p:nvSpPr>
            <p:spPr>
              <a:xfrm>
                <a:off x="2452244"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18" name="TextBox 148">
              <a:extLst>
                <a:ext uri="{FF2B5EF4-FFF2-40B4-BE49-F238E27FC236}">
                  <a16:creationId xmlns:a16="http://schemas.microsoft.com/office/drawing/2014/main" id="{246BFF9E-D2FD-9445-CB50-32910EF128B4}"/>
                </a:ext>
              </a:extLst>
            </p:cNvPr>
            <p:cNvSpPr txBox="1">
              <a:spLocks noChangeArrowheads="1"/>
            </p:cNvSpPr>
            <p:nvPr/>
          </p:nvSpPr>
          <p:spPr bwMode="auto">
            <a:xfrm flipV="1">
              <a:off x="2674198" y="425635"/>
              <a:ext cx="1385639" cy="940459"/>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البيانات الوظيفية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3E444105-2A6C-6F76-54B6-D7AF816DB514}"/>
              </a:ext>
            </a:extLst>
          </p:cNvPr>
          <p:cNvGrpSpPr/>
          <p:nvPr/>
        </p:nvGrpSpPr>
        <p:grpSpPr>
          <a:xfrm>
            <a:off x="9557872" y="2647949"/>
            <a:ext cx="2206700" cy="2438402"/>
            <a:chOff x="4686793" y="0"/>
            <a:chExt cx="2120066" cy="1805054"/>
          </a:xfrm>
        </p:grpSpPr>
        <p:grpSp>
          <p:nvGrpSpPr>
            <p:cNvPr id="13" name="Group 12">
              <a:extLst>
                <a:ext uri="{FF2B5EF4-FFF2-40B4-BE49-F238E27FC236}">
                  <a16:creationId xmlns:a16="http://schemas.microsoft.com/office/drawing/2014/main" id="{CC1981F3-B16D-73D2-8828-9AEB0961B22F}"/>
                </a:ext>
              </a:extLst>
            </p:cNvPr>
            <p:cNvGrpSpPr/>
            <p:nvPr/>
          </p:nvGrpSpPr>
          <p:grpSpPr>
            <a:xfrm>
              <a:off x="4686793" y="0"/>
              <a:ext cx="2120066" cy="1805054"/>
              <a:chOff x="4686793" y="0"/>
              <a:chExt cx="2809460" cy="2392014"/>
            </a:xfrm>
          </p:grpSpPr>
          <p:sp>
            <p:nvSpPr>
              <p:cNvPr id="15" name="Freeform: Shape 14">
                <a:extLst>
                  <a:ext uri="{FF2B5EF4-FFF2-40B4-BE49-F238E27FC236}">
                    <a16:creationId xmlns:a16="http://schemas.microsoft.com/office/drawing/2014/main" id="{B8F55493-0DDD-57E9-2E56-D775AC097A04}"/>
                  </a:ext>
                </a:extLst>
              </p:cNvPr>
              <p:cNvSpPr/>
              <p:nvPr/>
            </p:nvSpPr>
            <p:spPr>
              <a:xfrm flipH="1" flipV="1">
                <a:off x="4686793"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6" name="Freeform: Shape 15">
                <a:extLst>
                  <a:ext uri="{FF2B5EF4-FFF2-40B4-BE49-F238E27FC236}">
                    <a16:creationId xmlns:a16="http://schemas.microsoft.com/office/drawing/2014/main" id="{7971FDAC-D084-97BB-4E6E-1E7793F849E8}"/>
                  </a:ext>
                </a:extLst>
              </p:cNvPr>
              <p:cNvSpPr/>
              <p:nvPr/>
            </p:nvSpPr>
            <p:spPr>
              <a:xfrm>
                <a:off x="4792809"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14" name="TextBox 140">
              <a:extLst>
                <a:ext uri="{FF2B5EF4-FFF2-40B4-BE49-F238E27FC236}">
                  <a16:creationId xmlns:a16="http://schemas.microsoft.com/office/drawing/2014/main" id="{50FD624E-FFA7-A211-8912-38368675959A}"/>
                </a:ext>
              </a:extLst>
            </p:cNvPr>
            <p:cNvSpPr txBox="1">
              <a:spLocks noChangeArrowheads="1"/>
            </p:cNvSpPr>
            <p:nvPr/>
          </p:nvSpPr>
          <p:spPr bwMode="auto">
            <a:xfrm flipV="1">
              <a:off x="4856773" y="401113"/>
              <a:ext cx="1701620" cy="989503"/>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البيانات الشخصية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5026357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00ECC1-7501-508F-23DF-EA87F680415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C1C3B5D-E61C-4806-25DD-052622BCC6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9" name="TextBox 8">
            <a:extLst>
              <a:ext uri="{FF2B5EF4-FFF2-40B4-BE49-F238E27FC236}">
                <a16:creationId xmlns:a16="http://schemas.microsoft.com/office/drawing/2014/main" id="{BE240F07-945B-F353-7E64-76753B3FE74C}"/>
              </a:ext>
            </a:extLst>
          </p:cNvPr>
          <p:cNvSpPr txBox="1"/>
          <p:nvPr/>
        </p:nvSpPr>
        <p:spPr>
          <a:xfrm>
            <a:off x="778240" y="1136179"/>
            <a:ext cx="6100996" cy="658642"/>
          </a:xfrm>
          <a:prstGeom prst="rect">
            <a:avLst/>
          </a:prstGeom>
          <a:noFill/>
        </p:spPr>
        <p:txBody>
          <a:bodyPr wrap="square">
            <a:sp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اضغط لمشاهدة الفيديو</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TextBox 10">
            <a:extLst>
              <a:ext uri="{FF2B5EF4-FFF2-40B4-BE49-F238E27FC236}">
                <a16:creationId xmlns:a16="http://schemas.microsoft.com/office/drawing/2014/main" id="{1EF532AB-D4E2-4501-B5E2-0DD109EB39D3}"/>
              </a:ext>
            </a:extLst>
          </p:cNvPr>
          <p:cNvSpPr txBox="1"/>
          <p:nvPr/>
        </p:nvSpPr>
        <p:spPr>
          <a:xfrm>
            <a:off x="6689333" y="3429000"/>
            <a:ext cx="4689780" cy="400494"/>
          </a:xfrm>
          <a:prstGeom prst="rect">
            <a:avLst/>
          </a:prstGeom>
          <a:noFill/>
        </p:spPr>
        <p:txBody>
          <a:bodyPr wrap="square">
            <a:spAutoFit/>
          </a:bodyPr>
          <a:lstStyle>
            <a:defPPr>
              <a:defRPr lang="en-US"/>
            </a:defPPr>
            <a:lvl1pPr algn="ctr" rtl="1">
              <a:lnSpc>
                <a:spcPct val="115000"/>
              </a:lnSpc>
              <a:defRPr sz="4800" b="1">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defRPr>
            </a:lvl1pPr>
          </a:lstStyle>
          <a:p>
            <a:r>
              <a:rPr lang="ar-SY"/>
              <a:t>نظم المعلومات لادارة الموارد البشرية</a:t>
            </a:r>
            <a:endParaRPr lang="en-US"/>
          </a:p>
        </p:txBody>
      </p:sp>
      <p:pic>
        <p:nvPicPr>
          <p:cNvPr id="2" name="Picture 1">
            <a:hlinkClick r:id="rId4"/>
            <a:extLst>
              <a:ext uri="{FF2B5EF4-FFF2-40B4-BE49-F238E27FC236}">
                <a16:creationId xmlns:a16="http://schemas.microsoft.com/office/drawing/2014/main" id="{55A711B0-5BF2-230D-F265-8F2F9F1BA33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6220" y="1888262"/>
            <a:ext cx="4845036" cy="4845036"/>
          </a:xfrm>
          <a:prstGeom prst="rect">
            <a:avLst/>
          </a:prstGeom>
          <a:noFill/>
          <a:ln>
            <a:noFill/>
          </a:ln>
        </p:spPr>
      </p:pic>
    </p:spTree>
    <p:extLst>
      <p:ext uri="{BB962C8B-B14F-4D97-AF65-F5344CB8AC3E}">
        <p14:creationId xmlns:p14="http://schemas.microsoft.com/office/powerpoint/2010/main" val="1931501234"/>
      </p:ext>
    </p:ext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3A894E-E2FC-6765-6EBF-36E33648782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DAB2590-4B7B-F105-A108-937B1F5F22EA}"/>
              </a:ext>
            </a:extLst>
          </p:cNvPr>
          <p:cNvSpPr txBox="1"/>
          <p:nvPr/>
        </p:nvSpPr>
        <p:spPr>
          <a:xfrm>
            <a:off x="1930400" y="-101075"/>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تصميم الهيكل التنظيميّ</a:t>
            </a:r>
            <a:r>
              <a:rPr lang="ar-SA" sz="3600" b="1" dirty="0">
                <a:solidFill>
                  <a:schemeClr val="bg1"/>
                </a:solidFill>
                <a:latin typeface="Adobe Arabic" panose="02040503050201020203" pitchFamily="18" charset="-78"/>
                <a:cs typeface="Adobe Arabic" panose="02040503050201020203" pitchFamily="18" charset="-78"/>
              </a:rPr>
              <a:t> </a:t>
            </a:r>
            <a:r>
              <a:rPr lang="ar-EG" sz="3600" b="1" dirty="0">
                <a:solidFill>
                  <a:schemeClr val="bg1"/>
                </a:solidFill>
                <a:latin typeface="Adobe Arabic" panose="02040503050201020203" pitchFamily="18" charset="-78"/>
                <a:cs typeface="Adobe Arabic" panose="02040503050201020203" pitchFamily="18" charset="-78"/>
              </a:rPr>
              <a:t>لبيانات الموظف</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15DFFA9-43FF-8972-CEF8-A157F5E3C1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Hierarchical ">
            <a:extLst>
              <a:ext uri="{FF2B5EF4-FFF2-40B4-BE49-F238E27FC236}">
                <a16:creationId xmlns:a16="http://schemas.microsoft.com/office/drawing/2014/main" id="{F0E1FB5A-A52E-DC14-3243-9547457309D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85850" y="2322513"/>
            <a:ext cx="3125787" cy="3125787"/>
          </a:xfrm>
          <a:prstGeom prst="rect">
            <a:avLst/>
          </a:prstGeom>
          <a:noFill/>
          <a:ln>
            <a:noFill/>
          </a:ln>
        </p:spPr>
      </p:pic>
      <p:sp>
        <p:nvSpPr>
          <p:cNvPr id="3" name="TextBox 2">
            <a:extLst>
              <a:ext uri="{FF2B5EF4-FFF2-40B4-BE49-F238E27FC236}">
                <a16:creationId xmlns:a16="http://schemas.microsoft.com/office/drawing/2014/main" id="{0129F5B6-C961-8F61-4E3F-92AD7CD925B5}"/>
              </a:ext>
            </a:extLst>
          </p:cNvPr>
          <p:cNvSpPr txBox="1"/>
          <p:nvPr/>
        </p:nvSpPr>
        <p:spPr>
          <a:xfrm>
            <a:off x="5535526" y="2762021"/>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يُمثّل الهيكل التنظيميّ في قاعدة البيانات علاقات التبعية والمسؤولية داخل المنظّمة. يُفضّل استخدام نموذج هرميّ</a:t>
            </a:r>
            <a:r>
              <a:rPr lang="en-US"/>
              <a:t> (Hierarchical Model) </a:t>
            </a:r>
            <a:r>
              <a:rPr lang="ar-SA"/>
              <a:t>يسمح بتحديد عدّة مستويات إدارية مع إمكانية تعديله بسهولة عند حدوث إعادة هيكلة</a:t>
            </a:r>
            <a:endParaRPr lang="en-US" b="1" dirty="0">
              <a:solidFill>
                <a:srgbClr val="168489"/>
              </a:solidFill>
              <a:latin typeface="Adobe Arabic" panose="020B0604020202020204" pitchFamily="18" charset="-78"/>
              <a:cs typeface="Adobe Arabic" panose="020B0604020202020204" pitchFamily="18" charset="-78"/>
            </a:endParaRPr>
          </a:p>
        </p:txBody>
      </p:sp>
    </p:spTree>
    <p:extLst>
      <p:ext uri="{BB962C8B-B14F-4D97-AF65-F5344CB8AC3E}">
        <p14:creationId xmlns:p14="http://schemas.microsoft.com/office/powerpoint/2010/main" val="42080335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D3B5B-D0B4-B19B-85EF-CD7356AB655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2BCA0C4-8BA7-E872-0B97-B996B98531DB}"/>
              </a:ext>
            </a:extLst>
          </p:cNvPr>
          <p:cNvSpPr txBox="1"/>
          <p:nvPr/>
        </p:nvSpPr>
        <p:spPr>
          <a:xfrm>
            <a:off x="1930400" y="-101075"/>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تصميم الهيكل التنظيميّ</a:t>
            </a:r>
            <a:r>
              <a:rPr lang="ar-SA" sz="3600" b="1" dirty="0">
                <a:solidFill>
                  <a:schemeClr val="bg1"/>
                </a:solidFill>
                <a:latin typeface="Adobe Arabic" panose="02040503050201020203" pitchFamily="18" charset="-78"/>
                <a:cs typeface="Adobe Arabic" panose="02040503050201020203" pitchFamily="18" charset="-78"/>
              </a:rPr>
              <a:t> </a:t>
            </a:r>
            <a:r>
              <a:rPr lang="ar-EG" sz="3600" b="1" dirty="0">
                <a:solidFill>
                  <a:schemeClr val="bg1"/>
                </a:solidFill>
                <a:latin typeface="Adobe Arabic" panose="02040503050201020203" pitchFamily="18" charset="-78"/>
                <a:cs typeface="Adobe Arabic" panose="02040503050201020203" pitchFamily="18" charset="-78"/>
              </a:rPr>
              <a:t>لبيانات الموظف</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BF518A9-955B-FA30-452E-CBAEB19E99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Hierarchical ">
            <a:extLst>
              <a:ext uri="{FF2B5EF4-FFF2-40B4-BE49-F238E27FC236}">
                <a16:creationId xmlns:a16="http://schemas.microsoft.com/office/drawing/2014/main" id="{C9F41DBA-7A15-09B2-C2B9-108B1CD9312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85850" y="2322513"/>
            <a:ext cx="3125787" cy="3125787"/>
          </a:xfrm>
          <a:prstGeom prst="rect">
            <a:avLst/>
          </a:prstGeom>
          <a:noFill/>
          <a:ln>
            <a:noFill/>
          </a:ln>
        </p:spPr>
      </p:pic>
      <p:sp>
        <p:nvSpPr>
          <p:cNvPr id="4" name="TextBox 3">
            <a:extLst>
              <a:ext uri="{FF2B5EF4-FFF2-40B4-BE49-F238E27FC236}">
                <a16:creationId xmlns:a16="http://schemas.microsoft.com/office/drawing/2014/main" id="{1C47D310-D37D-596D-E8B2-8141BEED2A6B}"/>
              </a:ext>
            </a:extLst>
          </p:cNvPr>
          <p:cNvSpPr txBox="1"/>
          <p:nvPr/>
        </p:nvSpPr>
        <p:spPr>
          <a:xfrm>
            <a:off x="5435453" y="122764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يجب أن يدعم النظام</a:t>
            </a:r>
            <a:r>
              <a:rPr lang="en-US"/>
              <a:t>:</a:t>
            </a:r>
          </a:p>
        </p:txBody>
      </p:sp>
      <p:sp>
        <p:nvSpPr>
          <p:cNvPr id="5" name="TextBox 4">
            <a:extLst>
              <a:ext uri="{FF2B5EF4-FFF2-40B4-BE49-F238E27FC236}">
                <a16:creationId xmlns:a16="http://schemas.microsoft.com/office/drawing/2014/main" id="{301B224C-0549-7C1D-9F8A-B49B70305EA2}"/>
              </a:ext>
            </a:extLst>
          </p:cNvPr>
          <p:cNvSpPr txBox="1"/>
          <p:nvPr/>
        </p:nvSpPr>
        <p:spPr>
          <a:xfrm>
            <a:off x="5435453" y="207908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تمثيل الهيكل التنظيميّ بصرياً على شكل مخطّط شجريّ</a:t>
            </a:r>
            <a:endParaRPr lang="en-US" dirty="0"/>
          </a:p>
        </p:txBody>
      </p:sp>
      <p:sp>
        <p:nvSpPr>
          <p:cNvPr id="6" name="TextBox 5">
            <a:extLst>
              <a:ext uri="{FF2B5EF4-FFF2-40B4-BE49-F238E27FC236}">
                <a16:creationId xmlns:a16="http://schemas.microsoft.com/office/drawing/2014/main" id="{E0B7D697-25E6-AF3B-A8C5-CA18B35D8F88}"/>
              </a:ext>
            </a:extLst>
          </p:cNvPr>
          <p:cNvSpPr txBox="1"/>
          <p:nvPr/>
        </p:nvSpPr>
        <p:spPr>
          <a:xfrm>
            <a:off x="5435453" y="289705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العلاقات الوظيفية المباشرة وغير المباشرة</a:t>
            </a:r>
            <a:endParaRPr lang="en-US" dirty="0"/>
          </a:p>
        </p:txBody>
      </p:sp>
      <p:sp>
        <p:nvSpPr>
          <p:cNvPr id="7" name="TextBox 6">
            <a:extLst>
              <a:ext uri="{FF2B5EF4-FFF2-40B4-BE49-F238E27FC236}">
                <a16:creationId xmlns:a16="http://schemas.microsoft.com/office/drawing/2014/main" id="{A18AAA45-88B3-DB0F-9446-9E557C5AC7F1}"/>
              </a:ext>
            </a:extLst>
          </p:cNvPr>
          <p:cNvSpPr txBox="1"/>
          <p:nvPr/>
        </p:nvSpPr>
        <p:spPr>
          <a:xfrm>
            <a:off x="5435453" y="3715022"/>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إدارة التقارير المصفوفية</a:t>
            </a:r>
            <a:r>
              <a:rPr lang="en-US"/>
              <a:t> (Matrix Reporting) </a:t>
            </a:r>
            <a:r>
              <a:rPr lang="ar-SA"/>
              <a:t>في الهياكل المعقّدة</a:t>
            </a:r>
            <a:endParaRPr lang="en-US" dirty="0"/>
          </a:p>
        </p:txBody>
      </p:sp>
      <p:sp>
        <p:nvSpPr>
          <p:cNvPr id="10" name="TextBox 9">
            <a:extLst>
              <a:ext uri="{FF2B5EF4-FFF2-40B4-BE49-F238E27FC236}">
                <a16:creationId xmlns:a16="http://schemas.microsoft.com/office/drawing/2014/main" id="{75F9BF77-C219-E987-D57C-3C78EEB024A6}"/>
              </a:ext>
            </a:extLst>
          </p:cNvPr>
          <p:cNvSpPr txBox="1"/>
          <p:nvPr/>
        </p:nvSpPr>
        <p:spPr>
          <a:xfrm>
            <a:off x="5435453" y="499401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تتبّع التغييرات التاريخية في الهيكل التنظيميّ</a:t>
            </a:r>
            <a:endParaRPr lang="en-US" dirty="0"/>
          </a:p>
        </p:txBody>
      </p:sp>
      <p:sp>
        <p:nvSpPr>
          <p:cNvPr id="11" name="TextBox 10">
            <a:extLst>
              <a:ext uri="{FF2B5EF4-FFF2-40B4-BE49-F238E27FC236}">
                <a16:creationId xmlns:a16="http://schemas.microsoft.com/office/drawing/2014/main" id="{8DCD99A5-C36F-FCCF-2922-6BCA86D804D3}"/>
              </a:ext>
            </a:extLst>
          </p:cNvPr>
          <p:cNvSpPr txBox="1"/>
          <p:nvPr/>
        </p:nvSpPr>
        <p:spPr>
          <a:xfrm>
            <a:off x="5435453" y="581198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ربط الوظائف بمراكز التكلفة والميزانيات</a:t>
            </a:r>
            <a:endParaRPr lang="en-US" dirty="0"/>
          </a:p>
        </p:txBody>
      </p:sp>
    </p:spTree>
    <p:extLst>
      <p:ext uri="{BB962C8B-B14F-4D97-AF65-F5344CB8AC3E}">
        <p14:creationId xmlns:p14="http://schemas.microsoft.com/office/powerpoint/2010/main" val="19866743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0" grpId="0"/>
      <p:bldP spid="1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0A2F3A-D2AC-0537-FB2B-674B8CD67BF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48144A8-EF5F-0B84-A6E0-06E6DCD0860A}"/>
              </a:ext>
            </a:extLst>
          </p:cNvPr>
          <p:cNvSpPr txBox="1"/>
          <p:nvPr/>
        </p:nvSpPr>
        <p:spPr>
          <a:xfrm>
            <a:off x="1930400" y="-10107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مثال 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F3BFF2C-2FF1-CE66-7680-FA8E5C38B2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descr="Database ">
            <a:extLst>
              <a:ext uri="{FF2B5EF4-FFF2-40B4-BE49-F238E27FC236}">
                <a16:creationId xmlns:a16="http://schemas.microsoft.com/office/drawing/2014/main" id="{017F2480-1453-3D27-5A58-2D71686565E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1922461"/>
            <a:ext cx="3925887" cy="3925887"/>
          </a:xfrm>
          <a:prstGeom prst="rect">
            <a:avLst/>
          </a:prstGeom>
          <a:noFill/>
          <a:ln>
            <a:noFill/>
          </a:ln>
        </p:spPr>
      </p:pic>
      <p:sp>
        <p:nvSpPr>
          <p:cNvPr id="12" name="TextBox 11">
            <a:extLst>
              <a:ext uri="{FF2B5EF4-FFF2-40B4-BE49-F238E27FC236}">
                <a16:creationId xmlns:a16="http://schemas.microsoft.com/office/drawing/2014/main" id="{6C40861B-4C20-6AF5-4A65-1C7D63943892}"/>
              </a:ext>
            </a:extLst>
          </p:cNvPr>
          <p:cNvSpPr txBox="1"/>
          <p:nvPr/>
        </p:nvSpPr>
        <p:spPr>
          <a:xfrm>
            <a:off x="5535526" y="1684801"/>
            <a:ext cx="5843587" cy="440120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في شركة تقنية متوسّطة الحجم تضمّ 500 موظف، تمّ تصميم قاعدة البيانات لتشمل ثلاثة مستويات إدارية: الإدارة العليا (5 مدراء تنفيذيين)، الإدارة الوسطى (25 مديراً للأقسام)، والموظّفون التنفيذيون (470 موظفاً). استخدم النظام جدولاً يُسمّى</a:t>
            </a:r>
            <a:r>
              <a:rPr lang="en-US" dirty="0"/>
              <a:t> "</a:t>
            </a:r>
            <a:r>
              <a:rPr lang="en-US" dirty="0" err="1"/>
              <a:t>EmployeeHierarchy</a:t>
            </a:r>
            <a:r>
              <a:rPr lang="en-US" dirty="0"/>
              <a:t>" </a:t>
            </a:r>
            <a:r>
              <a:rPr lang="ar-SA" dirty="0"/>
              <a:t>يحتوي على حقلين</a:t>
            </a:r>
            <a:r>
              <a:rPr lang="en-US" dirty="0"/>
              <a:t>: </a:t>
            </a:r>
            <a:r>
              <a:rPr lang="en-US" dirty="0" err="1"/>
              <a:t>EmployeeID</a:t>
            </a:r>
            <a:r>
              <a:rPr lang="en-US" dirty="0"/>
              <a:t> </a:t>
            </a:r>
            <a:r>
              <a:rPr lang="ar-SA" dirty="0"/>
              <a:t>و</a:t>
            </a:r>
            <a:r>
              <a:rPr lang="en-US" dirty="0" err="1"/>
              <a:t>ManagerID</a:t>
            </a:r>
            <a:r>
              <a:rPr lang="ar-SA" dirty="0"/>
              <a:t>، ممّا يسمح بإنشاء سلسلة التبعية الإدارية بسهولة. عند ترقية موظف أو نقله، يتمّ تحديث هذا الحقل فقط دون الحاجة لإعادة هيكلة كاملة</a:t>
            </a:r>
            <a:endParaRPr lang="en-US" b="1" dirty="0">
              <a:solidFill>
                <a:srgbClr val="168489"/>
              </a:solidFill>
              <a:latin typeface="Adobe Arabic" panose="020B0604020202020204" pitchFamily="18" charset="-78"/>
              <a:cs typeface="Adobe Arabic" panose="020B0604020202020204" pitchFamily="18" charset="-78"/>
            </a:endParaRPr>
          </a:p>
        </p:txBody>
      </p:sp>
    </p:spTree>
    <p:extLst>
      <p:ext uri="{BB962C8B-B14F-4D97-AF65-F5344CB8AC3E}">
        <p14:creationId xmlns:p14="http://schemas.microsoft.com/office/powerpoint/2010/main" val="15815546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C6A8F-13F0-52B0-6958-B6510DA0FFF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745C8C3-A991-EA84-BBA0-DAA9185F44DB}"/>
              </a:ext>
            </a:extLst>
          </p:cNvPr>
          <p:cNvSpPr txBox="1"/>
          <p:nvPr/>
        </p:nvSpPr>
        <p:spPr>
          <a:xfrm>
            <a:off x="1930400" y="-10107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إدارة المسارات الوظيفية والمسمّيات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6FA69B5-ADF9-D98A-ED74-FFC4B211AD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7" name="Group 6">
            <a:extLst>
              <a:ext uri="{FF2B5EF4-FFF2-40B4-BE49-F238E27FC236}">
                <a16:creationId xmlns:a16="http://schemas.microsoft.com/office/drawing/2014/main" id="{43680A99-ECF7-0945-7F74-35F3D52C57CC}"/>
              </a:ext>
            </a:extLst>
          </p:cNvPr>
          <p:cNvGrpSpPr/>
          <p:nvPr/>
        </p:nvGrpSpPr>
        <p:grpSpPr>
          <a:xfrm>
            <a:off x="7462427" y="1584518"/>
            <a:ext cx="4337687" cy="4336664"/>
            <a:chOff x="3643980" y="0"/>
            <a:chExt cx="1722784" cy="1722784"/>
          </a:xfrm>
        </p:grpSpPr>
        <p:sp>
          <p:nvSpPr>
            <p:cNvPr id="10" name="Oval 9">
              <a:extLst>
                <a:ext uri="{FF2B5EF4-FFF2-40B4-BE49-F238E27FC236}">
                  <a16:creationId xmlns:a16="http://schemas.microsoft.com/office/drawing/2014/main" id="{BADA8856-8263-1B40-D3E3-9AEC7D148E1C}"/>
                </a:ext>
              </a:extLst>
            </p:cNvPr>
            <p:cNvSpPr/>
            <p:nvPr/>
          </p:nvSpPr>
          <p:spPr>
            <a:xfrm>
              <a:off x="3643980"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sp>
          <p:nvSpPr>
            <p:cNvPr id="11" name="Oval 10">
              <a:extLst>
                <a:ext uri="{FF2B5EF4-FFF2-40B4-BE49-F238E27FC236}">
                  <a16:creationId xmlns:a16="http://schemas.microsoft.com/office/drawing/2014/main" id="{D6CB93B6-4DDD-88E6-0B17-6405542D20F7}"/>
                </a:ext>
              </a:extLst>
            </p:cNvPr>
            <p:cNvSpPr/>
            <p:nvPr/>
          </p:nvSpPr>
          <p:spPr>
            <a:xfrm>
              <a:off x="3736746"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sp>
          <p:nvSpPr>
            <p:cNvPr id="13" name="Oval 12">
              <a:extLst>
                <a:ext uri="{FF2B5EF4-FFF2-40B4-BE49-F238E27FC236}">
                  <a16:creationId xmlns:a16="http://schemas.microsoft.com/office/drawing/2014/main" id="{8A90C49F-1A50-BE88-C869-EBDEE0B7B78B}"/>
                </a:ext>
              </a:extLst>
            </p:cNvPr>
            <p:cNvSpPr/>
            <p:nvPr/>
          </p:nvSpPr>
          <p:spPr>
            <a:xfrm>
              <a:off x="3816534"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sp>
          <p:nvSpPr>
            <p:cNvPr id="14" name="TextBox 9">
              <a:extLst>
                <a:ext uri="{FF2B5EF4-FFF2-40B4-BE49-F238E27FC236}">
                  <a16:creationId xmlns:a16="http://schemas.microsoft.com/office/drawing/2014/main" id="{ABE198D4-97F9-118B-84DD-858DAF512965}"/>
                </a:ext>
              </a:extLst>
            </p:cNvPr>
            <p:cNvSpPr txBox="1">
              <a:spLocks noChangeArrowheads="1"/>
            </p:cNvSpPr>
            <p:nvPr/>
          </p:nvSpPr>
          <p:spPr bwMode="auto">
            <a:xfrm flipV="1">
              <a:off x="3904211" y="418969"/>
              <a:ext cx="1202066" cy="764994"/>
            </a:xfrm>
            <a:prstGeom prst="rect">
              <a:avLst/>
            </a:prstGeom>
          </p:spPr>
          <p:txBody>
            <a:bodyPr rot="0" vert="horz" wrap="square" lIns="0" tIns="45720" rIns="0" bIns="45720" anchor="b" anchorCtr="0" upright="1">
              <a:noAutofit/>
            </a:bodyPr>
            <a:lstStyle/>
            <a:p>
              <a:pPr algn="ctr" rtl="0">
                <a:lnSpc>
                  <a:spcPct val="115000"/>
                </a:lnSpc>
              </a:pPr>
              <a:r>
                <a:rPr lang="ar-SY"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تصنيف الوظائف والمسمّيات</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3" name="TextBox 22">
            <a:extLst>
              <a:ext uri="{FF2B5EF4-FFF2-40B4-BE49-F238E27FC236}">
                <a16:creationId xmlns:a16="http://schemas.microsoft.com/office/drawing/2014/main" id="{69440055-44FF-3568-68FC-C6671F38296D}"/>
              </a:ext>
            </a:extLst>
          </p:cNvPr>
          <p:cNvSpPr txBox="1"/>
          <p:nvPr/>
        </p:nvSpPr>
        <p:spPr>
          <a:xfrm>
            <a:off x="826348" y="863551"/>
            <a:ext cx="6298730" cy="1441933"/>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يجب إنشاء قاموس موحّد للمسمّيات الوظيفية يتوافق مع المعايير الدولية مثل التصنيف المهنيّ الدوليّ المعياريّ</a:t>
            </a:r>
            <a:r>
              <a:rPr lang="en-US"/>
              <a:t> (ISCO). </a:t>
            </a:r>
            <a:r>
              <a:rPr lang="ar-SA"/>
              <a:t>يتضمّن كلّ مسمّى وظيفيّ</a:t>
            </a:r>
            <a:r>
              <a:rPr lang="en-US"/>
              <a:t>:</a:t>
            </a:r>
          </a:p>
        </p:txBody>
      </p:sp>
      <p:sp>
        <p:nvSpPr>
          <p:cNvPr id="24" name="TextBox 23">
            <a:extLst>
              <a:ext uri="{FF2B5EF4-FFF2-40B4-BE49-F238E27FC236}">
                <a16:creationId xmlns:a16="http://schemas.microsoft.com/office/drawing/2014/main" id="{C5D635F8-DBD5-9D37-4C40-2539C1E7B9EC}"/>
              </a:ext>
            </a:extLst>
          </p:cNvPr>
          <p:cNvSpPr txBox="1"/>
          <p:nvPr/>
        </p:nvSpPr>
        <p:spPr>
          <a:xfrm>
            <a:off x="826348" y="2477317"/>
            <a:ext cx="6298730"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الوصف الوظيفيّ التفصيليّ</a:t>
            </a:r>
            <a:endParaRPr lang="en-US" dirty="0"/>
          </a:p>
        </p:txBody>
      </p:sp>
      <p:sp>
        <p:nvSpPr>
          <p:cNvPr id="25" name="TextBox 24">
            <a:extLst>
              <a:ext uri="{FF2B5EF4-FFF2-40B4-BE49-F238E27FC236}">
                <a16:creationId xmlns:a16="http://schemas.microsoft.com/office/drawing/2014/main" id="{B0E77F3F-CE52-66FB-8FCC-3E5FC97A59D0}"/>
              </a:ext>
            </a:extLst>
          </p:cNvPr>
          <p:cNvSpPr txBox="1"/>
          <p:nvPr/>
        </p:nvSpPr>
        <p:spPr>
          <a:xfrm>
            <a:off x="826348" y="3169036"/>
            <a:ext cx="629873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المهام والمسؤوليات الأساسية</a:t>
            </a:r>
            <a:endParaRPr lang="en-US" b="1" dirty="0"/>
          </a:p>
        </p:txBody>
      </p:sp>
      <p:sp>
        <p:nvSpPr>
          <p:cNvPr id="26" name="TextBox 25">
            <a:extLst>
              <a:ext uri="{FF2B5EF4-FFF2-40B4-BE49-F238E27FC236}">
                <a16:creationId xmlns:a16="http://schemas.microsoft.com/office/drawing/2014/main" id="{3D996A9B-7D39-6525-96F2-11E621A95A7B}"/>
              </a:ext>
            </a:extLst>
          </p:cNvPr>
          <p:cNvSpPr txBox="1"/>
          <p:nvPr/>
        </p:nvSpPr>
        <p:spPr>
          <a:xfrm>
            <a:off x="826348" y="3894226"/>
            <a:ext cx="6298730"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المؤهّلات والخبرات المطلوبة</a:t>
            </a:r>
            <a:endParaRPr lang="en-US" dirty="0"/>
          </a:p>
        </p:txBody>
      </p:sp>
      <p:sp>
        <p:nvSpPr>
          <p:cNvPr id="27" name="TextBox 26">
            <a:extLst>
              <a:ext uri="{FF2B5EF4-FFF2-40B4-BE49-F238E27FC236}">
                <a16:creationId xmlns:a16="http://schemas.microsoft.com/office/drawing/2014/main" id="{82C53311-825A-1F94-5F45-B3D3C009A9A2}"/>
              </a:ext>
            </a:extLst>
          </p:cNvPr>
          <p:cNvSpPr txBox="1"/>
          <p:nvPr/>
        </p:nvSpPr>
        <p:spPr>
          <a:xfrm>
            <a:off x="826348" y="4585945"/>
            <a:ext cx="629873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الكفاءات والمهارات اللازمة</a:t>
            </a:r>
            <a:endParaRPr lang="en-US" b="1" dirty="0"/>
          </a:p>
        </p:txBody>
      </p:sp>
      <p:sp>
        <p:nvSpPr>
          <p:cNvPr id="28" name="TextBox 27">
            <a:extLst>
              <a:ext uri="{FF2B5EF4-FFF2-40B4-BE49-F238E27FC236}">
                <a16:creationId xmlns:a16="http://schemas.microsoft.com/office/drawing/2014/main" id="{17249D30-03F8-A5C3-4E11-D9904FCB53B1}"/>
              </a:ext>
            </a:extLst>
          </p:cNvPr>
          <p:cNvSpPr txBox="1"/>
          <p:nvPr/>
        </p:nvSpPr>
        <p:spPr>
          <a:xfrm>
            <a:off x="826348" y="5311135"/>
            <a:ext cx="6298730"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نطاق الراتب المحدّد</a:t>
            </a:r>
            <a:endParaRPr lang="en-US" dirty="0"/>
          </a:p>
        </p:txBody>
      </p:sp>
      <p:sp>
        <p:nvSpPr>
          <p:cNvPr id="29" name="TextBox 28">
            <a:extLst>
              <a:ext uri="{FF2B5EF4-FFF2-40B4-BE49-F238E27FC236}">
                <a16:creationId xmlns:a16="http://schemas.microsoft.com/office/drawing/2014/main" id="{91FECEB3-593D-7140-F216-B60293CBA86D}"/>
              </a:ext>
            </a:extLst>
          </p:cNvPr>
          <p:cNvSpPr txBox="1"/>
          <p:nvPr/>
        </p:nvSpPr>
        <p:spPr>
          <a:xfrm>
            <a:off x="826348" y="6002856"/>
            <a:ext cx="6298730"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المستوى الإداريّ</a:t>
            </a:r>
            <a:endParaRPr lang="en-US" dirty="0"/>
          </a:p>
        </p:txBody>
      </p:sp>
    </p:spTree>
    <p:extLst>
      <p:ext uri="{BB962C8B-B14F-4D97-AF65-F5344CB8AC3E}">
        <p14:creationId xmlns:p14="http://schemas.microsoft.com/office/powerpoint/2010/main" val="11833825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1000"/>
                                        <p:tgtEl>
                                          <p:spTgt spid="25"/>
                                        </p:tgtEl>
                                      </p:cBhvr>
                                    </p:animEffect>
                                    <p:anim calcmode="lin" valueType="num">
                                      <p:cBhvr>
                                        <p:cTn id="25" dur="1000" fill="hold"/>
                                        <p:tgtEl>
                                          <p:spTgt spid="25"/>
                                        </p:tgtEl>
                                        <p:attrNameLst>
                                          <p:attrName>ppt_x</p:attrName>
                                        </p:attrNameLst>
                                      </p:cBhvr>
                                      <p:tavLst>
                                        <p:tav tm="0">
                                          <p:val>
                                            <p:strVal val="#ppt_x"/>
                                          </p:val>
                                        </p:tav>
                                        <p:tav tm="100000">
                                          <p:val>
                                            <p:strVal val="#ppt_x"/>
                                          </p:val>
                                        </p:tav>
                                      </p:tavLst>
                                    </p:anim>
                                    <p:anim calcmode="lin" valueType="num">
                                      <p:cBhvr>
                                        <p:cTn id="2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1000"/>
                                        <p:tgtEl>
                                          <p:spTgt spid="26"/>
                                        </p:tgtEl>
                                      </p:cBhvr>
                                    </p:animEffect>
                                    <p:anim calcmode="lin" valueType="num">
                                      <p:cBhvr>
                                        <p:cTn id="32" dur="1000" fill="hold"/>
                                        <p:tgtEl>
                                          <p:spTgt spid="26"/>
                                        </p:tgtEl>
                                        <p:attrNameLst>
                                          <p:attrName>ppt_x</p:attrName>
                                        </p:attrNameLst>
                                      </p:cBhvr>
                                      <p:tavLst>
                                        <p:tav tm="0">
                                          <p:val>
                                            <p:strVal val="#ppt_x"/>
                                          </p:val>
                                        </p:tav>
                                        <p:tav tm="100000">
                                          <p:val>
                                            <p:strVal val="#ppt_x"/>
                                          </p:val>
                                        </p:tav>
                                      </p:tavLst>
                                    </p:anim>
                                    <p:anim calcmode="lin" valueType="num">
                                      <p:cBhvr>
                                        <p:cTn id="3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1000"/>
                                        <p:tgtEl>
                                          <p:spTgt spid="28"/>
                                        </p:tgtEl>
                                      </p:cBhvr>
                                    </p:animEffect>
                                    <p:anim calcmode="lin" valueType="num">
                                      <p:cBhvr>
                                        <p:cTn id="46" dur="1000" fill="hold"/>
                                        <p:tgtEl>
                                          <p:spTgt spid="28"/>
                                        </p:tgtEl>
                                        <p:attrNameLst>
                                          <p:attrName>ppt_x</p:attrName>
                                        </p:attrNameLst>
                                      </p:cBhvr>
                                      <p:tavLst>
                                        <p:tav tm="0">
                                          <p:val>
                                            <p:strVal val="#ppt_x"/>
                                          </p:val>
                                        </p:tav>
                                        <p:tav tm="100000">
                                          <p:val>
                                            <p:strVal val="#ppt_x"/>
                                          </p:val>
                                        </p:tav>
                                      </p:tavLst>
                                    </p:anim>
                                    <p:anim calcmode="lin" valueType="num">
                                      <p:cBhvr>
                                        <p:cTn id="4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63680-A830-7F8F-5610-8941575081F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4D38CC6-EAF9-3959-63EC-8182165B9CE8}"/>
              </a:ext>
            </a:extLst>
          </p:cNvPr>
          <p:cNvSpPr txBox="1"/>
          <p:nvPr/>
        </p:nvSpPr>
        <p:spPr>
          <a:xfrm>
            <a:off x="1930400" y="-10107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إدارة المسارات الوظيفية والمسمّيات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58478FE-ED6B-0008-0DBA-B071044200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 name="Group 3">
            <a:extLst>
              <a:ext uri="{FF2B5EF4-FFF2-40B4-BE49-F238E27FC236}">
                <a16:creationId xmlns:a16="http://schemas.microsoft.com/office/drawing/2014/main" id="{4089614C-8227-AD9B-7BC4-14CFF05C1918}"/>
              </a:ext>
            </a:extLst>
          </p:cNvPr>
          <p:cNvGrpSpPr/>
          <p:nvPr/>
        </p:nvGrpSpPr>
        <p:grpSpPr>
          <a:xfrm>
            <a:off x="7461273" y="1584518"/>
            <a:ext cx="4337687" cy="4336664"/>
            <a:chOff x="1817024" y="0"/>
            <a:chExt cx="1722784" cy="1722784"/>
          </a:xfrm>
        </p:grpSpPr>
        <p:sp>
          <p:nvSpPr>
            <p:cNvPr id="19" name="Oval 18">
              <a:extLst>
                <a:ext uri="{FF2B5EF4-FFF2-40B4-BE49-F238E27FC236}">
                  <a16:creationId xmlns:a16="http://schemas.microsoft.com/office/drawing/2014/main" id="{2D9BA204-C863-7D01-AE48-50B3330321AD}"/>
                </a:ext>
              </a:extLst>
            </p:cNvPr>
            <p:cNvSpPr/>
            <p:nvPr/>
          </p:nvSpPr>
          <p:spPr>
            <a:xfrm>
              <a:off x="1817024" y="0"/>
              <a:ext cx="1722784" cy="1722784"/>
            </a:xfrm>
            <a:prstGeom prst="ellipse">
              <a:avLst/>
            </a:pr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sp>
          <p:nvSpPr>
            <p:cNvPr id="20" name="Oval 19">
              <a:extLst>
                <a:ext uri="{FF2B5EF4-FFF2-40B4-BE49-F238E27FC236}">
                  <a16:creationId xmlns:a16="http://schemas.microsoft.com/office/drawing/2014/main" id="{4DDA1EBA-7BC1-619D-98CD-DAE44CA5E04A}"/>
                </a:ext>
              </a:extLst>
            </p:cNvPr>
            <p:cNvSpPr/>
            <p:nvPr/>
          </p:nvSpPr>
          <p:spPr>
            <a:xfrm>
              <a:off x="1909790" y="92766"/>
              <a:ext cx="1537252" cy="1537252"/>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sp>
          <p:nvSpPr>
            <p:cNvPr id="21" name="Oval 20">
              <a:extLst>
                <a:ext uri="{FF2B5EF4-FFF2-40B4-BE49-F238E27FC236}">
                  <a16:creationId xmlns:a16="http://schemas.microsoft.com/office/drawing/2014/main" id="{C418E98D-094F-9B62-E1C1-FB21A097A005}"/>
                </a:ext>
              </a:extLst>
            </p:cNvPr>
            <p:cNvSpPr/>
            <p:nvPr/>
          </p:nvSpPr>
          <p:spPr>
            <a:xfrm>
              <a:off x="1989578" y="172554"/>
              <a:ext cx="1377676" cy="1377676"/>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sp>
          <p:nvSpPr>
            <p:cNvPr id="22" name="TextBox 13">
              <a:extLst>
                <a:ext uri="{FF2B5EF4-FFF2-40B4-BE49-F238E27FC236}">
                  <a16:creationId xmlns:a16="http://schemas.microsoft.com/office/drawing/2014/main" id="{509D6671-E924-7BE1-0D84-36DE4BC4F901}"/>
                </a:ext>
              </a:extLst>
            </p:cNvPr>
            <p:cNvSpPr txBox="1">
              <a:spLocks noChangeArrowheads="1"/>
            </p:cNvSpPr>
            <p:nvPr/>
          </p:nvSpPr>
          <p:spPr bwMode="auto">
            <a:xfrm flipV="1">
              <a:off x="2116388" y="358734"/>
              <a:ext cx="1202066" cy="821962"/>
            </a:xfrm>
            <a:prstGeom prst="rect">
              <a:avLst/>
            </a:prstGeom>
          </p:spPr>
          <p:txBody>
            <a:bodyPr rot="0" vert="horz" wrap="square" lIns="0" tIns="45720" rIns="0" bIns="45720" anchor="b" anchorCtr="0" upright="1">
              <a:noAutofit/>
            </a:bodyPr>
            <a:lstStyle/>
            <a:p>
              <a:pPr algn="ctr" rtl="0">
                <a:lnSpc>
                  <a:spcPct val="115000"/>
                </a:lnSpc>
              </a:pPr>
              <a:r>
                <a:rPr lang="ar-SY"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تخطيط المسارات الوظيفية</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 name="TextBox 1">
            <a:extLst>
              <a:ext uri="{FF2B5EF4-FFF2-40B4-BE49-F238E27FC236}">
                <a16:creationId xmlns:a16="http://schemas.microsoft.com/office/drawing/2014/main" id="{16969865-F164-5CD9-820C-6F4DFBF6CD13}"/>
              </a:ext>
            </a:extLst>
          </p:cNvPr>
          <p:cNvSpPr txBox="1"/>
          <p:nvPr/>
        </p:nvSpPr>
        <p:spPr>
          <a:xfrm>
            <a:off x="826348" y="863551"/>
            <a:ext cx="6298730" cy="1441933"/>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يُمكّن النظام من تحديد المسارات المحتملة لتطوّر الموظف، سواء كانت مسارات عمودية (ترقيات)، أفقية (انتقالات بين أقسام)، أو مسارات متخصّصة. يتمّ ذلك من خلال</a:t>
            </a:r>
            <a:r>
              <a:rPr lang="en-US"/>
              <a:t>:</a:t>
            </a:r>
          </a:p>
        </p:txBody>
      </p:sp>
      <p:sp>
        <p:nvSpPr>
          <p:cNvPr id="3" name="TextBox 2">
            <a:extLst>
              <a:ext uri="{FF2B5EF4-FFF2-40B4-BE49-F238E27FC236}">
                <a16:creationId xmlns:a16="http://schemas.microsoft.com/office/drawing/2014/main" id="{7FE22750-3D7F-7972-2A25-84B4CE88DFCA}"/>
              </a:ext>
            </a:extLst>
          </p:cNvPr>
          <p:cNvSpPr txBox="1"/>
          <p:nvPr/>
        </p:nvSpPr>
        <p:spPr>
          <a:xfrm>
            <a:off x="826348" y="2758191"/>
            <a:ext cx="6298730"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الوظائف المتقدّمة والأولية لكلّ مسمّى</a:t>
            </a:r>
            <a:endParaRPr lang="en-US" dirty="0"/>
          </a:p>
        </p:txBody>
      </p:sp>
      <p:sp>
        <p:nvSpPr>
          <p:cNvPr id="5" name="TextBox 4">
            <a:extLst>
              <a:ext uri="{FF2B5EF4-FFF2-40B4-BE49-F238E27FC236}">
                <a16:creationId xmlns:a16="http://schemas.microsoft.com/office/drawing/2014/main" id="{A1531942-A2EF-8182-DE53-604D93F5F45F}"/>
              </a:ext>
            </a:extLst>
          </p:cNvPr>
          <p:cNvSpPr txBox="1"/>
          <p:nvPr/>
        </p:nvSpPr>
        <p:spPr>
          <a:xfrm>
            <a:off x="826348" y="3730784"/>
            <a:ext cx="629873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تحديد الفجوات في المهارات المطلوبة للانتقال</a:t>
            </a:r>
            <a:endParaRPr lang="en-US" b="1" dirty="0"/>
          </a:p>
        </p:txBody>
      </p:sp>
      <p:sp>
        <p:nvSpPr>
          <p:cNvPr id="23" name="TextBox 22">
            <a:extLst>
              <a:ext uri="{FF2B5EF4-FFF2-40B4-BE49-F238E27FC236}">
                <a16:creationId xmlns:a16="http://schemas.microsoft.com/office/drawing/2014/main" id="{E21832CD-E196-FCDD-9404-DC4AE6F60EFE}"/>
              </a:ext>
            </a:extLst>
          </p:cNvPr>
          <p:cNvSpPr txBox="1"/>
          <p:nvPr/>
        </p:nvSpPr>
        <p:spPr>
          <a:xfrm>
            <a:off x="826348" y="4736848"/>
            <a:ext cx="629873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اقتراح البرامج التدريبية اللازمة للتطوّر</a:t>
            </a:r>
            <a:endParaRPr lang="en-US" b="1" dirty="0"/>
          </a:p>
        </p:txBody>
      </p:sp>
      <p:sp>
        <p:nvSpPr>
          <p:cNvPr id="25" name="TextBox 24">
            <a:extLst>
              <a:ext uri="{FF2B5EF4-FFF2-40B4-BE49-F238E27FC236}">
                <a16:creationId xmlns:a16="http://schemas.microsoft.com/office/drawing/2014/main" id="{F1A19FBC-67DE-8019-BFBD-46785424D0EF}"/>
              </a:ext>
            </a:extLst>
          </p:cNvPr>
          <p:cNvSpPr txBox="1"/>
          <p:nvPr/>
        </p:nvSpPr>
        <p:spPr>
          <a:xfrm>
            <a:off x="826348" y="5742911"/>
            <a:ext cx="6298730"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متابعة تقدّم الموظف نحو أهدافه الوظيفية</a:t>
            </a:r>
            <a:endParaRPr lang="en-US" dirty="0"/>
          </a:p>
        </p:txBody>
      </p:sp>
    </p:spTree>
    <p:extLst>
      <p:ext uri="{BB962C8B-B14F-4D97-AF65-F5344CB8AC3E}">
        <p14:creationId xmlns:p14="http://schemas.microsoft.com/office/powerpoint/2010/main" val="28634144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23" grpId="0"/>
      <p:bldP spid="2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AAB5B1-9D3A-01F1-4373-3045DB1E40B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9BD6F71-EC37-B5CC-A025-77ABA08E7E0F}"/>
              </a:ext>
            </a:extLst>
          </p:cNvPr>
          <p:cNvSpPr txBox="1"/>
          <p:nvPr/>
        </p:nvSpPr>
        <p:spPr>
          <a:xfrm>
            <a:off x="1930400" y="-10107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إدارة المسارات الوظيفية والمسمّيات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754CAF4-5AFF-34D5-18E3-D3A619AC59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 name="Group 5">
            <a:extLst>
              <a:ext uri="{FF2B5EF4-FFF2-40B4-BE49-F238E27FC236}">
                <a16:creationId xmlns:a16="http://schemas.microsoft.com/office/drawing/2014/main" id="{0D65FF1B-ED28-2996-83E1-520E1EAF08FB}"/>
              </a:ext>
            </a:extLst>
          </p:cNvPr>
          <p:cNvGrpSpPr/>
          <p:nvPr/>
        </p:nvGrpSpPr>
        <p:grpSpPr>
          <a:xfrm>
            <a:off x="7462427" y="1584518"/>
            <a:ext cx="4337687" cy="4336664"/>
            <a:chOff x="0" y="0"/>
            <a:chExt cx="1722784" cy="1722784"/>
          </a:xfrm>
        </p:grpSpPr>
        <p:sp>
          <p:nvSpPr>
            <p:cNvPr id="15" name="Oval 14">
              <a:extLst>
                <a:ext uri="{FF2B5EF4-FFF2-40B4-BE49-F238E27FC236}">
                  <a16:creationId xmlns:a16="http://schemas.microsoft.com/office/drawing/2014/main" id="{93EE82D3-6EEE-06F7-FDD3-58F37769A207}"/>
                </a:ext>
              </a:extLst>
            </p:cNvPr>
            <p:cNvSpPr/>
            <p:nvPr/>
          </p:nvSpPr>
          <p:spPr>
            <a:xfrm>
              <a:off x="0" y="0"/>
              <a:ext cx="1722784" cy="1722784"/>
            </a:xfrm>
            <a:prstGeom prst="ellipse">
              <a:avLst/>
            </a:prstGeom>
            <a:noFill/>
            <a:ln>
              <a:solidFill>
                <a:srgbClr val="FFD36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sp>
          <p:nvSpPr>
            <p:cNvPr id="16" name="Oval 15">
              <a:extLst>
                <a:ext uri="{FF2B5EF4-FFF2-40B4-BE49-F238E27FC236}">
                  <a16:creationId xmlns:a16="http://schemas.microsoft.com/office/drawing/2014/main" id="{D8CD4DED-C1D5-BD2B-20EA-6DA1BD09DDF0}"/>
                </a:ext>
              </a:extLst>
            </p:cNvPr>
            <p:cNvSpPr/>
            <p:nvPr/>
          </p:nvSpPr>
          <p:spPr>
            <a:xfrm>
              <a:off x="92766" y="92766"/>
              <a:ext cx="1537252" cy="1537252"/>
            </a:xfrm>
            <a:prstGeom prst="ellipse">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sp>
          <p:nvSpPr>
            <p:cNvPr id="17" name="Oval 16">
              <a:extLst>
                <a:ext uri="{FF2B5EF4-FFF2-40B4-BE49-F238E27FC236}">
                  <a16:creationId xmlns:a16="http://schemas.microsoft.com/office/drawing/2014/main" id="{D9E27ECF-BB38-B880-82A7-CD2DF90FC72A}"/>
                </a:ext>
              </a:extLst>
            </p:cNvPr>
            <p:cNvSpPr/>
            <p:nvPr/>
          </p:nvSpPr>
          <p:spPr>
            <a:xfrm>
              <a:off x="172554" y="172554"/>
              <a:ext cx="1377676" cy="137767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sp>
          <p:nvSpPr>
            <p:cNvPr id="18" name="TextBox 22">
              <a:extLst>
                <a:ext uri="{FF2B5EF4-FFF2-40B4-BE49-F238E27FC236}">
                  <a16:creationId xmlns:a16="http://schemas.microsoft.com/office/drawing/2014/main" id="{C1503E9B-70E5-2CD7-9C26-9CAE26E1590E}"/>
                </a:ext>
              </a:extLst>
            </p:cNvPr>
            <p:cNvSpPr txBox="1">
              <a:spLocks noChangeArrowheads="1"/>
            </p:cNvSpPr>
            <p:nvPr/>
          </p:nvSpPr>
          <p:spPr bwMode="auto">
            <a:xfrm flipV="1">
              <a:off x="389251" y="358662"/>
              <a:ext cx="944209" cy="814060"/>
            </a:xfrm>
            <a:prstGeom prst="rect">
              <a:avLst/>
            </a:prstGeom>
          </p:spPr>
          <p:txBody>
            <a:bodyPr rot="0" vert="horz" wrap="square" lIns="0" tIns="45720" rIns="0" bIns="45720" anchor="b" anchorCtr="0" upright="1">
              <a:noAutofit/>
            </a:bodyPr>
            <a:lstStyle/>
            <a:p>
              <a:pPr algn="ctr" rtl="0">
                <a:lnSpc>
                  <a:spcPct val="115000"/>
                </a:lnSpc>
              </a:pPr>
              <a:r>
                <a:rPr lang="ar-SY" sz="36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التغييرات الوظيفية</a:t>
              </a:r>
              <a:endParaRPr lang="en-US"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 name="TextBox 1">
            <a:extLst>
              <a:ext uri="{FF2B5EF4-FFF2-40B4-BE49-F238E27FC236}">
                <a16:creationId xmlns:a16="http://schemas.microsoft.com/office/drawing/2014/main" id="{568530C3-4740-A88E-A0B2-07616CF4E5AB}"/>
              </a:ext>
            </a:extLst>
          </p:cNvPr>
          <p:cNvSpPr txBox="1"/>
          <p:nvPr/>
        </p:nvSpPr>
        <p:spPr>
          <a:xfrm>
            <a:off x="826348" y="1169687"/>
            <a:ext cx="6298730" cy="98091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يُسجّل النظام جميع التغييرات في المسار الوظيفيّ للموظف، بما في ذلك</a:t>
            </a:r>
            <a:r>
              <a:rPr lang="en-US"/>
              <a:t>:</a:t>
            </a:r>
          </a:p>
        </p:txBody>
      </p:sp>
      <p:sp>
        <p:nvSpPr>
          <p:cNvPr id="3" name="TextBox 2">
            <a:extLst>
              <a:ext uri="{FF2B5EF4-FFF2-40B4-BE49-F238E27FC236}">
                <a16:creationId xmlns:a16="http://schemas.microsoft.com/office/drawing/2014/main" id="{515A890C-0F09-1B28-8D79-8FB2ED2F0DB1}"/>
              </a:ext>
            </a:extLst>
          </p:cNvPr>
          <p:cNvSpPr txBox="1"/>
          <p:nvPr/>
        </p:nvSpPr>
        <p:spPr>
          <a:xfrm>
            <a:off x="826348" y="2475417"/>
            <a:ext cx="6298730"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الترقيات والنقلات</a:t>
            </a:r>
            <a:endParaRPr lang="en-US" dirty="0"/>
          </a:p>
        </p:txBody>
      </p:sp>
      <p:sp>
        <p:nvSpPr>
          <p:cNvPr id="5" name="TextBox 4">
            <a:extLst>
              <a:ext uri="{FF2B5EF4-FFF2-40B4-BE49-F238E27FC236}">
                <a16:creationId xmlns:a16="http://schemas.microsoft.com/office/drawing/2014/main" id="{2A76DBA6-05C3-98C7-B0C6-B7B284276D23}"/>
              </a:ext>
            </a:extLst>
          </p:cNvPr>
          <p:cNvSpPr txBox="1"/>
          <p:nvPr/>
        </p:nvSpPr>
        <p:spPr>
          <a:xfrm>
            <a:off x="826348" y="3320123"/>
            <a:ext cx="629873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التغييرات في المسمّى الوظيفيّ</a:t>
            </a:r>
            <a:endParaRPr lang="en-US" b="1" dirty="0"/>
          </a:p>
        </p:txBody>
      </p:sp>
      <p:sp>
        <p:nvSpPr>
          <p:cNvPr id="12" name="TextBox 11">
            <a:extLst>
              <a:ext uri="{FF2B5EF4-FFF2-40B4-BE49-F238E27FC236}">
                <a16:creationId xmlns:a16="http://schemas.microsoft.com/office/drawing/2014/main" id="{FBC61229-4B90-0015-7629-4BACFFE44ECB}"/>
              </a:ext>
            </a:extLst>
          </p:cNvPr>
          <p:cNvSpPr txBox="1"/>
          <p:nvPr/>
        </p:nvSpPr>
        <p:spPr>
          <a:xfrm>
            <a:off x="826348" y="4198300"/>
            <a:ext cx="629873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التغييرات في المسؤوليات</a:t>
            </a:r>
            <a:endParaRPr lang="en-US" b="1" dirty="0"/>
          </a:p>
        </p:txBody>
      </p:sp>
      <p:sp>
        <p:nvSpPr>
          <p:cNvPr id="23" name="TextBox 22">
            <a:extLst>
              <a:ext uri="{FF2B5EF4-FFF2-40B4-BE49-F238E27FC236}">
                <a16:creationId xmlns:a16="http://schemas.microsoft.com/office/drawing/2014/main" id="{7B931839-21B2-6E31-6089-FB56EB635B56}"/>
              </a:ext>
            </a:extLst>
          </p:cNvPr>
          <p:cNvSpPr txBox="1"/>
          <p:nvPr/>
        </p:nvSpPr>
        <p:spPr>
          <a:xfrm>
            <a:off x="826348" y="5076477"/>
            <a:ext cx="6298730"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التغييرات في الموقع الجغرافيّ</a:t>
            </a:r>
            <a:endParaRPr lang="en-US" dirty="0"/>
          </a:p>
        </p:txBody>
      </p:sp>
      <p:sp>
        <p:nvSpPr>
          <p:cNvPr id="24" name="TextBox 23">
            <a:extLst>
              <a:ext uri="{FF2B5EF4-FFF2-40B4-BE49-F238E27FC236}">
                <a16:creationId xmlns:a16="http://schemas.microsoft.com/office/drawing/2014/main" id="{A542B9B8-7AE6-FFD6-E0C4-C17DD031DD1C}"/>
              </a:ext>
            </a:extLst>
          </p:cNvPr>
          <p:cNvSpPr txBox="1"/>
          <p:nvPr/>
        </p:nvSpPr>
        <p:spPr>
          <a:xfrm>
            <a:off x="826348" y="5921182"/>
            <a:ext cx="6298730"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التغييرات في الرواتب والدرجات</a:t>
            </a:r>
            <a:endParaRPr lang="en-US" dirty="0"/>
          </a:p>
        </p:txBody>
      </p:sp>
    </p:spTree>
    <p:extLst>
      <p:ext uri="{BB962C8B-B14F-4D97-AF65-F5344CB8AC3E}">
        <p14:creationId xmlns:p14="http://schemas.microsoft.com/office/powerpoint/2010/main" val="9614118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12" grpId="0"/>
      <p:bldP spid="23" grpId="0"/>
      <p:bldP spid="2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B2E9D-AA14-1473-BA03-832467CAF78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4F336D6-AE89-7985-2CE7-733D97C21394}"/>
              </a:ext>
            </a:extLst>
          </p:cNvPr>
          <p:cNvSpPr txBox="1"/>
          <p:nvPr/>
        </p:nvSpPr>
        <p:spPr>
          <a:xfrm>
            <a:off x="1930400" y="-29157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الأرشفة الإلكترونية للوثائق والمستندات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3AA9DF9-CBD3-EE4F-ADF4-FC5C7E2F06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Folder ">
            <a:extLst>
              <a:ext uri="{FF2B5EF4-FFF2-40B4-BE49-F238E27FC236}">
                <a16:creationId xmlns:a16="http://schemas.microsoft.com/office/drawing/2014/main" id="{75F79241-47AF-4E67-D82B-B4AD178F91F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81100" y="1998663"/>
            <a:ext cx="3621087" cy="3621087"/>
          </a:xfrm>
          <a:prstGeom prst="rect">
            <a:avLst/>
          </a:prstGeom>
          <a:noFill/>
          <a:ln>
            <a:noFill/>
          </a:ln>
        </p:spPr>
      </p:pic>
      <p:sp>
        <p:nvSpPr>
          <p:cNvPr id="7" name="TextBox 6">
            <a:extLst>
              <a:ext uri="{FF2B5EF4-FFF2-40B4-BE49-F238E27FC236}">
                <a16:creationId xmlns:a16="http://schemas.microsoft.com/office/drawing/2014/main" id="{D2A9F551-CA8F-FDD5-45F1-6F4C8760F635}"/>
              </a:ext>
            </a:extLst>
          </p:cNvPr>
          <p:cNvSpPr txBox="1"/>
          <p:nvPr/>
        </p:nvSpPr>
        <p:spPr>
          <a:xfrm>
            <a:off x="5535526" y="2470378"/>
            <a:ext cx="5843587"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تُمثّل الأرشفة الإلكترونية نقلة نوعية من الملفّات الورقية التقليدية إلى نظام رقميّ متكامل يُسهّل التخزين والاسترجاع والمشاركة. وفقاً لدراسة أجرتها شركة ديلويت</a:t>
            </a:r>
            <a:r>
              <a:rPr lang="en-US"/>
              <a:t> (Deloitte) </a:t>
            </a:r>
            <a:r>
              <a:rPr lang="ar-SA"/>
              <a:t>عام 2024، فإنّ المنظّمات التي تطبّق الأرشفة الإلكترونية تُحقّق توفيراً بنسبة 40% في الوقت المستغرق للبحث عن الوثائق</a:t>
            </a:r>
            <a:endParaRPr lang="en-US" b="1" dirty="0">
              <a:solidFill>
                <a:srgbClr val="168489"/>
              </a:solidFill>
              <a:latin typeface="Adobe Arabic" panose="020B0604020202020204" pitchFamily="18" charset="-78"/>
              <a:cs typeface="Adobe Arabic" panose="020B0604020202020204" pitchFamily="18" charset="-78"/>
            </a:endParaRPr>
          </a:p>
        </p:txBody>
      </p:sp>
    </p:spTree>
    <p:extLst>
      <p:ext uri="{BB962C8B-B14F-4D97-AF65-F5344CB8AC3E}">
        <p14:creationId xmlns:p14="http://schemas.microsoft.com/office/powerpoint/2010/main" val="10612288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7D9D2-9D71-E2A7-0F29-EE9FEBA1F61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EBB7F6C-F6A4-E8DC-DA33-D500A6CBB086}"/>
              </a:ext>
            </a:extLst>
          </p:cNvPr>
          <p:cNvSpPr txBox="1"/>
          <p:nvPr/>
        </p:nvSpPr>
        <p:spPr>
          <a:xfrm>
            <a:off x="1930400" y="-29157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مكوّنات نظام الأرشفة الإلكترونية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D82555D-96E1-4495-8A57-AE40EE55B4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8" name="Group 27">
            <a:extLst>
              <a:ext uri="{FF2B5EF4-FFF2-40B4-BE49-F238E27FC236}">
                <a16:creationId xmlns:a16="http://schemas.microsoft.com/office/drawing/2014/main" id="{157D281A-1BEC-02BA-D70A-F8B4C4BF04B7}"/>
              </a:ext>
            </a:extLst>
          </p:cNvPr>
          <p:cNvGrpSpPr/>
          <p:nvPr/>
        </p:nvGrpSpPr>
        <p:grpSpPr>
          <a:xfrm>
            <a:off x="8762663" y="1294847"/>
            <a:ext cx="3094601" cy="3206994"/>
            <a:chOff x="8705513" y="1332947"/>
            <a:chExt cx="3094601" cy="3206994"/>
          </a:xfrm>
        </p:grpSpPr>
        <p:sp>
          <p:nvSpPr>
            <p:cNvPr id="17" name="Freeform: Shape 16">
              <a:extLst>
                <a:ext uri="{FF2B5EF4-FFF2-40B4-BE49-F238E27FC236}">
                  <a16:creationId xmlns:a16="http://schemas.microsoft.com/office/drawing/2014/main" id="{602DCB31-9335-5050-FEBB-8CCC8F45EB63}"/>
                </a:ext>
              </a:extLst>
            </p:cNvPr>
            <p:cNvSpPr>
              <a:spLocks/>
            </p:cNvSpPr>
            <p:nvPr/>
          </p:nvSpPr>
          <p:spPr bwMode="auto">
            <a:xfrm>
              <a:off x="9065141" y="2524108"/>
              <a:ext cx="2358215" cy="1315721"/>
            </a:xfrm>
            <a:custGeom>
              <a:avLst/>
              <a:gdLst>
                <a:gd name="T0" fmla="*/ 1134195 w 2261529"/>
                <a:gd name="T1" fmla="*/ 0 h 1262669"/>
                <a:gd name="T2" fmla="*/ 1249184 w 2261529"/>
                <a:gd name="T3" fmla="*/ 27119 h 1262669"/>
                <a:gd name="T4" fmla="*/ 2105816 w 2261529"/>
                <a:gd name="T5" fmla="*/ 521986 h 1262669"/>
                <a:gd name="T6" fmla="*/ 2105815 w 2261529"/>
                <a:gd name="T7" fmla="*/ 521986 h 1262669"/>
                <a:gd name="T8" fmla="*/ 2119249 w 2261529"/>
                <a:gd name="T9" fmla="*/ 529747 h 1262669"/>
                <a:gd name="T10" fmla="*/ 2146637 w 2261529"/>
                <a:gd name="T11" fmla="*/ 545569 h 1262669"/>
                <a:gd name="T12" fmla="*/ 2261397 w 2261529"/>
                <a:gd name="T13" fmla="*/ 744338 h 1262669"/>
                <a:gd name="T14" fmla="*/ 2261529 w 2261529"/>
                <a:gd name="T15" fmla="*/ 1262669 h 1262669"/>
                <a:gd name="T16" fmla="*/ 2056048 w 2261529"/>
                <a:gd name="T17" fmla="*/ 1262669 h 1262669"/>
                <a:gd name="T18" fmla="*/ 2055940 w 2261529"/>
                <a:gd name="T19" fmla="*/ 838798 h 1262669"/>
                <a:gd name="T20" fmla="*/ 1962102 w 2261529"/>
                <a:gd name="T21" fmla="*/ 676265 h 1262669"/>
                <a:gd name="T22" fmla="*/ 1245107 w 2261529"/>
                <a:gd name="T23" fmla="*/ 262065 h 1262669"/>
                <a:gd name="T24" fmla="*/ 1228257 w 2261529"/>
                <a:gd name="T25" fmla="*/ 252332 h 1262669"/>
                <a:gd name="T26" fmla="*/ 1134233 w 2261529"/>
                <a:gd name="T27" fmla="*/ 230156 h 1262669"/>
                <a:gd name="T28" fmla="*/ 1039854 w 2261529"/>
                <a:gd name="T29" fmla="*/ 252751 h 1262669"/>
                <a:gd name="T30" fmla="*/ 306227 w 2261529"/>
                <a:gd name="T31" fmla="*/ 676311 h 1262669"/>
                <a:gd name="T32" fmla="*/ 211661 w 2261529"/>
                <a:gd name="T33" fmla="*/ 839264 h 1262669"/>
                <a:gd name="T34" fmla="*/ 211617 w 2261529"/>
                <a:gd name="T35" fmla="*/ 1262669 h 1262669"/>
                <a:gd name="T36" fmla="*/ 5700 w 2261529"/>
                <a:gd name="T37" fmla="*/ 1262669 h 1262669"/>
                <a:gd name="T38" fmla="*/ 4681 w 2261529"/>
                <a:gd name="T39" fmla="*/ 1217870 h 1262669"/>
                <a:gd name="T40" fmla="*/ 5939 w 2261529"/>
                <a:gd name="T41" fmla="*/ 744906 h 1262669"/>
                <a:gd name="T42" fmla="*/ 121589 w 2261529"/>
                <a:gd name="T43" fmla="*/ 545622 h 1262669"/>
                <a:gd name="T44" fmla="*/ 1018775 w 2261529"/>
                <a:gd name="T45" fmla="*/ 27632 h 1262669"/>
                <a:gd name="T46" fmla="*/ 1134195 w 2261529"/>
                <a:gd name="T47" fmla="*/ 0 h 12626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61529" h="1262669">
                  <a:moveTo>
                    <a:pt x="1134195" y="0"/>
                  </a:moveTo>
                  <a:cubicBezTo>
                    <a:pt x="1175849" y="-4"/>
                    <a:pt x="1217429" y="9118"/>
                    <a:pt x="1249184" y="27119"/>
                  </a:cubicBezTo>
                  <a:lnTo>
                    <a:pt x="2105816" y="521986"/>
                  </a:lnTo>
                  <a:lnTo>
                    <a:pt x="2105815" y="521986"/>
                  </a:lnTo>
                  <a:lnTo>
                    <a:pt x="2119249" y="529747"/>
                  </a:lnTo>
                  <a:lnTo>
                    <a:pt x="2146637" y="545569"/>
                  </a:lnTo>
                  <a:cubicBezTo>
                    <a:pt x="2210145" y="581570"/>
                    <a:pt x="2261972" y="671338"/>
                    <a:pt x="2261397" y="744338"/>
                  </a:cubicBezTo>
                  <a:lnTo>
                    <a:pt x="2261529" y="1262669"/>
                  </a:lnTo>
                  <a:lnTo>
                    <a:pt x="2056048" y="1262669"/>
                  </a:lnTo>
                  <a:lnTo>
                    <a:pt x="2055940" y="838798"/>
                  </a:lnTo>
                  <a:cubicBezTo>
                    <a:pt x="2056411" y="779107"/>
                    <a:pt x="2014032" y="705704"/>
                    <a:pt x="1962102" y="676265"/>
                  </a:cubicBezTo>
                  <a:lnTo>
                    <a:pt x="1245107" y="262065"/>
                  </a:lnTo>
                  <a:lnTo>
                    <a:pt x="1228257" y="252332"/>
                  </a:lnTo>
                  <a:cubicBezTo>
                    <a:pt x="1202292" y="237612"/>
                    <a:pt x="1168291" y="230154"/>
                    <a:pt x="1134233" y="230156"/>
                  </a:cubicBezTo>
                  <a:cubicBezTo>
                    <a:pt x="1100173" y="230160"/>
                    <a:pt x="1066055" y="237624"/>
                    <a:pt x="1039854" y="252751"/>
                  </a:cubicBezTo>
                  <a:lnTo>
                    <a:pt x="306227" y="676311"/>
                  </a:lnTo>
                  <a:cubicBezTo>
                    <a:pt x="255136" y="705808"/>
                    <a:pt x="212132" y="779571"/>
                    <a:pt x="211661" y="839264"/>
                  </a:cubicBezTo>
                  <a:lnTo>
                    <a:pt x="211617" y="1262669"/>
                  </a:lnTo>
                  <a:lnTo>
                    <a:pt x="5700" y="1262669"/>
                  </a:lnTo>
                  <a:lnTo>
                    <a:pt x="4681" y="1217870"/>
                  </a:lnTo>
                  <a:cubicBezTo>
                    <a:pt x="277" y="1029295"/>
                    <a:pt x="-3689" y="839962"/>
                    <a:pt x="5939" y="744906"/>
                  </a:cubicBezTo>
                  <a:cubicBezTo>
                    <a:pt x="6515" y="671905"/>
                    <a:pt x="59106" y="581697"/>
                    <a:pt x="121589" y="545622"/>
                  </a:cubicBezTo>
                  <a:lnTo>
                    <a:pt x="1018775" y="27632"/>
                  </a:lnTo>
                  <a:cubicBezTo>
                    <a:pt x="1050817" y="9132"/>
                    <a:pt x="1092542" y="4"/>
                    <a:pt x="1134195"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2" name="Freeform: Shape 21">
              <a:extLst>
                <a:ext uri="{FF2B5EF4-FFF2-40B4-BE49-F238E27FC236}">
                  <a16:creationId xmlns:a16="http://schemas.microsoft.com/office/drawing/2014/main" id="{0328EACC-D9C9-3D6C-84F0-2F7DE61BE6CF}"/>
                </a:ext>
              </a:extLst>
            </p:cNvPr>
            <p:cNvSpPr>
              <a:spLocks/>
            </p:cNvSpPr>
            <p:nvPr/>
          </p:nvSpPr>
          <p:spPr bwMode="auto">
            <a:xfrm>
              <a:off x="9627712" y="3139716"/>
              <a:ext cx="1251633" cy="1400225"/>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7" name="TextBox 47">
              <a:extLst>
                <a:ext uri="{FF2B5EF4-FFF2-40B4-BE49-F238E27FC236}">
                  <a16:creationId xmlns:a16="http://schemas.microsoft.com/office/drawing/2014/main" id="{AB1C896B-DA95-9FD9-2E5C-40DA78D38F2B}"/>
                </a:ext>
              </a:extLst>
            </p:cNvPr>
            <p:cNvSpPr txBox="1">
              <a:spLocks noChangeArrowheads="1"/>
            </p:cNvSpPr>
            <p:nvPr/>
          </p:nvSpPr>
          <p:spPr bwMode="auto">
            <a:xfrm>
              <a:off x="8705513" y="1332947"/>
              <a:ext cx="3094601" cy="636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أنواع المستندات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TextBox 14">
              <a:extLst>
                <a:ext uri="{FF2B5EF4-FFF2-40B4-BE49-F238E27FC236}">
                  <a16:creationId xmlns:a16="http://schemas.microsoft.com/office/drawing/2014/main" id="{BE03CC36-79F3-3742-FB65-578C5C7E5391}"/>
                </a:ext>
              </a:extLst>
            </p:cNvPr>
            <p:cNvSpPr txBox="1"/>
            <p:nvPr/>
          </p:nvSpPr>
          <p:spPr>
            <a:xfrm flipH="1">
              <a:off x="9608664" y="3267493"/>
              <a:ext cx="1335423" cy="1160704"/>
            </a:xfrm>
            <a:prstGeom prst="rect">
              <a:avLst/>
            </a:prstGeom>
            <a:noFill/>
          </p:spPr>
          <p:txBody>
            <a:bodyPr wrap="square" rtlCol="0">
              <a:noAutofit/>
            </a:bodyPr>
            <a:lstStyle/>
            <a:p>
              <a:pPr algn="ctr" rtl="0">
                <a:lnSpc>
                  <a:spcPct val="115000"/>
                </a:lnSpc>
              </a:pPr>
              <a:r>
                <a:rPr lang="en-GB" sz="6000" b="1" kern="1200" dirty="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01</a:t>
              </a:r>
              <a:endParaRPr lang="en-US" sz="6000" dirty="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29" name="Group 28">
            <a:extLst>
              <a:ext uri="{FF2B5EF4-FFF2-40B4-BE49-F238E27FC236}">
                <a16:creationId xmlns:a16="http://schemas.microsoft.com/office/drawing/2014/main" id="{3ED03739-0762-0295-15D1-75FA30B2B5C8}"/>
              </a:ext>
            </a:extLst>
          </p:cNvPr>
          <p:cNvGrpSpPr/>
          <p:nvPr/>
        </p:nvGrpSpPr>
        <p:grpSpPr>
          <a:xfrm>
            <a:off x="6928902" y="3101616"/>
            <a:ext cx="2558290" cy="3394434"/>
            <a:chOff x="6871752" y="3139716"/>
            <a:chExt cx="2558290" cy="3394434"/>
          </a:xfrm>
        </p:grpSpPr>
        <p:sp>
          <p:nvSpPr>
            <p:cNvPr id="16" name="Freeform: Shape 15">
              <a:extLst>
                <a:ext uri="{FF2B5EF4-FFF2-40B4-BE49-F238E27FC236}">
                  <a16:creationId xmlns:a16="http://schemas.microsoft.com/office/drawing/2014/main" id="{127B8DE7-0C33-85E7-A989-60E86C71C4AA}"/>
                </a:ext>
              </a:extLst>
            </p:cNvPr>
            <p:cNvSpPr>
              <a:spLocks/>
            </p:cNvSpPr>
            <p:nvPr/>
          </p:nvSpPr>
          <p:spPr bwMode="auto">
            <a:xfrm>
              <a:off x="6933623" y="3839829"/>
              <a:ext cx="2352168" cy="1315721"/>
            </a:xfrm>
            <a:custGeom>
              <a:avLst/>
              <a:gdLst>
                <a:gd name="T0" fmla="*/ 0 w 2255684"/>
                <a:gd name="T1" fmla="*/ 0 h 1262669"/>
                <a:gd name="T2" fmla="*/ 205608 w 2255684"/>
                <a:gd name="T3" fmla="*/ 0 h 1262669"/>
                <a:gd name="T4" fmla="*/ 205849 w 2255684"/>
                <a:gd name="T5" fmla="*/ 424088 h 1262669"/>
                <a:gd name="T6" fmla="*/ 234100 w 2255684"/>
                <a:gd name="T7" fmla="*/ 516133 h 1262669"/>
                <a:gd name="T8" fmla="*/ 256960 w 2255684"/>
                <a:gd name="T9" fmla="*/ 547429 h 1262669"/>
                <a:gd name="T10" fmla="*/ 263787 w 2255684"/>
                <a:gd name="T11" fmla="*/ 556775 h 1262669"/>
                <a:gd name="T12" fmla="*/ 299687 w 2255684"/>
                <a:gd name="T13" fmla="*/ 586621 h 1262669"/>
                <a:gd name="T14" fmla="*/ 1033530 w 2255684"/>
                <a:gd name="T15" fmla="*/ 1010556 h 1262669"/>
                <a:gd name="T16" fmla="*/ 1053157 w 2255684"/>
                <a:gd name="T17" fmla="*/ 1017889 h 1262669"/>
                <a:gd name="T18" fmla="*/ 1077693 w 2255684"/>
                <a:gd name="T19" fmla="*/ 1027058 h 1262669"/>
                <a:gd name="T20" fmla="*/ 1221934 w 2255684"/>
                <a:gd name="T21" fmla="*/ 1010135 h 1262669"/>
                <a:gd name="T22" fmla="*/ 1955561 w 2255684"/>
                <a:gd name="T23" fmla="*/ 586576 h 1262669"/>
                <a:gd name="T24" fmla="*/ 2050126 w 2255684"/>
                <a:gd name="T25" fmla="*/ 423624 h 1262669"/>
                <a:gd name="T26" fmla="*/ 2051928 w 2255684"/>
                <a:gd name="T27" fmla="*/ 95006 h 1262669"/>
                <a:gd name="T28" fmla="*/ 2049767 w 2255684"/>
                <a:gd name="T29" fmla="*/ 0 h 1262669"/>
                <a:gd name="T30" fmla="*/ 2255684 w 2255684"/>
                <a:gd name="T31" fmla="*/ 0 h 1262669"/>
                <a:gd name="T32" fmla="*/ 2255631 w 2255684"/>
                <a:gd name="T33" fmla="*/ 518110 h 1262669"/>
                <a:gd name="T34" fmla="*/ 2139982 w 2255684"/>
                <a:gd name="T35" fmla="*/ 717392 h 1262669"/>
                <a:gd name="T36" fmla="*/ 1242796 w 2255684"/>
                <a:gd name="T37" fmla="*/ 1235383 h 1262669"/>
                <a:gd name="T38" fmla="*/ 1012387 w 2255684"/>
                <a:gd name="T39" fmla="*/ 1235897 h 1262669"/>
                <a:gd name="T40" fmla="*/ 114935 w 2255684"/>
                <a:gd name="T41" fmla="*/ 717448 h 1262669"/>
                <a:gd name="T42" fmla="*/ 71032 w 2255684"/>
                <a:gd name="T43" fmla="*/ 680948 h 1262669"/>
                <a:gd name="T44" fmla="*/ 57585 w 2255684"/>
                <a:gd name="T45" fmla="*/ 662539 h 1262669"/>
                <a:gd name="T46" fmla="*/ 34725 w 2255684"/>
                <a:gd name="T47" fmla="*/ 631244 h 1262669"/>
                <a:gd name="T48" fmla="*/ 175 w 2255684"/>
                <a:gd name="T49" fmla="*/ 518678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5684" h="1262669">
                  <a:moveTo>
                    <a:pt x="0" y="0"/>
                  </a:moveTo>
                  <a:lnTo>
                    <a:pt x="205608" y="0"/>
                  </a:lnTo>
                  <a:lnTo>
                    <a:pt x="205849" y="424088"/>
                  </a:lnTo>
                  <a:cubicBezTo>
                    <a:pt x="206269" y="453557"/>
                    <a:pt x="217073" y="486642"/>
                    <a:pt x="234100" y="516133"/>
                  </a:cubicBezTo>
                  <a:lnTo>
                    <a:pt x="256960" y="547429"/>
                  </a:lnTo>
                  <a:lnTo>
                    <a:pt x="263787" y="556775"/>
                  </a:lnTo>
                  <a:cubicBezTo>
                    <a:pt x="274892" y="568824"/>
                    <a:pt x="287032" y="579073"/>
                    <a:pt x="299687" y="586621"/>
                  </a:cubicBezTo>
                  <a:lnTo>
                    <a:pt x="1033530" y="1010556"/>
                  </a:lnTo>
                  <a:lnTo>
                    <a:pt x="1053157" y="1017889"/>
                  </a:lnTo>
                  <a:lnTo>
                    <a:pt x="1077693" y="1027058"/>
                  </a:lnTo>
                  <a:cubicBezTo>
                    <a:pt x="1126010" y="1037993"/>
                    <a:pt x="1183616" y="1032258"/>
                    <a:pt x="1221934" y="1010135"/>
                  </a:cubicBezTo>
                  <a:lnTo>
                    <a:pt x="1955561" y="586576"/>
                  </a:lnTo>
                  <a:cubicBezTo>
                    <a:pt x="2007963" y="556322"/>
                    <a:pt x="2049656" y="483317"/>
                    <a:pt x="2050126" y="423624"/>
                  </a:cubicBezTo>
                  <a:cubicBezTo>
                    <a:pt x="2056029" y="354603"/>
                    <a:pt x="2054780" y="231699"/>
                    <a:pt x="2051928" y="95006"/>
                  </a:cubicBezTo>
                  <a:lnTo>
                    <a:pt x="2049767" y="0"/>
                  </a:lnTo>
                  <a:lnTo>
                    <a:pt x="2255684" y="0"/>
                  </a:lnTo>
                  <a:lnTo>
                    <a:pt x="2255631" y="518110"/>
                  </a:lnTo>
                  <a:cubicBezTo>
                    <a:pt x="2255054" y="591111"/>
                    <a:pt x="2204067" y="680393"/>
                    <a:pt x="2139982" y="717392"/>
                  </a:cubicBezTo>
                  <a:lnTo>
                    <a:pt x="1242796" y="1235383"/>
                  </a:lnTo>
                  <a:cubicBezTo>
                    <a:pt x="1180312" y="1271457"/>
                    <a:pt x="1075895" y="1271898"/>
                    <a:pt x="1012387" y="1235897"/>
                  </a:cubicBezTo>
                  <a:lnTo>
                    <a:pt x="114935" y="717448"/>
                  </a:lnTo>
                  <a:cubicBezTo>
                    <a:pt x="99459" y="708217"/>
                    <a:pt x="84611" y="695682"/>
                    <a:pt x="71032" y="680948"/>
                  </a:cubicBezTo>
                  <a:lnTo>
                    <a:pt x="57585" y="662539"/>
                  </a:lnTo>
                  <a:lnTo>
                    <a:pt x="34725" y="631244"/>
                  </a:lnTo>
                  <a:cubicBezTo>
                    <a:pt x="13902" y="595177"/>
                    <a:pt x="689" y="554717"/>
                    <a:pt x="175" y="518678"/>
                  </a:cubicBezTo>
                  <a:lnTo>
                    <a:pt x="0" y="0"/>
                  </a:ln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1" name="Freeform: Shape 20">
              <a:extLst>
                <a:ext uri="{FF2B5EF4-FFF2-40B4-BE49-F238E27FC236}">
                  <a16:creationId xmlns:a16="http://schemas.microsoft.com/office/drawing/2014/main" id="{08B32A47-3A01-3944-2941-AAF75B0293AF}"/>
                </a:ext>
              </a:extLst>
            </p:cNvPr>
            <p:cNvSpPr>
              <a:spLocks/>
            </p:cNvSpPr>
            <p:nvPr/>
          </p:nvSpPr>
          <p:spPr bwMode="auto">
            <a:xfrm>
              <a:off x="7477634" y="3139716"/>
              <a:ext cx="1251633" cy="1400225"/>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4" name="TextBox 38">
              <a:extLst>
                <a:ext uri="{FF2B5EF4-FFF2-40B4-BE49-F238E27FC236}">
                  <a16:creationId xmlns:a16="http://schemas.microsoft.com/office/drawing/2014/main" id="{BA9B2A1D-0A20-96A9-30A7-8343B0527D28}"/>
                </a:ext>
              </a:extLst>
            </p:cNvPr>
            <p:cNvSpPr txBox="1">
              <a:spLocks noChangeArrowheads="1"/>
            </p:cNvSpPr>
            <p:nvPr/>
          </p:nvSpPr>
          <p:spPr bwMode="auto">
            <a:xfrm>
              <a:off x="6871752" y="5106654"/>
              <a:ext cx="2558290" cy="1427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تحميل وفهرسة المستندات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TextBox 16">
              <a:extLst>
                <a:ext uri="{FF2B5EF4-FFF2-40B4-BE49-F238E27FC236}">
                  <a16:creationId xmlns:a16="http://schemas.microsoft.com/office/drawing/2014/main" id="{431A632A-58B3-4440-18A2-F3EF00A44484}"/>
                </a:ext>
              </a:extLst>
            </p:cNvPr>
            <p:cNvSpPr txBox="1"/>
            <p:nvPr/>
          </p:nvSpPr>
          <p:spPr>
            <a:xfrm flipH="1">
              <a:off x="7418269" y="3267493"/>
              <a:ext cx="1335423" cy="1160704"/>
            </a:xfrm>
            <a:prstGeom prst="rect">
              <a:avLst/>
            </a:prstGeom>
            <a:noFill/>
          </p:spPr>
          <p:txBody>
            <a:bodyPr wrap="square" rtlCol="0">
              <a:noAutofit/>
            </a:bodyPr>
            <a:lstStyle/>
            <a:p>
              <a:pPr algn="ctr" rtl="0">
                <a:lnSpc>
                  <a:spcPct val="115000"/>
                </a:lnSpc>
              </a:pPr>
              <a:r>
                <a:rPr lang="en-GB" sz="60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02</a:t>
              </a:r>
              <a:endParaRPr lang="en-US" sz="60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30" name="Group 29">
            <a:extLst>
              <a:ext uri="{FF2B5EF4-FFF2-40B4-BE49-F238E27FC236}">
                <a16:creationId xmlns:a16="http://schemas.microsoft.com/office/drawing/2014/main" id="{7387A06F-EB71-223F-B2DF-6067A516C1A6}"/>
              </a:ext>
            </a:extLst>
          </p:cNvPr>
          <p:cNvGrpSpPr/>
          <p:nvPr/>
        </p:nvGrpSpPr>
        <p:grpSpPr>
          <a:xfrm>
            <a:off x="4434406" y="982660"/>
            <a:ext cx="3241558" cy="3519181"/>
            <a:chOff x="4377256" y="1020760"/>
            <a:chExt cx="3241558" cy="3519181"/>
          </a:xfrm>
        </p:grpSpPr>
        <p:sp>
          <p:nvSpPr>
            <p:cNvPr id="15" name="Freeform: Shape 14">
              <a:extLst>
                <a:ext uri="{FF2B5EF4-FFF2-40B4-BE49-F238E27FC236}">
                  <a16:creationId xmlns:a16="http://schemas.microsoft.com/office/drawing/2014/main" id="{736A1333-685A-0EDD-748E-699CDBF52C46}"/>
                </a:ext>
              </a:extLst>
            </p:cNvPr>
            <p:cNvSpPr>
              <a:spLocks/>
            </p:cNvSpPr>
            <p:nvPr/>
          </p:nvSpPr>
          <p:spPr bwMode="auto">
            <a:xfrm>
              <a:off x="4795849" y="2524108"/>
              <a:ext cx="2352168" cy="1315721"/>
            </a:xfrm>
            <a:custGeom>
              <a:avLst/>
              <a:gdLst>
                <a:gd name="T0" fmla="*/ 1128257 w 2255752"/>
                <a:gd name="T1" fmla="*/ 0 h 1262669"/>
                <a:gd name="T2" fmla="*/ 1243245 w 2255752"/>
                <a:gd name="T3" fmla="*/ 27119 h 1262669"/>
                <a:gd name="T4" fmla="*/ 2099877 w 2255752"/>
                <a:gd name="T5" fmla="*/ 521986 h 1262669"/>
                <a:gd name="T6" fmla="*/ 2099876 w 2255752"/>
                <a:gd name="T7" fmla="*/ 521986 h 1262669"/>
                <a:gd name="T8" fmla="*/ 2113310 w 2255752"/>
                <a:gd name="T9" fmla="*/ 529747 h 1262669"/>
                <a:gd name="T10" fmla="*/ 2140698 w 2255752"/>
                <a:gd name="T11" fmla="*/ 545569 h 1262669"/>
                <a:gd name="T12" fmla="*/ 2255458 w 2255752"/>
                <a:gd name="T13" fmla="*/ 744338 h 1262669"/>
                <a:gd name="T14" fmla="*/ 2255752 w 2255752"/>
                <a:gd name="T15" fmla="*/ 1262669 h 1262669"/>
                <a:gd name="T16" fmla="*/ 2050144 w 2255752"/>
                <a:gd name="T17" fmla="*/ 1262669 h 1262669"/>
                <a:gd name="T18" fmla="*/ 2050001 w 2255752"/>
                <a:gd name="T19" fmla="*/ 838798 h 1262669"/>
                <a:gd name="T20" fmla="*/ 1956163 w 2255752"/>
                <a:gd name="T21" fmla="*/ 676265 h 1262669"/>
                <a:gd name="T22" fmla="*/ 1239168 w 2255752"/>
                <a:gd name="T23" fmla="*/ 262065 h 1262669"/>
                <a:gd name="T24" fmla="*/ 1222318 w 2255752"/>
                <a:gd name="T25" fmla="*/ 252332 h 1262669"/>
                <a:gd name="T26" fmla="*/ 1128294 w 2255752"/>
                <a:gd name="T27" fmla="*/ 230156 h 1262669"/>
                <a:gd name="T28" fmla="*/ 1033915 w 2255752"/>
                <a:gd name="T29" fmla="*/ 252751 h 1262669"/>
                <a:gd name="T30" fmla="*/ 300288 w 2255752"/>
                <a:gd name="T31" fmla="*/ 676311 h 1262669"/>
                <a:gd name="T32" fmla="*/ 205722 w 2255752"/>
                <a:gd name="T33" fmla="*/ 839264 h 1262669"/>
                <a:gd name="T34" fmla="*/ 205698 w 2255752"/>
                <a:gd name="T35" fmla="*/ 1262669 h 1262669"/>
                <a:gd name="T36" fmla="*/ 90 w 2255752"/>
                <a:gd name="T37" fmla="*/ 1262669 h 1262669"/>
                <a:gd name="T38" fmla="*/ 0 w 2255752"/>
                <a:gd name="T39" fmla="*/ 744906 h 1262669"/>
                <a:gd name="T40" fmla="*/ 115650 w 2255752"/>
                <a:gd name="T41" fmla="*/ 545622 h 1262669"/>
                <a:gd name="T42" fmla="*/ 1012836 w 2255752"/>
                <a:gd name="T43" fmla="*/ 27632 h 1262669"/>
                <a:gd name="T44" fmla="*/ 1128257 w 2255752"/>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52" h="1262669">
                  <a:moveTo>
                    <a:pt x="1128257" y="0"/>
                  </a:moveTo>
                  <a:cubicBezTo>
                    <a:pt x="1169910" y="-4"/>
                    <a:pt x="1211490" y="9118"/>
                    <a:pt x="1243245" y="27119"/>
                  </a:cubicBezTo>
                  <a:lnTo>
                    <a:pt x="2099877" y="521986"/>
                  </a:lnTo>
                  <a:lnTo>
                    <a:pt x="2099876" y="521986"/>
                  </a:lnTo>
                  <a:lnTo>
                    <a:pt x="2113310" y="529747"/>
                  </a:lnTo>
                  <a:lnTo>
                    <a:pt x="2140698" y="545569"/>
                  </a:lnTo>
                  <a:cubicBezTo>
                    <a:pt x="2204206" y="581570"/>
                    <a:pt x="2256033" y="671338"/>
                    <a:pt x="2255458" y="744338"/>
                  </a:cubicBezTo>
                  <a:lnTo>
                    <a:pt x="2255752" y="1262669"/>
                  </a:lnTo>
                  <a:lnTo>
                    <a:pt x="2050144" y="1262669"/>
                  </a:lnTo>
                  <a:lnTo>
                    <a:pt x="2050001" y="838798"/>
                  </a:lnTo>
                  <a:cubicBezTo>
                    <a:pt x="2050472" y="779107"/>
                    <a:pt x="2008093" y="705704"/>
                    <a:pt x="1956163" y="676265"/>
                  </a:cubicBezTo>
                  <a:lnTo>
                    <a:pt x="1239168" y="262065"/>
                  </a:lnTo>
                  <a:lnTo>
                    <a:pt x="1222318" y="252332"/>
                  </a:lnTo>
                  <a:cubicBezTo>
                    <a:pt x="1196353" y="237612"/>
                    <a:pt x="1162353" y="230154"/>
                    <a:pt x="1128294" y="230156"/>
                  </a:cubicBezTo>
                  <a:cubicBezTo>
                    <a:pt x="1094234" y="230160"/>
                    <a:pt x="1060116" y="237624"/>
                    <a:pt x="1033915" y="252751"/>
                  </a:cubicBezTo>
                  <a:lnTo>
                    <a:pt x="300288" y="676311"/>
                  </a:lnTo>
                  <a:cubicBezTo>
                    <a:pt x="249197" y="705808"/>
                    <a:pt x="206193" y="779571"/>
                    <a:pt x="205722" y="839264"/>
                  </a:cubicBezTo>
                  <a:lnTo>
                    <a:pt x="205698" y="1262669"/>
                  </a:lnTo>
                  <a:lnTo>
                    <a:pt x="90" y="1262669"/>
                  </a:lnTo>
                  <a:lnTo>
                    <a:pt x="0" y="744906"/>
                  </a:lnTo>
                  <a:cubicBezTo>
                    <a:pt x="577" y="671905"/>
                    <a:pt x="53167" y="581697"/>
                    <a:pt x="115650" y="545622"/>
                  </a:cubicBezTo>
                  <a:lnTo>
                    <a:pt x="1012836" y="27632"/>
                  </a:lnTo>
                  <a:cubicBezTo>
                    <a:pt x="1044879" y="9132"/>
                    <a:pt x="1086604" y="4"/>
                    <a:pt x="1128257"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0" name="Freeform: Shape 19">
              <a:extLst>
                <a:ext uri="{FF2B5EF4-FFF2-40B4-BE49-F238E27FC236}">
                  <a16:creationId xmlns:a16="http://schemas.microsoft.com/office/drawing/2014/main" id="{F3A8FCF2-134A-D682-8DD8-7D2277BFCD5E}"/>
                </a:ext>
              </a:extLst>
            </p:cNvPr>
            <p:cNvSpPr>
              <a:spLocks/>
            </p:cNvSpPr>
            <p:nvPr/>
          </p:nvSpPr>
          <p:spPr bwMode="auto">
            <a:xfrm>
              <a:off x="5346012" y="3139716"/>
              <a:ext cx="1251737" cy="1400225"/>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6" name="TextBox 44">
              <a:extLst>
                <a:ext uri="{FF2B5EF4-FFF2-40B4-BE49-F238E27FC236}">
                  <a16:creationId xmlns:a16="http://schemas.microsoft.com/office/drawing/2014/main" id="{22EF2793-BE1B-63D7-E863-179A50302760}"/>
                </a:ext>
              </a:extLst>
            </p:cNvPr>
            <p:cNvSpPr txBox="1">
              <a:spLocks noChangeArrowheads="1"/>
            </p:cNvSpPr>
            <p:nvPr/>
          </p:nvSpPr>
          <p:spPr bwMode="auto">
            <a:xfrm>
              <a:off x="4377256" y="1020760"/>
              <a:ext cx="3241558" cy="929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البحث والاسترجاع</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TextBox 18">
              <a:extLst>
                <a:ext uri="{FF2B5EF4-FFF2-40B4-BE49-F238E27FC236}">
                  <a16:creationId xmlns:a16="http://schemas.microsoft.com/office/drawing/2014/main" id="{B17E931A-A0F8-8BB2-0B96-9CB0CB9A8C08}"/>
                </a:ext>
              </a:extLst>
            </p:cNvPr>
            <p:cNvSpPr txBox="1"/>
            <p:nvPr/>
          </p:nvSpPr>
          <p:spPr>
            <a:xfrm flipH="1">
              <a:off x="5322515" y="3267493"/>
              <a:ext cx="1335423" cy="1160704"/>
            </a:xfrm>
            <a:prstGeom prst="rect">
              <a:avLst/>
            </a:prstGeom>
            <a:noFill/>
          </p:spPr>
          <p:txBody>
            <a:bodyPr wrap="square" rtlCol="0">
              <a:noAutofit/>
            </a:bodyPr>
            <a:lstStyle/>
            <a:p>
              <a:pPr algn="ctr" rtl="0">
                <a:lnSpc>
                  <a:spcPct val="115000"/>
                </a:lnSpc>
              </a:pPr>
              <a:r>
                <a:rPr lang="en-GB" sz="60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03</a:t>
              </a:r>
              <a:endParaRPr lang="en-US" sz="60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31" name="Group 30">
            <a:extLst>
              <a:ext uri="{FF2B5EF4-FFF2-40B4-BE49-F238E27FC236}">
                <a16:creationId xmlns:a16="http://schemas.microsoft.com/office/drawing/2014/main" id="{BFE621ED-9C79-F2A7-2CB6-6EFF7E10BFCD}"/>
              </a:ext>
            </a:extLst>
          </p:cNvPr>
          <p:cNvGrpSpPr/>
          <p:nvPr/>
        </p:nvGrpSpPr>
        <p:grpSpPr>
          <a:xfrm>
            <a:off x="2472093" y="3101616"/>
            <a:ext cx="2631446" cy="3331555"/>
            <a:chOff x="2414943" y="3139716"/>
            <a:chExt cx="2631446" cy="3331555"/>
          </a:xfrm>
        </p:grpSpPr>
        <p:sp>
          <p:nvSpPr>
            <p:cNvPr id="14" name="Freeform: Shape 13">
              <a:extLst>
                <a:ext uri="{FF2B5EF4-FFF2-40B4-BE49-F238E27FC236}">
                  <a16:creationId xmlns:a16="http://schemas.microsoft.com/office/drawing/2014/main" id="{FC430D14-9AA4-ED17-AC8E-9B49EB33B867}"/>
                </a:ext>
              </a:extLst>
            </p:cNvPr>
            <p:cNvSpPr>
              <a:spLocks/>
            </p:cNvSpPr>
            <p:nvPr/>
          </p:nvSpPr>
          <p:spPr bwMode="auto">
            <a:xfrm>
              <a:off x="2657241" y="3839829"/>
              <a:ext cx="2353104" cy="1315721"/>
            </a:xfrm>
            <a:custGeom>
              <a:avLst/>
              <a:gdLst>
                <a:gd name="T0" fmla="*/ 5137 w 2256529"/>
                <a:gd name="T1" fmla="*/ 0 h 1262669"/>
                <a:gd name="T2" fmla="*/ 206456 w 2256529"/>
                <a:gd name="T3" fmla="*/ 0 h 1262669"/>
                <a:gd name="T4" fmla="*/ 206715 w 2256529"/>
                <a:gd name="T5" fmla="*/ 424088 h 1262669"/>
                <a:gd name="T6" fmla="*/ 234968 w 2256529"/>
                <a:gd name="T7" fmla="*/ 516133 h 1262669"/>
                <a:gd name="T8" fmla="*/ 257828 w 2256529"/>
                <a:gd name="T9" fmla="*/ 547429 h 1262669"/>
                <a:gd name="T10" fmla="*/ 264654 w 2256529"/>
                <a:gd name="T11" fmla="*/ 556775 h 1262669"/>
                <a:gd name="T12" fmla="*/ 300555 w 2256529"/>
                <a:gd name="T13" fmla="*/ 586621 h 1262669"/>
                <a:gd name="T14" fmla="*/ 1034398 w 2256529"/>
                <a:gd name="T15" fmla="*/ 1010556 h 1262669"/>
                <a:gd name="T16" fmla="*/ 1054024 w 2256529"/>
                <a:gd name="T17" fmla="*/ 1017889 h 1262669"/>
                <a:gd name="T18" fmla="*/ 1078561 w 2256529"/>
                <a:gd name="T19" fmla="*/ 1027058 h 1262669"/>
                <a:gd name="T20" fmla="*/ 1222801 w 2256529"/>
                <a:gd name="T21" fmla="*/ 1010135 h 1262669"/>
                <a:gd name="T22" fmla="*/ 1956428 w 2256529"/>
                <a:gd name="T23" fmla="*/ 586576 h 1262669"/>
                <a:gd name="T24" fmla="*/ 2050994 w 2256529"/>
                <a:gd name="T25" fmla="*/ 423624 h 1262669"/>
                <a:gd name="T26" fmla="*/ 2050921 w 2256529"/>
                <a:gd name="T27" fmla="*/ 0 h 1262669"/>
                <a:gd name="T28" fmla="*/ 2256529 w 2256529"/>
                <a:gd name="T29" fmla="*/ 0 h 1262669"/>
                <a:gd name="T30" fmla="*/ 2256498 w 2256529"/>
                <a:gd name="T31" fmla="*/ 518110 h 1262669"/>
                <a:gd name="T32" fmla="*/ 2140849 w 2256529"/>
                <a:gd name="T33" fmla="*/ 717392 h 1262669"/>
                <a:gd name="T34" fmla="*/ 1243664 w 2256529"/>
                <a:gd name="T35" fmla="*/ 1235383 h 1262669"/>
                <a:gd name="T36" fmla="*/ 1013254 w 2256529"/>
                <a:gd name="T37" fmla="*/ 1235897 h 1262669"/>
                <a:gd name="T38" fmla="*/ 115803 w 2256529"/>
                <a:gd name="T39" fmla="*/ 717448 h 1262669"/>
                <a:gd name="T40" fmla="*/ 71900 w 2256529"/>
                <a:gd name="T41" fmla="*/ 680948 h 1262669"/>
                <a:gd name="T42" fmla="*/ 58452 w 2256529"/>
                <a:gd name="T43" fmla="*/ 662539 h 1262669"/>
                <a:gd name="T44" fmla="*/ 35592 w 2256529"/>
                <a:gd name="T45" fmla="*/ 631244 h 1262669"/>
                <a:gd name="T46" fmla="*/ 1043 w 2256529"/>
                <a:gd name="T47" fmla="*/ 518678 h 1262669"/>
                <a:gd name="T48" fmla="*/ 4569 w 2256529"/>
                <a:gd name="T49" fmla="*/ 50527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6529" h="1262669">
                  <a:moveTo>
                    <a:pt x="5137" y="0"/>
                  </a:moveTo>
                  <a:lnTo>
                    <a:pt x="206456" y="0"/>
                  </a:lnTo>
                  <a:lnTo>
                    <a:pt x="206715" y="424088"/>
                  </a:lnTo>
                  <a:cubicBezTo>
                    <a:pt x="207136" y="453557"/>
                    <a:pt x="217941" y="486642"/>
                    <a:pt x="234968" y="516133"/>
                  </a:cubicBezTo>
                  <a:lnTo>
                    <a:pt x="257828" y="547429"/>
                  </a:lnTo>
                  <a:lnTo>
                    <a:pt x="264654" y="556775"/>
                  </a:lnTo>
                  <a:cubicBezTo>
                    <a:pt x="275759" y="568824"/>
                    <a:pt x="287898" y="579073"/>
                    <a:pt x="300555" y="586621"/>
                  </a:cubicBezTo>
                  <a:lnTo>
                    <a:pt x="1034398" y="1010556"/>
                  </a:lnTo>
                  <a:lnTo>
                    <a:pt x="1054024" y="1017889"/>
                  </a:lnTo>
                  <a:lnTo>
                    <a:pt x="1078561" y="1027058"/>
                  </a:lnTo>
                  <a:cubicBezTo>
                    <a:pt x="1126877" y="1037993"/>
                    <a:pt x="1184483" y="1032258"/>
                    <a:pt x="1222801" y="1010135"/>
                  </a:cubicBezTo>
                  <a:lnTo>
                    <a:pt x="1956428" y="586576"/>
                  </a:lnTo>
                  <a:cubicBezTo>
                    <a:pt x="2008831" y="556322"/>
                    <a:pt x="2050524" y="483317"/>
                    <a:pt x="2050994" y="423624"/>
                  </a:cubicBezTo>
                  <a:lnTo>
                    <a:pt x="2050921" y="0"/>
                  </a:lnTo>
                  <a:lnTo>
                    <a:pt x="2256529" y="0"/>
                  </a:lnTo>
                  <a:lnTo>
                    <a:pt x="2256498" y="518110"/>
                  </a:lnTo>
                  <a:cubicBezTo>
                    <a:pt x="2255922" y="591111"/>
                    <a:pt x="2204934" y="680393"/>
                    <a:pt x="2140849" y="717392"/>
                  </a:cubicBezTo>
                  <a:lnTo>
                    <a:pt x="1243664" y="1235383"/>
                  </a:lnTo>
                  <a:cubicBezTo>
                    <a:pt x="1181180" y="1271457"/>
                    <a:pt x="1076763" y="1271898"/>
                    <a:pt x="1013254" y="1235897"/>
                  </a:cubicBezTo>
                  <a:lnTo>
                    <a:pt x="115803" y="717448"/>
                  </a:lnTo>
                  <a:cubicBezTo>
                    <a:pt x="100327" y="708217"/>
                    <a:pt x="85478" y="695682"/>
                    <a:pt x="71900" y="680948"/>
                  </a:cubicBezTo>
                  <a:lnTo>
                    <a:pt x="58452" y="662539"/>
                  </a:lnTo>
                  <a:lnTo>
                    <a:pt x="35592" y="631244"/>
                  </a:lnTo>
                  <a:cubicBezTo>
                    <a:pt x="14770" y="595177"/>
                    <a:pt x="1556" y="554717"/>
                    <a:pt x="1043" y="518678"/>
                  </a:cubicBezTo>
                  <a:cubicBezTo>
                    <a:pt x="-1866" y="430752"/>
                    <a:pt x="1969" y="241160"/>
                    <a:pt x="4569" y="50527"/>
                  </a:cubicBezTo>
                  <a:lnTo>
                    <a:pt x="5137" y="0"/>
                  </a:ln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19" name="Freeform: Shape 18">
              <a:extLst>
                <a:ext uri="{FF2B5EF4-FFF2-40B4-BE49-F238E27FC236}">
                  <a16:creationId xmlns:a16="http://schemas.microsoft.com/office/drawing/2014/main" id="{9E15B28F-0A7B-6EAD-F888-4E74F3202D55}"/>
                </a:ext>
              </a:extLst>
            </p:cNvPr>
            <p:cNvSpPr>
              <a:spLocks/>
            </p:cNvSpPr>
            <p:nvPr/>
          </p:nvSpPr>
          <p:spPr bwMode="auto">
            <a:xfrm>
              <a:off x="3207925" y="3139716"/>
              <a:ext cx="1251737" cy="1400225"/>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3" name="TextBox 35">
              <a:extLst>
                <a:ext uri="{FF2B5EF4-FFF2-40B4-BE49-F238E27FC236}">
                  <a16:creationId xmlns:a16="http://schemas.microsoft.com/office/drawing/2014/main" id="{A4F7C351-3059-9FBC-741C-785216F5B78F}"/>
                </a:ext>
              </a:extLst>
            </p:cNvPr>
            <p:cNvSpPr txBox="1">
              <a:spLocks noChangeArrowheads="1"/>
            </p:cNvSpPr>
            <p:nvPr/>
          </p:nvSpPr>
          <p:spPr bwMode="auto">
            <a:xfrm>
              <a:off x="2414943" y="5169533"/>
              <a:ext cx="2631446" cy="1301738"/>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الصلاحيات والأمان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TextBox 19">
              <a:extLst>
                <a:ext uri="{FF2B5EF4-FFF2-40B4-BE49-F238E27FC236}">
                  <a16:creationId xmlns:a16="http://schemas.microsoft.com/office/drawing/2014/main" id="{333DD2BE-9B57-34B5-A72F-8A3FE13EAB2B}"/>
                </a:ext>
              </a:extLst>
            </p:cNvPr>
            <p:cNvSpPr txBox="1"/>
            <p:nvPr/>
          </p:nvSpPr>
          <p:spPr>
            <a:xfrm flipH="1">
              <a:off x="3132118" y="3267493"/>
              <a:ext cx="1335423" cy="1160704"/>
            </a:xfrm>
            <a:prstGeom prst="rect">
              <a:avLst/>
            </a:prstGeom>
            <a:noFill/>
          </p:spPr>
          <p:txBody>
            <a:bodyPr wrap="square" rtlCol="0">
              <a:noAutofit/>
            </a:bodyPr>
            <a:lstStyle/>
            <a:p>
              <a:pPr algn="ctr" rtl="0">
                <a:lnSpc>
                  <a:spcPct val="115000"/>
                </a:lnSpc>
              </a:pPr>
              <a:r>
                <a:rPr lang="en-GB" sz="60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04</a:t>
              </a:r>
              <a:endParaRPr lang="en-US" sz="60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32" name="Group 31">
            <a:extLst>
              <a:ext uri="{FF2B5EF4-FFF2-40B4-BE49-F238E27FC236}">
                <a16:creationId xmlns:a16="http://schemas.microsoft.com/office/drawing/2014/main" id="{D87934FF-9518-F490-C5BC-AE1953336855}"/>
              </a:ext>
            </a:extLst>
          </p:cNvPr>
          <p:cNvGrpSpPr/>
          <p:nvPr/>
        </p:nvGrpSpPr>
        <p:grpSpPr>
          <a:xfrm>
            <a:off x="569670" y="933448"/>
            <a:ext cx="2360051" cy="3568393"/>
            <a:chOff x="512520" y="971548"/>
            <a:chExt cx="2360051" cy="3568393"/>
          </a:xfrm>
        </p:grpSpPr>
        <p:sp>
          <p:nvSpPr>
            <p:cNvPr id="13" name="Freeform: Shape 12">
              <a:extLst>
                <a:ext uri="{FF2B5EF4-FFF2-40B4-BE49-F238E27FC236}">
                  <a16:creationId xmlns:a16="http://schemas.microsoft.com/office/drawing/2014/main" id="{5285A02B-5CE1-1A10-094C-FB617391A6D8}"/>
                </a:ext>
              </a:extLst>
            </p:cNvPr>
            <p:cNvSpPr>
              <a:spLocks/>
            </p:cNvSpPr>
            <p:nvPr/>
          </p:nvSpPr>
          <p:spPr bwMode="auto">
            <a:xfrm>
              <a:off x="520300" y="2524108"/>
              <a:ext cx="2352271" cy="1315721"/>
            </a:xfrm>
            <a:custGeom>
              <a:avLst/>
              <a:gdLst>
                <a:gd name="T0" fmla="*/ 1128257 w 2255775"/>
                <a:gd name="T1" fmla="*/ 0 h 1262669"/>
                <a:gd name="T2" fmla="*/ 1243245 w 2255775"/>
                <a:gd name="T3" fmla="*/ 27119 h 1262669"/>
                <a:gd name="T4" fmla="*/ 2099877 w 2255775"/>
                <a:gd name="T5" fmla="*/ 521986 h 1262669"/>
                <a:gd name="T6" fmla="*/ 2113310 w 2255775"/>
                <a:gd name="T7" fmla="*/ 529747 h 1262669"/>
                <a:gd name="T8" fmla="*/ 2140698 w 2255775"/>
                <a:gd name="T9" fmla="*/ 545569 h 1262669"/>
                <a:gd name="T10" fmla="*/ 2255458 w 2255775"/>
                <a:gd name="T11" fmla="*/ 744338 h 1262669"/>
                <a:gd name="T12" fmla="*/ 2255775 w 2255775"/>
                <a:gd name="T13" fmla="*/ 1262669 h 1262669"/>
                <a:gd name="T14" fmla="*/ 2054456 w 2255775"/>
                <a:gd name="T15" fmla="*/ 1262669 h 1262669"/>
                <a:gd name="T16" fmla="*/ 2055481 w 2255775"/>
                <a:gd name="T17" fmla="*/ 1171598 h 1262669"/>
                <a:gd name="T18" fmla="*/ 2050001 w 2255775"/>
                <a:gd name="T19" fmla="*/ 838798 h 1262669"/>
                <a:gd name="T20" fmla="*/ 1956163 w 2255775"/>
                <a:gd name="T21" fmla="*/ 676265 h 1262669"/>
                <a:gd name="T22" fmla="*/ 1239168 w 2255775"/>
                <a:gd name="T23" fmla="*/ 262065 h 1262669"/>
                <a:gd name="T24" fmla="*/ 1222319 w 2255775"/>
                <a:gd name="T25" fmla="*/ 252332 h 1262669"/>
                <a:gd name="T26" fmla="*/ 1128294 w 2255775"/>
                <a:gd name="T27" fmla="*/ 230156 h 1262669"/>
                <a:gd name="T28" fmla="*/ 1033916 w 2255775"/>
                <a:gd name="T29" fmla="*/ 252751 h 1262669"/>
                <a:gd name="T30" fmla="*/ 300288 w 2255775"/>
                <a:gd name="T31" fmla="*/ 676311 h 1262669"/>
                <a:gd name="T32" fmla="*/ 205722 w 2255775"/>
                <a:gd name="T33" fmla="*/ 839264 h 1262669"/>
                <a:gd name="T34" fmla="*/ 205831 w 2255775"/>
                <a:gd name="T35" fmla="*/ 1262669 h 1262669"/>
                <a:gd name="T36" fmla="*/ 133 w 2255775"/>
                <a:gd name="T37" fmla="*/ 1262669 h 1262669"/>
                <a:gd name="T38" fmla="*/ 0 w 2255775"/>
                <a:gd name="T39" fmla="*/ 744906 h 1262669"/>
                <a:gd name="T40" fmla="*/ 115651 w 2255775"/>
                <a:gd name="T41" fmla="*/ 545622 h 1262669"/>
                <a:gd name="T42" fmla="*/ 1012836 w 2255775"/>
                <a:gd name="T43" fmla="*/ 27632 h 1262669"/>
                <a:gd name="T44" fmla="*/ 1128257 w 2255775"/>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75" h="1262669">
                  <a:moveTo>
                    <a:pt x="1128257" y="0"/>
                  </a:moveTo>
                  <a:cubicBezTo>
                    <a:pt x="1169910" y="-4"/>
                    <a:pt x="1211491" y="9118"/>
                    <a:pt x="1243245" y="27119"/>
                  </a:cubicBezTo>
                  <a:lnTo>
                    <a:pt x="2099877" y="521986"/>
                  </a:lnTo>
                  <a:lnTo>
                    <a:pt x="2113310" y="529747"/>
                  </a:lnTo>
                  <a:lnTo>
                    <a:pt x="2140698" y="545569"/>
                  </a:lnTo>
                  <a:cubicBezTo>
                    <a:pt x="2204206" y="581570"/>
                    <a:pt x="2256034" y="671338"/>
                    <a:pt x="2255458" y="744338"/>
                  </a:cubicBezTo>
                  <a:lnTo>
                    <a:pt x="2255775" y="1262669"/>
                  </a:lnTo>
                  <a:lnTo>
                    <a:pt x="2054456" y="1262669"/>
                  </a:lnTo>
                  <a:lnTo>
                    <a:pt x="2055481" y="1171598"/>
                  </a:lnTo>
                  <a:cubicBezTo>
                    <a:pt x="2056593" y="1032949"/>
                    <a:pt x="2055889" y="907866"/>
                    <a:pt x="2050001" y="838798"/>
                  </a:cubicBezTo>
                  <a:cubicBezTo>
                    <a:pt x="2050472" y="779107"/>
                    <a:pt x="2008093" y="705704"/>
                    <a:pt x="1956163" y="676265"/>
                  </a:cubicBezTo>
                  <a:lnTo>
                    <a:pt x="1239168" y="262065"/>
                  </a:lnTo>
                  <a:lnTo>
                    <a:pt x="1222319" y="252332"/>
                  </a:lnTo>
                  <a:cubicBezTo>
                    <a:pt x="1196353" y="237612"/>
                    <a:pt x="1162353" y="230154"/>
                    <a:pt x="1128294" y="230156"/>
                  </a:cubicBezTo>
                  <a:cubicBezTo>
                    <a:pt x="1094234" y="230160"/>
                    <a:pt x="1060116" y="237624"/>
                    <a:pt x="1033916" y="252751"/>
                  </a:cubicBezTo>
                  <a:lnTo>
                    <a:pt x="300288" y="676311"/>
                  </a:lnTo>
                  <a:cubicBezTo>
                    <a:pt x="249197" y="705808"/>
                    <a:pt x="206193" y="779571"/>
                    <a:pt x="205722" y="839264"/>
                  </a:cubicBezTo>
                  <a:cubicBezTo>
                    <a:pt x="205758" y="980399"/>
                    <a:pt x="205795" y="1121534"/>
                    <a:pt x="205831" y="1262669"/>
                  </a:cubicBezTo>
                  <a:lnTo>
                    <a:pt x="133" y="1262669"/>
                  </a:lnTo>
                  <a:cubicBezTo>
                    <a:pt x="89" y="1090081"/>
                    <a:pt x="44" y="917494"/>
                    <a:pt x="0" y="744906"/>
                  </a:cubicBezTo>
                  <a:cubicBezTo>
                    <a:pt x="577" y="671905"/>
                    <a:pt x="53167" y="581697"/>
                    <a:pt x="115651" y="545622"/>
                  </a:cubicBezTo>
                  <a:lnTo>
                    <a:pt x="1012836" y="27632"/>
                  </a:lnTo>
                  <a:cubicBezTo>
                    <a:pt x="1044879" y="9132"/>
                    <a:pt x="1086603" y="4"/>
                    <a:pt x="1128257"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18" name="Freeform: Shape 17">
              <a:extLst>
                <a:ext uri="{FF2B5EF4-FFF2-40B4-BE49-F238E27FC236}">
                  <a16:creationId xmlns:a16="http://schemas.microsoft.com/office/drawing/2014/main" id="{7689D41B-1B6E-1775-B691-7294423E556D}"/>
                </a:ext>
              </a:extLst>
            </p:cNvPr>
            <p:cNvSpPr>
              <a:spLocks/>
            </p:cNvSpPr>
            <p:nvPr/>
          </p:nvSpPr>
          <p:spPr bwMode="auto">
            <a:xfrm>
              <a:off x="1070777" y="3139716"/>
              <a:ext cx="1251737" cy="1400225"/>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5" name="TextBox 41">
              <a:extLst>
                <a:ext uri="{FF2B5EF4-FFF2-40B4-BE49-F238E27FC236}">
                  <a16:creationId xmlns:a16="http://schemas.microsoft.com/office/drawing/2014/main" id="{27319A6E-937B-519F-06B1-FC6568F9C7D1}"/>
                </a:ext>
              </a:extLst>
            </p:cNvPr>
            <p:cNvSpPr txBox="1">
              <a:spLocks noChangeArrowheads="1"/>
            </p:cNvSpPr>
            <p:nvPr/>
          </p:nvSpPr>
          <p:spPr bwMode="auto">
            <a:xfrm>
              <a:off x="512520" y="971548"/>
              <a:ext cx="2269215" cy="127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دورة حياة المستندات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TextBox 20">
              <a:extLst>
                <a:ext uri="{FF2B5EF4-FFF2-40B4-BE49-F238E27FC236}">
                  <a16:creationId xmlns:a16="http://schemas.microsoft.com/office/drawing/2014/main" id="{F6116A61-5B4B-F84E-A34E-F0D301F2FECE}"/>
                </a:ext>
              </a:extLst>
            </p:cNvPr>
            <p:cNvSpPr txBox="1"/>
            <p:nvPr/>
          </p:nvSpPr>
          <p:spPr>
            <a:xfrm flipH="1">
              <a:off x="1037901" y="3267493"/>
              <a:ext cx="1335423" cy="1160704"/>
            </a:xfrm>
            <a:prstGeom prst="rect">
              <a:avLst/>
            </a:prstGeom>
            <a:noFill/>
          </p:spPr>
          <p:txBody>
            <a:bodyPr wrap="square" rtlCol="0">
              <a:noAutofit/>
            </a:bodyPr>
            <a:lstStyle/>
            <a:p>
              <a:pPr algn="ctr" rtl="0">
                <a:lnSpc>
                  <a:spcPct val="115000"/>
                </a:lnSpc>
              </a:pPr>
              <a:r>
                <a:rPr lang="en-GB" sz="60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05</a:t>
              </a:r>
              <a:endParaRPr lang="en-US" sz="60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2488393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ppt_x"/>
                                          </p:val>
                                        </p:tav>
                                        <p:tav tm="100000">
                                          <p:val>
                                            <p:strVal val="#ppt_x"/>
                                          </p:val>
                                        </p:tav>
                                      </p:tavLst>
                                    </p:anim>
                                    <p:anim calcmode="lin" valueType="num">
                                      <p:cBhvr additive="base">
                                        <p:cTn id="2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AEBCA-6AC9-589F-2CE6-0E16FF89A3A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D103665-94CB-2647-9727-3D11BF5BF9A1}"/>
              </a:ext>
            </a:extLst>
          </p:cNvPr>
          <p:cNvSpPr txBox="1"/>
          <p:nvPr/>
        </p:nvSpPr>
        <p:spPr>
          <a:xfrm>
            <a:off x="1930400" y="-29157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5B251EC-5E8F-9E67-EFD1-E1E7090D8A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Computer ">
            <a:extLst>
              <a:ext uri="{FF2B5EF4-FFF2-40B4-BE49-F238E27FC236}">
                <a16:creationId xmlns:a16="http://schemas.microsoft.com/office/drawing/2014/main" id="{995E86FB-92FF-DF36-B43A-273503254B0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19201" y="2284413"/>
            <a:ext cx="3429000" cy="3429000"/>
          </a:xfrm>
          <a:prstGeom prst="rect">
            <a:avLst/>
          </a:prstGeom>
          <a:noFill/>
          <a:ln>
            <a:noFill/>
          </a:ln>
        </p:spPr>
      </p:pic>
      <p:sp>
        <p:nvSpPr>
          <p:cNvPr id="3" name="TextBox 2">
            <a:extLst>
              <a:ext uri="{FF2B5EF4-FFF2-40B4-BE49-F238E27FC236}">
                <a16:creationId xmlns:a16="http://schemas.microsoft.com/office/drawing/2014/main" id="{AB988746-925D-4FDD-9CF1-5B7B4BD077DA}"/>
              </a:ext>
            </a:extLst>
          </p:cNvPr>
          <p:cNvSpPr txBox="1"/>
          <p:nvPr/>
        </p:nvSpPr>
        <p:spPr>
          <a:xfrm>
            <a:off x="5535526" y="2013754"/>
            <a:ext cx="5843587" cy="3970318"/>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إحدى المؤسّسات الحكومية الكبيرة التي تضمّ 3000 موظف، كانت عملية استخراج شهادة خبرة أو تعريف بالراتب تستغرق ما يصل إلى أسبوعين بسبب الحاجة إلى البحث اليدويّ في الملفّات الورقية. بعد تطبيق نظام الأرشفة الإلكترونية، أصبحت العملية تتمّ في أقلّ من 5 دقائق، حيث يُمكن للنظام توليد الشهادة تلقائياً من البيانات المخزّنة والمستندات الممسوحة ضوئياً. أدّى ذلك إلى تحسين رضا الموظفين وتقليل العبء على موظفي الموارد البشرية</a:t>
            </a:r>
            <a:endParaRPr lang="en-US" b="1" dirty="0">
              <a:solidFill>
                <a:srgbClr val="168489"/>
              </a:solidFill>
              <a:latin typeface="Adobe Arabic" panose="020B0604020202020204" pitchFamily="18" charset="-78"/>
              <a:cs typeface="Adobe Arabic" panose="020B0604020202020204" pitchFamily="18" charset="-78"/>
            </a:endParaRPr>
          </a:p>
        </p:txBody>
      </p:sp>
    </p:spTree>
    <p:extLst>
      <p:ext uri="{BB962C8B-B14F-4D97-AF65-F5344CB8AC3E}">
        <p14:creationId xmlns:p14="http://schemas.microsoft.com/office/powerpoint/2010/main" val="6174517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F0A97-E3A4-31CD-A0E1-CF631B21308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A575471-DA8D-1034-0BC0-97A6512500E9}"/>
              </a:ext>
            </a:extLst>
          </p:cNvPr>
          <p:cNvSpPr txBox="1"/>
          <p:nvPr/>
        </p:nvSpPr>
        <p:spPr>
          <a:xfrm>
            <a:off x="1930400" y="-29157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إدارة التغييرات في البيانات والتحقّق من صحّتها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62E7C18-1D7D-FED9-3D36-62FF0B708B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Data collection ">
            <a:extLst>
              <a:ext uri="{FF2B5EF4-FFF2-40B4-BE49-F238E27FC236}">
                <a16:creationId xmlns:a16="http://schemas.microsoft.com/office/drawing/2014/main" id="{FBCCD7FB-F154-CAA1-F409-C7387747B70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2151063"/>
            <a:ext cx="3621087" cy="3621087"/>
          </a:xfrm>
          <a:prstGeom prst="rect">
            <a:avLst/>
          </a:prstGeom>
          <a:noFill/>
          <a:ln>
            <a:noFill/>
          </a:ln>
        </p:spPr>
      </p:pic>
      <p:sp>
        <p:nvSpPr>
          <p:cNvPr id="7" name="TextBox 6">
            <a:extLst>
              <a:ext uri="{FF2B5EF4-FFF2-40B4-BE49-F238E27FC236}">
                <a16:creationId xmlns:a16="http://schemas.microsoft.com/office/drawing/2014/main" id="{B917D1C4-2638-EF50-90EA-1EE7D6A8898D}"/>
              </a:ext>
            </a:extLst>
          </p:cNvPr>
          <p:cNvSpPr txBox="1"/>
          <p:nvPr/>
        </p:nvSpPr>
        <p:spPr>
          <a:xfrm>
            <a:off x="5535526" y="3269108"/>
            <a:ext cx="5843587"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تُعدّ جودة البيانات عاملاً حاسماً في فعالية نظام معلومات الموارد البشرية. لذلك، يجب وضع آليات صارمة لإدارة التغييرات والتحقّق من صحّة البيانات</a:t>
            </a:r>
            <a:endParaRPr lang="en-US" b="1" dirty="0">
              <a:solidFill>
                <a:srgbClr val="168489"/>
              </a:solidFill>
              <a:latin typeface="Adobe Arabic" panose="020B0604020202020204" pitchFamily="18" charset="-78"/>
              <a:cs typeface="Adobe Arabic" panose="020B0604020202020204" pitchFamily="18" charset="-78"/>
            </a:endParaRPr>
          </a:p>
        </p:txBody>
      </p:sp>
    </p:spTree>
    <p:extLst>
      <p:ext uri="{BB962C8B-B14F-4D97-AF65-F5344CB8AC3E}">
        <p14:creationId xmlns:p14="http://schemas.microsoft.com/office/powerpoint/2010/main" val="2429438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D247D-8052-8C8B-118E-646901CB8BE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91AB89F-DAFB-75B9-1D65-81002763CF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C81F56ED-61C6-E113-7008-456C3276DCDF}"/>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CE341141-7ACE-F8B8-114A-EE576FFFB2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F753C2F1-B10D-461B-6C21-6909EA9029BA}"/>
              </a:ext>
            </a:extLst>
          </p:cNvPr>
          <p:cNvSpPr txBox="1"/>
          <p:nvPr/>
        </p:nvSpPr>
        <p:spPr>
          <a:xfrm>
            <a:off x="5535526" y="835039"/>
            <a:ext cx="5843587" cy="353943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عصر التحوّل الرقمي الذي نشهده اليوم، أصبحت تكنولوجيا المعلومات عنصراً أساسياً في تطوير وتحسين أداء المؤسّسات بمختلف أحجامها وقطاعاتها. وتُعدّ إدارة الموارد البشرية من أكثر الإدارات استفادةً من هذا التحوّل، حيث تطوّرت من كونها إدارة تقليدية تعتمد على الأوراق والملفّات، إلى إدارة ذكية تستند إلى أنظمة متكاملة تُساهم في أتمتة العمليات وتحسين الكفاءة واتخاذ القرارات المستندة إلى البيانات</a:t>
            </a:r>
            <a:endParaRPr lang="en-US" dirty="0"/>
          </a:p>
        </p:txBody>
      </p:sp>
      <p:sp>
        <p:nvSpPr>
          <p:cNvPr id="2" name="TextBox 1">
            <a:extLst>
              <a:ext uri="{FF2B5EF4-FFF2-40B4-BE49-F238E27FC236}">
                <a16:creationId xmlns:a16="http://schemas.microsoft.com/office/drawing/2014/main" id="{C458FF26-AE4D-5B44-1FE4-FA997A51F0DC}"/>
              </a:ext>
            </a:extLst>
          </p:cNvPr>
          <p:cNvSpPr txBox="1"/>
          <p:nvPr/>
        </p:nvSpPr>
        <p:spPr>
          <a:xfrm>
            <a:off x="5535526" y="4374469"/>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تُقدّم هذه الوحدة مدخلاً شاملاً لنظم معلومات الموارد البشرية وأنواعها وأهميتها وفوائدها، إضافةً إلى التحدّيات التي قد تواجه المؤسّسات عند تطبيقها. كما تسلّط الضوء على السياق السعودي وارتباط هذه النظم بتحقيق أهداف رؤية المملكة 2030 في مجال تطوير الموارد البشرية</a:t>
            </a:r>
            <a:endParaRPr lang="en-US"/>
          </a:p>
        </p:txBody>
      </p:sp>
    </p:spTree>
    <p:extLst>
      <p:ext uri="{BB962C8B-B14F-4D97-AF65-F5344CB8AC3E}">
        <p14:creationId xmlns:p14="http://schemas.microsoft.com/office/powerpoint/2010/main" val="12874266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1BC7E-2FCE-A444-E13D-3C05E5F656D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636211E-CAEB-0568-A74C-EEE69BC9CC49}"/>
              </a:ext>
            </a:extLst>
          </p:cNvPr>
          <p:cNvSpPr txBox="1"/>
          <p:nvPr/>
        </p:nvSpPr>
        <p:spPr>
          <a:xfrm>
            <a:off x="1930400" y="-29157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آليات التحقّق من صحّة البيانات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6E6EB68-C3B0-6C9D-52DB-FE4FBD66D0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0" name="Group 59">
            <a:extLst>
              <a:ext uri="{FF2B5EF4-FFF2-40B4-BE49-F238E27FC236}">
                <a16:creationId xmlns:a16="http://schemas.microsoft.com/office/drawing/2014/main" id="{2FE3A904-0ACB-F8A5-56C7-72B598B23E60}"/>
              </a:ext>
            </a:extLst>
          </p:cNvPr>
          <p:cNvGrpSpPr/>
          <p:nvPr/>
        </p:nvGrpSpPr>
        <p:grpSpPr>
          <a:xfrm>
            <a:off x="6096000" y="4459666"/>
            <a:ext cx="5486400" cy="1422363"/>
            <a:chOff x="6096000" y="4459666"/>
            <a:chExt cx="5486400" cy="1422363"/>
          </a:xfrm>
        </p:grpSpPr>
        <p:grpSp>
          <p:nvGrpSpPr>
            <p:cNvPr id="52" name="Group 51">
              <a:extLst>
                <a:ext uri="{FF2B5EF4-FFF2-40B4-BE49-F238E27FC236}">
                  <a16:creationId xmlns:a16="http://schemas.microsoft.com/office/drawing/2014/main" id="{DB1995BD-32CA-FAD8-F589-39908AEBA031}"/>
                </a:ext>
              </a:extLst>
            </p:cNvPr>
            <p:cNvGrpSpPr/>
            <p:nvPr/>
          </p:nvGrpSpPr>
          <p:grpSpPr>
            <a:xfrm>
              <a:off x="6096000" y="4529985"/>
              <a:ext cx="4681826" cy="1278498"/>
              <a:chOff x="2937076" y="1597777"/>
              <a:chExt cx="2578490" cy="704145"/>
            </a:xfrm>
          </p:grpSpPr>
          <p:sp>
            <p:nvSpPr>
              <p:cNvPr id="56" name="Freeform: Shape 55">
                <a:extLst>
                  <a:ext uri="{FF2B5EF4-FFF2-40B4-BE49-F238E27FC236}">
                    <a16:creationId xmlns:a16="http://schemas.microsoft.com/office/drawing/2014/main" id="{DBF68453-9FB2-4FB7-CDF2-93B7B4200F5B}"/>
                  </a:ext>
                </a:extLst>
              </p:cNvPr>
              <p:cNvSpPr/>
              <p:nvPr/>
            </p:nvSpPr>
            <p:spPr>
              <a:xfrm rot="5400000">
                <a:off x="3842391"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7" name="Freeform: Shape 56">
                <a:extLst>
                  <a:ext uri="{FF2B5EF4-FFF2-40B4-BE49-F238E27FC236}">
                    <a16:creationId xmlns:a16="http://schemas.microsoft.com/office/drawing/2014/main" id="{8E2F6A02-203C-0672-94D4-4E8FA5A1020A}"/>
                  </a:ext>
                </a:extLst>
              </p:cNvPr>
              <p:cNvSpPr/>
              <p:nvPr/>
            </p:nvSpPr>
            <p:spPr>
              <a:xfrm rot="5400000">
                <a:off x="3906106"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3" name="Oval 52">
              <a:extLst>
                <a:ext uri="{FF2B5EF4-FFF2-40B4-BE49-F238E27FC236}">
                  <a16:creationId xmlns:a16="http://schemas.microsoft.com/office/drawing/2014/main" id="{233CBF2A-773B-936B-FF32-FA012E6F797D}"/>
                </a:ext>
              </a:extLst>
            </p:cNvPr>
            <p:cNvSpPr/>
            <p:nvPr/>
          </p:nvSpPr>
          <p:spPr>
            <a:xfrm>
              <a:off x="10159998" y="4459666"/>
              <a:ext cx="1422402" cy="1422363"/>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4" name="Oval 53">
              <a:extLst>
                <a:ext uri="{FF2B5EF4-FFF2-40B4-BE49-F238E27FC236}">
                  <a16:creationId xmlns:a16="http://schemas.microsoft.com/office/drawing/2014/main" id="{BE88B657-A188-B34D-14CE-217F56932C06}"/>
                </a:ext>
              </a:extLst>
            </p:cNvPr>
            <p:cNvSpPr/>
            <p:nvPr/>
          </p:nvSpPr>
          <p:spPr>
            <a:xfrm>
              <a:off x="10234339" y="4533212"/>
              <a:ext cx="1275306" cy="1275272"/>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5" name="TextBox 166">
              <a:extLst>
                <a:ext uri="{FF2B5EF4-FFF2-40B4-BE49-F238E27FC236}">
                  <a16:creationId xmlns:a16="http://schemas.microsoft.com/office/drawing/2014/main" id="{6EFEE74B-EFFF-C06E-DFB3-6604B5F46D6C}"/>
                </a:ext>
              </a:extLst>
            </p:cNvPr>
            <p:cNvSpPr txBox="1"/>
            <p:nvPr/>
          </p:nvSpPr>
          <p:spPr>
            <a:xfrm>
              <a:off x="6829255" y="4774124"/>
              <a:ext cx="3269078" cy="640174"/>
            </a:xfrm>
            <a:prstGeom prst="rect">
              <a:avLst/>
            </a:prstGeom>
            <a:noFill/>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التدقيق والمساءلة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TextBox 6">
              <a:extLst>
                <a:ext uri="{FF2B5EF4-FFF2-40B4-BE49-F238E27FC236}">
                  <a16:creationId xmlns:a16="http://schemas.microsoft.com/office/drawing/2014/main" id="{B2BFA4DD-38D1-A606-14BD-8BE9F41408DE}"/>
                </a:ext>
              </a:extLst>
            </p:cNvPr>
            <p:cNvSpPr txBox="1"/>
            <p:nvPr/>
          </p:nvSpPr>
          <p:spPr>
            <a:xfrm>
              <a:off x="10304104" y="4476434"/>
              <a:ext cx="1120820" cy="1285864"/>
            </a:xfrm>
            <a:prstGeom prst="rect">
              <a:avLst/>
            </a:prstGeom>
            <a:noFill/>
          </p:spPr>
          <p:txBody>
            <a:bodyPr wrap="none" rtlCol="0">
              <a:spAutoFit/>
            </a:bodyPr>
            <a:lstStyle/>
            <a:p>
              <a:pPr algn="just" rtl="0">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05</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9" name="Group 58">
            <a:extLst>
              <a:ext uri="{FF2B5EF4-FFF2-40B4-BE49-F238E27FC236}">
                <a16:creationId xmlns:a16="http://schemas.microsoft.com/office/drawing/2014/main" id="{C1D7B241-6E07-8CDA-C444-F90961BB8705}"/>
              </a:ext>
            </a:extLst>
          </p:cNvPr>
          <p:cNvGrpSpPr/>
          <p:nvPr/>
        </p:nvGrpSpPr>
        <p:grpSpPr>
          <a:xfrm>
            <a:off x="6096000" y="3002238"/>
            <a:ext cx="5486400" cy="1422363"/>
            <a:chOff x="6096000" y="3002238"/>
            <a:chExt cx="5486400" cy="1422363"/>
          </a:xfrm>
        </p:grpSpPr>
        <p:grpSp>
          <p:nvGrpSpPr>
            <p:cNvPr id="40" name="Group 39">
              <a:extLst>
                <a:ext uri="{FF2B5EF4-FFF2-40B4-BE49-F238E27FC236}">
                  <a16:creationId xmlns:a16="http://schemas.microsoft.com/office/drawing/2014/main" id="{8E07C749-6A81-FE44-7E96-F33976EC01F7}"/>
                </a:ext>
              </a:extLst>
            </p:cNvPr>
            <p:cNvGrpSpPr/>
            <p:nvPr/>
          </p:nvGrpSpPr>
          <p:grpSpPr>
            <a:xfrm>
              <a:off x="6096000" y="3072557"/>
              <a:ext cx="4681826" cy="1278498"/>
              <a:chOff x="2937076" y="817540"/>
              <a:chExt cx="2578490" cy="704145"/>
            </a:xfrm>
          </p:grpSpPr>
          <p:sp>
            <p:nvSpPr>
              <p:cNvPr id="44" name="Freeform: Shape 43">
                <a:extLst>
                  <a:ext uri="{FF2B5EF4-FFF2-40B4-BE49-F238E27FC236}">
                    <a16:creationId xmlns:a16="http://schemas.microsoft.com/office/drawing/2014/main" id="{58724762-3254-504D-975C-5B758F96B334}"/>
                  </a:ext>
                </a:extLst>
              </p:cNvPr>
              <p:cNvSpPr/>
              <p:nvPr/>
            </p:nvSpPr>
            <p:spPr>
              <a:xfrm rot="5400000">
                <a:off x="3842391"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5" name="Freeform: Shape 44">
                <a:extLst>
                  <a:ext uri="{FF2B5EF4-FFF2-40B4-BE49-F238E27FC236}">
                    <a16:creationId xmlns:a16="http://schemas.microsoft.com/office/drawing/2014/main" id="{FE026721-DDBC-72C4-2038-3E9B9FAE0BD9}"/>
                  </a:ext>
                </a:extLst>
              </p:cNvPr>
              <p:cNvSpPr/>
              <p:nvPr/>
            </p:nvSpPr>
            <p:spPr>
              <a:xfrm rot="5400000">
                <a:off x="3906106"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1" name="Oval 40">
              <a:extLst>
                <a:ext uri="{FF2B5EF4-FFF2-40B4-BE49-F238E27FC236}">
                  <a16:creationId xmlns:a16="http://schemas.microsoft.com/office/drawing/2014/main" id="{E566877D-FC7F-5330-11B9-66DE18C4B5D5}"/>
                </a:ext>
              </a:extLst>
            </p:cNvPr>
            <p:cNvSpPr/>
            <p:nvPr/>
          </p:nvSpPr>
          <p:spPr>
            <a:xfrm>
              <a:off x="10159998" y="3002238"/>
              <a:ext cx="1422402" cy="1422363"/>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2" name="Oval 41">
              <a:extLst>
                <a:ext uri="{FF2B5EF4-FFF2-40B4-BE49-F238E27FC236}">
                  <a16:creationId xmlns:a16="http://schemas.microsoft.com/office/drawing/2014/main" id="{88A769F5-9601-59A1-AF2A-72CE9C4B174F}"/>
                </a:ext>
              </a:extLst>
            </p:cNvPr>
            <p:cNvSpPr/>
            <p:nvPr/>
          </p:nvSpPr>
          <p:spPr>
            <a:xfrm>
              <a:off x="10234339" y="3075784"/>
              <a:ext cx="1275306" cy="1275272"/>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3" name="TextBox 104">
              <a:extLst>
                <a:ext uri="{FF2B5EF4-FFF2-40B4-BE49-F238E27FC236}">
                  <a16:creationId xmlns:a16="http://schemas.microsoft.com/office/drawing/2014/main" id="{6CCC00AE-A2B9-D412-A797-95CE3BDCC3E8}"/>
                </a:ext>
              </a:extLst>
            </p:cNvPr>
            <p:cNvSpPr txBox="1"/>
            <p:nvPr/>
          </p:nvSpPr>
          <p:spPr>
            <a:xfrm>
              <a:off x="6530450" y="3371005"/>
              <a:ext cx="3524104" cy="640174"/>
            </a:xfrm>
            <a:prstGeom prst="rect">
              <a:avLst/>
            </a:prstGeom>
            <a:noFill/>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التحقّق الدوريّ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TextBox 6">
              <a:extLst>
                <a:ext uri="{FF2B5EF4-FFF2-40B4-BE49-F238E27FC236}">
                  <a16:creationId xmlns:a16="http://schemas.microsoft.com/office/drawing/2014/main" id="{4402C0B5-2590-2065-2709-6147048A81CF}"/>
                </a:ext>
              </a:extLst>
            </p:cNvPr>
            <p:cNvSpPr txBox="1"/>
            <p:nvPr/>
          </p:nvSpPr>
          <p:spPr>
            <a:xfrm>
              <a:off x="10304104" y="3041328"/>
              <a:ext cx="1120820" cy="1285864"/>
            </a:xfrm>
            <a:prstGeom prst="rect">
              <a:avLst/>
            </a:prstGeom>
            <a:noFill/>
          </p:spPr>
          <p:txBody>
            <a:bodyPr wrap="none" rtlCol="0">
              <a:spAutoFit/>
            </a:bodyPr>
            <a:lstStyle/>
            <a:p>
              <a:pPr algn="just" rtl="0">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03</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8" name="Group 57">
            <a:extLst>
              <a:ext uri="{FF2B5EF4-FFF2-40B4-BE49-F238E27FC236}">
                <a16:creationId xmlns:a16="http://schemas.microsoft.com/office/drawing/2014/main" id="{3D813491-7CDB-F2E2-499A-489B8344316B}"/>
              </a:ext>
            </a:extLst>
          </p:cNvPr>
          <p:cNvGrpSpPr/>
          <p:nvPr/>
        </p:nvGrpSpPr>
        <p:grpSpPr>
          <a:xfrm>
            <a:off x="6096000" y="1547473"/>
            <a:ext cx="5486400" cy="1422363"/>
            <a:chOff x="6096000" y="1547473"/>
            <a:chExt cx="5486400" cy="1422363"/>
          </a:xfrm>
        </p:grpSpPr>
        <p:grpSp>
          <p:nvGrpSpPr>
            <p:cNvPr id="20" name="Group 19">
              <a:extLst>
                <a:ext uri="{FF2B5EF4-FFF2-40B4-BE49-F238E27FC236}">
                  <a16:creationId xmlns:a16="http://schemas.microsoft.com/office/drawing/2014/main" id="{0A49EA2D-C958-5346-7B7D-86B85BF54BD4}"/>
                </a:ext>
              </a:extLst>
            </p:cNvPr>
            <p:cNvGrpSpPr/>
            <p:nvPr/>
          </p:nvGrpSpPr>
          <p:grpSpPr>
            <a:xfrm>
              <a:off x="6096000" y="1547473"/>
              <a:ext cx="5486400" cy="1422363"/>
              <a:chOff x="3021605" y="0"/>
              <a:chExt cx="3021605" cy="783380"/>
            </a:xfrm>
          </p:grpSpPr>
          <p:grpSp>
            <p:nvGrpSpPr>
              <p:cNvPr id="28" name="Group 27">
                <a:extLst>
                  <a:ext uri="{FF2B5EF4-FFF2-40B4-BE49-F238E27FC236}">
                    <a16:creationId xmlns:a16="http://schemas.microsoft.com/office/drawing/2014/main" id="{2A65822D-5A04-14C8-FFB3-D832A5876E99}"/>
                  </a:ext>
                </a:extLst>
              </p:cNvPr>
              <p:cNvGrpSpPr/>
              <p:nvPr/>
            </p:nvGrpSpPr>
            <p:grpSpPr>
              <a:xfrm>
                <a:off x="3021605" y="38729"/>
                <a:ext cx="2578490" cy="704145"/>
                <a:chOff x="3021605" y="38729"/>
                <a:chExt cx="2578490" cy="704145"/>
              </a:xfrm>
            </p:grpSpPr>
            <p:sp>
              <p:nvSpPr>
                <p:cNvPr id="32" name="Freeform: Shape 31">
                  <a:extLst>
                    <a:ext uri="{FF2B5EF4-FFF2-40B4-BE49-F238E27FC236}">
                      <a16:creationId xmlns:a16="http://schemas.microsoft.com/office/drawing/2014/main" id="{FC9DDF9A-F8B9-C7F2-F6BF-D3EBFB778A2C}"/>
                    </a:ext>
                  </a:extLst>
                </p:cNvPr>
                <p:cNvSpPr/>
                <p:nvPr/>
              </p:nvSpPr>
              <p:spPr>
                <a:xfrm rot="5400000">
                  <a:off x="392692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3" name="Freeform: Shape 32">
                  <a:extLst>
                    <a:ext uri="{FF2B5EF4-FFF2-40B4-BE49-F238E27FC236}">
                      <a16:creationId xmlns:a16="http://schemas.microsoft.com/office/drawing/2014/main" id="{832D318E-89C2-1898-943A-C3204097079B}"/>
                    </a:ext>
                  </a:extLst>
                </p:cNvPr>
                <p:cNvSpPr/>
                <p:nvPr/>
              </p:nvSpPr>
              <p:spPr>
                <a:xfrm rot="5400000">
                  <a:off x="399063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9" name="Oval 28">
                <a:extLst>
                  <a:ext uri="{FF2B5EF4-FFF2-40B4-BE49-F238E27FC236}">
                    <a16:creationId xmlns:a16="http://schemas.microsoft.com/office/drawing/2014/main" id="{AE2EE80A-487E-9878-8091-B435B632818B}"/>
                  </a:ext>
                </a:extLst>
              </p:cNvPr>
              <p:cNvSpPr/>
              <p:nvPr/>
            </p:nvSpPr>
            <p:spPr>
              <a:xfrm>
                <a:off x="5259830"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Oval 29">
                <a:extLst>
                  <a:ext uri="{FF2B5EF4-FFF2-40B4-BE49-F238E27FC236}">
                    <a16:creationId xmlns:a16="http://schemas.microsoft.com/office/drawing/2014/main" id="{8E5E5F65-6057-4C00-C719-039DF84823B6}"/>
                  </a:ext>
                </a:extLst>
              </p:cNvPr>
              <p:cNvSpPr/>
              <p:nvPr/>
            </p:nvSpPr>
            <p:spPr>
              <a:xfrm>
                <a:off x="5300773"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TextBox 143">
                <a:extLst>
                  <a:ext uri="{FF2B5EF4-FFF2-40B4-BE49-F238E27FC236}">
                    <a16:creationId xmlns:a16="http://schemas.microsoft.com/office/drawing/2014/main" id="{138F82FD-E649-3F23-390E-510241F09F6D}"/>
                  </a:ext>
                </a:extLst>
              </p:cNvPr>
              <p:cNvSpPr txBox="1"/>
              <p:nvPr/>
            </p:nvSpPr>
            <p:spPr>
              <a:xfrm>
                <a:off x="3339172" y="169794"/>
                <a:ext cx="1971585" cy="352582"/>
              </a:xfrm>
              <a:prstGeom prst="rect">
                <a:avLst/>
              </a:prstGeom>
              <a:noFill/>
            </p:spPr>
            <p:txBody>
              <a:bodyPr wrap="square" rtlCol="0">
                <a:sp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التحقّق عند الإدخال</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8" name="TextBox 6">
              <a:extLst>
                <a:ext uri="{FF2B5EF4-FFF2-40B4-BE49-F238E27FC236}">
                  <a16:creationId xmlns:a16="http://schemas.microsoft.com/office/drawing/2014/main" id="{CE5F7791-F711-1020-9737-7673A9B96562}"/>
                </a:ext>
              </a:extLst>
            </p:cNvPr>
            <p:cNvSpPr txBox="1"/>
            <p:nvPr/>
          </p:nvSpPr>
          <p:spPr>
            <a:xfrm>
              <a:off x="10304104" y="1606221"/>
              <a:ext cx="1120820" cy="1285866"/>
            </a:xfrm>
            <a:prstGeom prst="rect">
              <a:avLst/>
            </a:prstGeom>
            <a:noFill/>
          </p:spPr>
          <p:txBody>
            <a:bodyPr wrap="none" rtlCol="0">
              <a:spAutoFit/>
            </a:bodyPr>
            <a:lstStyle/>
            <a:p>
              <a:pPr algn="just" rtl="1">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01</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3" name="Group 62">
            <a:extLst>
              <a:ext uri="{FF2B5EF4-FFF2-40B4-BE49-F238E27FC236}">
                <a16:creationId xmlns:a16="http://schemas.microsoft.com/office/drawing/2014/main" id="{1428A2C3-53A9-BAA4-2370-50BB7CAE8DA7}"/>
              </a:ext>
            </a:extLst>
          </p:cNvPr>
          <p:cNvGrpSpPr/>
          <p:nvPr/>
        </p:nvGrpSpPr>
        <p:grpSpPr>
          <a:xfrm>
            <a:off x="609600" y="1547473"/>
            <a:ext cx="5486400" cy="1422363"/>
            <a:chOff x="609600" y="1547473"/>
            <a:chExt cx="5486400" cy="1422363"/>
          </a:xfrm>
        </p:grpSpPr>
        <p:grpSp>
          <p:nvGrpSpPr>
            <p:cNvPr id="21" name="Group 20">
              <a:extLst>
                <a:ext uri="{FF2B5EF4-FFF2-40B4-BE49-F238E27FC236}">
                  <a16:creationId xmlns:a16="http://schemas.microsoft.com/office/drawing/2014/main" id="{92B130B4-5E8B-2901-6506-019F85F32760}"/>
                </a:ext>
              </a:extLst>
            </p:cNvPr>
            <p:cNvGrpSpPr/>
            <p:nvPr/>
          </p:nvGrpSpPr>
          <p:grpSpPr>
            <a:xfrm flipH="1">
              <a:off x="609600" y="1547473"/>
              <a:ext cx="5486400" cy="1422363"/>
              <a:chOff x="0" y="0"/>
              <a:chExt cx="3021605" cy="783380"/>
            </a:xfrm>
          </p:grpSpPr>
          <p:grpSp>
            <p:nvGrpSpPr>
              <p:cNvPr id="22" name="Group 21">
                <a:extLst>
                  <a:ext uri="{FF2B5EF4-FFF2-40B4-BE49-F238E27FC236}">
                    <a16:creationId xmlns:a16="http://schemas.microsoft.com/office/drawing/2014/main" id="{601C8C32-A2D9-74A7-3E10-34A68514EC08}"/>
                  </a:ext>
                </a:extLst>
              </p:cNvPr>
              <p:cNvGrpSpPr/>
              <p:nvPr/>
            </p:nvGrpSpPr>
            <p:grpSpPr>
              <a:xfrm>
                <a:off x="0" y="38729"/>
                <a:ext cx="2578490" cy="704145"/>
                <a:chOff x="0" y="38729"/>
                <a:chExt cx="2578490" cy="704145"/>
              </a:xfrm>
            </p:grpSpPr>
            <p:sp>
              <p:nvSpPr>
                <p:cNvPr id="26" name="Freeform: Shape 25">
                  <a:extLst>
                    <a:ext uri="{FF2B5EF4-FFF2-40B4-BE49-F238E27FC236}">
                      <a16:creationId xmlns:a16="http://schemas.microsoft.com/office/drawing/2014/main" id="{C15C8C97-3C8E-9B47-41BA-F57C21E6857B}"/>
                    </a:ext>
                  </a:extLst>
                </p:cNvPr>
                <p:cNvSpPr/>
                <p:nvPr/>
              </p:nvSpPr>
              <p:spPr>
                <a:xfrm rot="5400000">
                  <a:off x="90531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7" name="Freeform: Shape 26">
                  <a:extLst>
                    <a:ext uri="{FF2B5EF4-FFF2-40B4-BE49-F238E27FC236}">
                      <a16:creationId xmlns:a16="http://schemas.microsoft.com/office/drawing/2014/main" id="{B256E0AA-CFF6-01B3-37FB-E9AD704620B7}"/>
                    </a:ext>
                  </a:extLst>
                </p:cNvPr>
                <p:cNvSpPr/>
                <p:nvPr/>
              </p:nvSpPr>
              <p:spPr>
                <a:xfrm rot="5400000">
                  <a:off x="96903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3" name="Oval 22">
                <a:extLst>
                  <a:ext uri="{FF2B5EF4-FFF2-40B4-BE49-F238E27FC236}">
                    <a16:creationId xmlns:a16="http://schemas.microsoft.com/office/drawing/2014/main" id="{C1B864C6-6CCA-835A-D3C1-01889CEDEC09}"/>
                  </a:ext>
                </a:extLst>
              </p:cNvPr>
              <p:cNvSpPr/>
              <p:nvPr/>
            </p:nvSpPr>
            <p:spPr>
              <a:xfrm>
                <a:off x="2238225"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4" name="Oval 23">
                <a:extLst>
                  <a:ext uri="{FF2B5EF4-FFF2-40B4-BE49-F238E27FC236}">
                    <a16:creationId xmlns:a16="http://schemas.microsoft.com/office/drawing/2014/main" id="{76BFDC84-8B48-6675-FFF7-EF12B5EFCDB0}"/>
                  </a:ext>
                </a:extLst>
              </p:cNvPr>
              <p:cNvSpPr/>
              <p:nvPr/>
            </p:nvSpPr>
            <p:spPr>
              <a:xfrm>
                <a:off x="2279168"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TextBox 124">
                <a:extLst>
                  <a:ext uri="{FF2B5EF4-FFF2-40B4-BE49-F238E27FC236}">
                    <a16:creationId xmlns:a16="http://schemas.microsoft.com/office/drawing/2014/main" id="{7A5E9090-F930-7A20-EFAF-E1BB259F0345}"/>
                  </a:ext>
                </a:extLst>
              </p:cNvPr>
              <p:cNvSpPr txBox="1"/>
              <p:nvPr/>
            </p:nvSpPr>
            <p:spPr>
              <a:xfrm>
                <a:off x="191697" y="180213"/>
                <a:ext cx="2080029" cy="352582"/>
              </a:xfrm>
              <a:prstGeom prst="rect">
                <a:avLst/>
              </a:prstGeom>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التحقّق من الاتّساق</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TextBox 6">
              <a:extLst>
                <a:ext uri="{FF2B5EF4-FFF2-40B4-BE49-F238E27FC236}">
                  <a16:creationId xmlns:a16="http://schemas.microsoft.com/office/drawing/2014/main" id="{EC145922-EE53-B7B6-CE87-2463180D31D0}"/>
                </a:ext>
              </a:extLst>
            </p:cNvPr>
            <p:cNvSpPr txBox="1"/>
            <p:nvPr/>
          </p:nvSpPr>
          <p:spPr>
            <a:xfrm>
              <a:off x="741702" y="1606221"/>
              <a:ext cx="1120820" cy="1285866"/>
            </a:xfrm>
            <a:prstGeom prst="rect">
              <a:avLst/>
            </a:prstGeom>
            <a:noFill/>
          </p:spPr>
          <p:txBody>
            <a:bodyPr wrap="none" rtlCol="0">
              <a:spAutoFit/>
            </a:bodyPr>
            <a:lstStyle/>
            <a:p>
              <a:pPr algn="just" rtl="1">
                <a:lnSpc>
                  <a:spcPct val="115000"/>
                </a:lnSpc>
              </a:pPr>
              <a:r>
                <a:rPr lang="en-US" sz="7200" b="1" kern="1200" dirty="0">
                  <a:solidFill>
                    <a:srgbClr val="168489"/>
                  </a:solidFill>
                  <a:effectLst/>
                  <a:latin typeface="Calibri" panose="020F0502020204030204" pitchFamily="34" charset="0"/>
                  <a:ea typeface="Calibri" panose="020F0502020204030204" pitchFamily="34" charset="0"/>
                  <a:cs typeface="Activist Light"/>
                </a:rPr>
                <a:t>02</a:t>
              </a:r>
              <a:endParaRPr lang="en-US" sz="7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2" name="Group 61">
            <a:extLst>
              <a:ext uri="{FF2B5EF4-FFF2-40B4-BE49-F238E27FC236}">
                <a16:creationId xmlns:a16="http://schemas.microsoft.com/office/drawing/2014/main" id="{24D18B0B-C6A1-7561-3EA1-874406268234}"/>
              </a:ext>
            </a:extLst>
          </p:cNvPr>
          <p:cNvGrpSpPr/>
          <p:nvPr/>
        </p:nvGrpSpPr>
        <p:grpSpPr>
          <a:xfrm>
            <a:off x="609600" y="3002238"/>
            <a:ext cx="5486400" cy="1422363"/>
            <a:chOff x="609600" y="3002238"/>
            <a:chExt cx="5486400" cy="1422363"/>
          </a:xfrm>
        </p:grpSpPr>
        <p:grpSp>
          <p:nvGrpSpPr>
            <p:cNvPr id="34" name="Group 33">
              <a:extLst>
                <a:ext uri="{FF2B5EF4-FFF2-40B4-BE49-F238E27FC236}">
                  <a16:creationId xmlns:a16="http://schemas.microsoft.com/office/drawing/2014/main" id="{8DB7C632-74C4-3A9A-87A1-DE08D6CAAE6C}"/>
                </a:ext>
              </a:extLst>
            </p:cNvPr>
            <p:cNvGrpSpPr/>
            <p:nvPr/>
          </p:nvGrpSpPr>
          <p:grpSpPr>
            <a:xfrm flipH="1">
              <a:off x="1414174" y="3072557"/>
              <a:ext cx="4681826" cy="1278498"/>
              <a:chOff x="0" y="817540"/>
              <a:chExt cx="2578490" cy="704145"/>
            </a:xfrm>
          </p:grpSpPr>
          <p:sp>
            <p:nvSpPr>
              <p:cNvPr id="38" name="Freeform: Shape 37">
                <a:extLst>
                  <a:ext uri="{FF2B5EF4-FFF2-40B4-BE49-F238E27FC236}">
                    <a16:creationId xmlns:a16="http://schemas.microsoft.com/office/drawing/2014/main" id="{295B0082-D255-34DD-F832-C6233106C8B9}"/>
                  </a:ext>
                </a:extLst>
              </p:cNvPr>
              <p:cNvSpPr/>
              <p:nvPr/>
            </p:nvSpPr>
            <p:spPr>
              <a:xfrm rot="5400000">
                <a:off x="905315"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9" name="Freeform: Shape 38">
                <a:extLst>
                  <a:ext uri="{FF2B5EF4-FFF2-40B4-BE49-F238E27FC236}">
                    <a16:creationId xmlns:a16="http://schemas.microsoft.com/office/drawing/2014/main" id="{EC1F404C-80FA-2F39-1DD0-94DBDB528D84}"/>
                  </a:ext>
                </a:extLst>
              </p:cNvPr>
              <p:cNvSpPr/>
              <p:nvPr/>
            </p:nvSpPr>
            <p:spPr>
              <a:xfrm rot="5400000">
                <a:off x="969030"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5" name="Oval 34">
              <a:extLst>
                <a:ext uri="{FF2B5EF4-FFF2-40B4-BE49-F238E27FC236}">
                  <a16:creationId xmlns:a16="http://schemas.microsoft.com/office/drawing/2014/main" id="{BD84DCF6-7F26-2777-2D66-590D896A99EA}"/>
                </a:ext>
              </a:extLst>
            </p:cNvPr>
            <p:cNvSpPr/>
            <p:nvPr/>
          </p:nvSpPr>
          <p:spPr>
            <a:xfrm flipH="1">
              <a:off x="609600" y="3002238"/>
              <a:ext cx="1422402" cy="1422363"/>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Oval 35">
              <a:extLst>
                <a:ext uri="{FF2B5EF4-FFF2-40B4-BE49-F238E27FC236}">
                  <a16:creationId xmlns:a16="http://schemas.microsoft.com/office/drawing/2014/main" id="{90DAF50E-6991-2912-C015-20A410D391FC}"/>
                </a:ext>
              </a:extLst>
            </p:cNvPr>
            <p:cNvSpPr/>
            <p:nvPr/>
          </p:nvSpPr>
          <p:spPr>
            <a:xfrm flipH="1">
              <a:off x="682354" y="3075784"/>
              <a:ext cx="1275306" cy="1275272"/>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TextBox 87">
              <a:extLst>
                <a:ext uri="{FF2B5EF4-FFF2-40B4-BE49-F238E27FC236}">
                  <a16:creationId xmlns:a16="http://schemas.microsoft.com/office/drawing/2014/main" id="{84EAC1B2-790E-C61C-C291-C8BD516D2EFA}"/>
                </a:ext>
              </a:extLst>
            </p:cNvPr>
            <p:cNvSpPr txBox="1"/>
            <p:nvPr/>
          </p:nvSpPr>
          <p:spPr>
            <a:xfrm flipH="1">
              <a:off x="1951957" y="3348048"/>
              <a:ext cx="3761337" cy="640174"/>
            </a:xfrm>
            <a:prstGeom prst="rect">
              <a:avLst/>
            </a:prstGeom>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طلبات التغيير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TextBox 6">
              <a:extLst>
                <a:ext uri="{FF2B5EF4-FFF2-40B4-BE49-F238E27FC236}">
                  <a16:creationId xmlns:a16="http://schemas.microsoft.com/office/drawing/2014/main" id="{9B9EE5F3-6B8F-3440-1FF6-916FF4F0A622}"/>
                </a:ext>
              </a:extLst>
            </p:cNvPr>
            <p:cNvSpPr txBox="1"/>
            <p:nvPr/>
          </p:nvSpPr>
          <p:spPr>
            <a:xfrm>
              <a:off x="741702" y="3041328"/>
              <a:ext cx="1120820" cy="1285864"/>
            </a:xfrm>
            <a:prstGeom prst="rect">
              <a:avLst/>
            </a:prstGeom>
            <a:noFill/>
          </p:spPr>
          <p:txBody>
            <a:bodyPr wrap="none" rtlCol="0">
              <a:spAutoFit/>
            </a:bodyPr>
            <a:lstStyle/>
            <a:p>
              <a:pPr algn="just" rtl="0">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04</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1" name="Group 60">
            <a:extLst>
              <a:ext uri="{FF2B5EF4-FFF2-40B4-BE49-F238E27FC236}">
                <a16:creationId xmlns:a16="http://schemas.microsoft.com/office/drawing/2014/main" id="{1321C492-1348-85B2-FCED-9F21006F0AD8}"/>
              </a:ext>
            </a:extLst>
          </p:cNvPr>
          <p:cNvGrpSpPr/>
          <p:nvPr/>
        </p:nvGrpSpPr>
        <p:grpSpPr>
          <a:xfrm>
            <a:off x="609600" y="4459666"/>
            <a:ext cx="5486400" cy="1422363"/>
            <a:chOff x="609600" y="4459666"/>
            <a:chExt cx="5486400" cy="1422363"/>
          </a:xfrm>
        </p:grpSpPr>
        <p:grpSp>
          <p:nvGrpSpPr>
            <p:cNvPr id="46" name="Group 45">
              <a:extLst>
                <a:ext uri="{FF2B5EF4-FFF2-40B4-BE49-F238E27FC236}">
                  <a16:creationId xmlns:a16="http://schemas.microsoft.com/office/drawing/2014/main" id="{1FE22FAB-E874-2CE8-5B26-C10AD9BC48D5}"/>
                </a:ext>
              </a:extLst>
            </p:cNvPr>
            <p:cNvGrpSpPr/>
            <p:nvPr/>
          </p:nvGrpSpPr>
          <p:grpSpPr>
            <a:xfrm flipH="1">
              <a:off x="1414174" y="4529985"/>
              <a:ext cx="4681826" cy="1278498"/>
              <a:chOff x="0" y="1597777"/>
              <a:chExt cx="2578490" cy="704145"/>
            </a:xfrm>
          </p:grpSpPr>
          <p:sp>
            <p:nvSpPr>
              <p:cNvPr id="50" name="Freeform: Shape 49">
                <a:extLst>
                  <a:ext uri="{FF2B5EF4-FFF2-40B4-BE49-F238E27FC236}">
                    <a16:creationId xmlns:a16="http://schemas.microsoft.com/office/drawing/2014/main" id="{CD622DF3-064E-D9DB-5C39-39402B0657EB}"/>
                  </a:ext>
                </a:extLst>
              </p:cNvPr>
              <p:cNvSpPr/>
              <p:nvPr/>
            </p:nvSpPr>
            <p:spPr>
              <a:xfrm rot="5400000">
                <a:off x="905315"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1" name="Freeform: Shape 50">
                <a:extLst>
                  <a:ext uri="{FF2B5EF4-FFF2-40B4-BE49-F238E27FC236}">
                    <a16:creationId xmlns:a16="http://schemas.microsoft.com/office/drawing/2014/main" id="{CC682438-344B-88DC-D995-CEA8469587DE}"/>
                  </a:ext>
                </a:extLst>
              </p:cNvPr>
              <p:cNvSpPr/>
              <p:nvPr/>
            </p:nvSpPr>
            <p:spPr>
              <a:xfrm rot="5400000">
                <a:off x="969030"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7" name="Oval 46">
              <a:extLst>
                <a:ext uri="{FF2B5EF4-FFF2-40B4-BE49-F238E27FC236}">
                  <a16:creationId xmlns:a16="http://schemas.microsoft.com/office/drawing/2014/main" id="{B7B46F45-73BF-3340-3494-6A616013DC77}"/>
                </a:ext>
              </a:extLst>
            </p:cNvPr>
            <p:cNvSpPr/>
            <p:nvPr/>
          </p:nvSpPr>
          <p:spPr>
            <a:xfrm flipH="1">
              <a:off x="609600" y="4459666"/>
              <a:ext cx="1422402" cy="1422363"/>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8" name="Oval 47">
              <a:extLst>
                <a:ext uri="{FF2B5EF4-FFF2-40B4-BE49-F238E27FC236}">
                  <a16:creationId xmlns:a16="http://schemas.microsoft.com/office/drawing/2014/main" id="{9795C394-1CAF-4570-09A4-9B46A3B9E18D}"/>
                </a:ext>
              </a:extLst>
            </p:cNvPr>
            <p:cNvSpPr/>
            <p:nvPr/>
          </p:nvSpPr>
          <p:spPr>
            <a:xfrm flipH="1">
              <a:off x="682354" y="4533212"/>
              <a:ext cx="1275306" cy="1275272"/>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9" name="TextBox 160">
              <a:extLst>
                <a:ext uri="{FF2B5EF4-FFF2-40B4-BE49-F238E27FC236}">
                  <a16:creationId xmlns:a16="http://schemas.microsoft.com/office/drawing/2014/main" id="{6B09F5CB-8CB5-DC75-F8E1-01D2374DB6A1}"/>
                </a:ext>
              </a:extLst>
            </p:cNvPr>
            <p:cNvSpPr txBox="1"/>
            <p:nvPr/>
          </p:nvSpPr>
          <p:spPr>
            <a:xfrm flipH="1">
              <a:off x="1863315" y="4800078"/>
              <a:ext cx="3884699" cy="640174"/>
            </a:xfrm>
            <a:prstGeom prst="rect">
              <a:avLst/>
            </a:prstGeom>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التكامل مع المصادر الخارجية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TextBox 6">
              <a:extLst>
                <a:ext uri="{FF2B5EF4-FFF2-40B4-BE49-F238E27FC236}">
                  <a16:creationId xmlns:a16="http://schemas.microsoft.com/office/drawing/2014/main" id="{ECB74E5C-0D64-5CA5-0F34-46384805CC30}"/>
                </a:ext>
              </a:extLst>
            </p:cNvPr>
            <p:cNvSpPr txBox="1"/>
            <p:nvPr/>
          </p:nvSpPr>
          <p:spPr>
            <a:xfrm>
              <a:off x="741702" y="4476434"/>
              <a:ext cx="1120820" cy="1285864"/>
            </a:xfrm>
            <a:prstGeom prst="rect">
              <a:avLst/>
            </a:prstGeom>
            <a:noFill/>
          </p:spPr>
          <p:txBody>
            <a:bodyPr wrap="none" rtlCol="0">
              <a:spAutoFit/>
            </a:bodyPr>
            <a:lstStyle/>
            <a:p>
              <a:pPr algn="just" rtl="0">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06</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896530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ppt_x"/>
                                          </p:val>
                                        </p:tav>
                                        <p:tav tm="100000">
                                          <p:val>
                                            <p:strVal val="#ppt_x"/>
                                          </p:val>
                                        </p:tav>
                                      </p:tavLst>
                                    </p:anim>
                                    <p:anim calcmode="lin" valueType="num">
                                      <p:cBhvr additive="base">
                                        <p:cTn id="14"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fill="hold"/>
                                        <p:tgtEl>
                                          <p:spTgt spid="59"/>
                                        </p:tgtEl>
                                        <p:attrNameLst>
                                          <p:attrName>ppt_x</p:attrName>
                                        </p:attrNameLst>
                                      </p:cBhvr>
                                      <p:tavLst>
                                        <p:tav tm="0">
                                          <p:val>
                                            <p:strVal val="#ppt_x"/>
                                          </p:val>
                                        </p:tav>
                                        <p:tav tm="100000">
                                          <p:val>
                                            <p:strVal val="#ppt_x"/>
                                          </p:val>
                                        </p:tav>
                                      </p:tavLst>
                                    </p:anim>
                                    <p:anim calcmode="lin" valueType="num">
                                      <p:cBhvr additive="base">
                                        <p:cTn id="20"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500" fill="hold"/>
                                        <p:tgtEl>
                                          <p:spTgt spid="62"/>
                                        </p:tgtEl>
                                        <p:attrNameLst>
                                          <p:attrName>ppt_x</p:attrName>
                                        </p:attrNameLst>
                                      </p:cBhvr>
                                      <p:tavLst>
                                        <p:tav tm="0">
                                          <p:val>
                                            <p:strVal val="#ppt_x"/>
                                          </p:val>
                                        </p:tav>
                                        <p:tav tm="100000">
                                          <p:val>
                                            <p:strVal val="#ppt_x"/>
                                          </p:val>
                                        </p:tav>
                                      </p:tavLst>
                                    </p:anim>
                                    <p:anim calcmode="lin" valueType="num">
                                      <p:cBhvr additive="base">
                                        <p:cTn id="26"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additive="base">
                                        <p:cTn id="31" dur="500" fill="hold"/>
                                        <p:tgtEl>
                                          <p:spTgt spid="60"/>
                                        </p:tgtEl>
                                        <p:attrNameLst>
                                          <p:attrName>ppt_x</p:attrName>
                                        </p:attrNameLst>
                                      </p:cBhvr>
                                      <p:tavLst>
                                        <p:tav tm="0">
                                          <p:val>
                                            <p:strVal val="#ppt_x"/>
                                          </p:val>
                                        </p:tav>
                                        <p:tav tm="100000">
                                          <p:val>
                                            <p:strVal val="#ppt_x"/>
                                          </p:val>
                                        </p:tav>
                                      </p:tavLst>
                                    </p:anim>
                                    <p:anim calcmode="lin" valueType="num">
                                      <p:cBhvr additive="base">
                                        <p:cTn id="32"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ppt_x"/>
                                          </p:val>
                                        </p:tav>
                                        <p:tav tm="100000">
                                          <p:val>
                                            <p:strVal val="#ppt_x"/>
                                          </p:val>
                                        </p:tav>
                                      </p:tavLst>
                                    </p:anim>
                                    <p:anim calcmode="lin" valueType="num">
                                      <p:cBhvr additive="base">
                                        <p:cTn id="38"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075AC9-2863-521E-57A0-49797CAFCC4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B2CB203-6AD7-D921-A450-D12FDC46A210}"/>
              </a:ext>
            </a:extLst>
          </p:cNvPr>
          <p:cNvSpPr txBox="1"/>
          <p:nvPr/>
        </p:nvSpPr>
        <p:spPr>
          <a:xfrm>
            <a:off x="1930400" y="-120125"/>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نظم إدارة عمليات التوظيف والاستقطاب</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AF64A8B-09BF-607C-2E93-19B0490613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New hire ">
            <a:extLst>
              <a:ext uri="{FF2B5EF4-FFF2-40B4-BE49-F238E27FC236}">
                <a16:creationId xmlns:a16="http://schemas.microsoft.com/office/drawing/2014/main" id="{D72A6260-E4D2-C9F0-FB5A-8F66B24CC25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38250" y="2171482"/>
            <a:ext cx="3506787" cy="3506787"/>
          </a:xfrm>
          <a:prstGeom prst="rect">
            <a:avLst/>
          </a:prstGeom>
          <a:noFill/>
          <a:ln>
            <a:noFill/>
          </a:ln>
        </p:spPr>
      </p:pic>
      <p:sp>
        <p:nvSpPr>
          <p:cNvPr id="3" name="TextBox 2">
            <a:extLst>
              <a:ext uri="{FF2B5EF4-FFF2-40B4-BE49-F238E27FC236}">
                <a16:creationId xmlns:a16="http://schemas.microsoft.com/office/drawing/2014/main" id="{94065B9F-17DB-B02B-73CD-18ADBD73D6C5}"/>
              </a:ext>
            </a:extLst>
          </p:cNvPr>
          <p:cNvSpPr txBox="1"/>
          <p:nvPr/>
        </p:nvSpPr>
        <p:spPr>
          <a:xfrm>
            <a:off x="5535526" y="1080304"/>
            <a:ext cx="5843587"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تُعدّ عملية التوظيف والاستقطاب من أكثر العمليات تأثيراً على نجاح المنظّمة، حيث تُحدّد نوعية الكفاءات التي ستنضمّ إلى المنظّمة. تُساعد نظم إدارة التوظيف الإلكترونية، والمعروفة باسم نظم تتبّع المتقدّمين</a:t>
            </a:r>
            <a:r>
              <a:rPr lang="en-US"/>
              <a:t> (Applicant Tracking Systems - ATS)</a:t>
            </a:r>
            <a:r>
              <a:rPr lang="ar-SA"/>
              <a:t>، في تبسيط وتسريع هذه العملية مع تحسين جودة المرشّحين</a:t>
            </a:r>
            <a:endParaRPr lang="en-US" b="1" dirty="0">
              <a:solidFill>
                <a:srgbClr val="168489"/>
              </a:solidFill>
              <a:latin typeface="Adobe Arabic" panose="020B0604020202020204" pitchFamily="18" charset="-78"/>
              <a:cs typeface="Adobe Arabic" panose="020B0604020202020204" pitchFamily="18" charset="-78"/>
            </a:endParaRPr>
          </a:p>
        </p:txBody>
      </p:sp>
      <p:sp>
        <p:nvSpPr>
          <p:cNvPr id="4" name="TextBox 3">
            <a:extLst>
              <a:ext uri="{FF2B5EF4-FFF2-40B4-BE49-F238E27FC236}">
                <a16:creationId xmlns:a16="http://schemas.microsoft.com/office/drawing/2014/main" id="{B04B3805-AC20-F9E0-E817-2C18B3674106}"/>
              </a:ext>
            </a:extLst>
          </p:cNvPr>
          <p:cNvSpPr txBox="1"/>
          <p:nvPr/>
        </p:nvSpPr>
        <p:spPr>
          <a:xfrm>
            <a:off x="5535526" y="4147790"/>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وفقاً لتقرير صادر عن مجلّة هارفارد بزنس ريفيو</a:t>
            </a:r>
            <a:r>
              <a:rPr lang="en-US"/>
              <a:t> (Harvard Business Review) </a:t>
            </a:r>
            <a:r>
              <a:rPr lang="ar-SA"/>
              <a:t>عام 2024، فإنّ استخدام نظم التوظيف الإلكترونية يُقلّل من زمن التوظيف بنسبة 50% ويُحسّن جودة المرشّحين بنسبة 35</a:t>
            </a:r>
            <a:r>
              <a:rPr lang="en-US"/>
              <a:t>%.</a:t>
            </a:r>
          </a:p>
        </p:txBody>
      </p:sp>
    </p:spTree>
    <p:extLst>
      <p:ext uri="{BB962C8B-B14F-4D97-AF65-F5344CB8AC3E}">
        <p14:creationId xmlns:p14="http://schemas.microsoft.com/office/powerpoint/2010/main" val="16534543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A5D7F-4BB1-7181-CF0E-40A2F995C6D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CCFBDBD-30D5-F853-4317-B3249ECBB940}"/>
              </a:ext>
            </a:extLst>
          </p:cNvPr>
          <p:cNvSpPr txBox="1"/>
          <p:nvPr/>
        </p:nvSpPr>
        <p:spPr>
          <a:xfrm>
            <a:off x="1930400" y="-27252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إدارة الشواغر والإعلانات الوظيفية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1898C0E-FD75-016C-33B0-8552C1A188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 name="Group 5">
            <a:extLst>
              <a:ext uri="{FF2B5EF4-FFF2-40B4-BE49-F238E27FC236}">
                <a16:creationId xmlns:a16="http://schemas.microsoft.com/office/drawing/2014/main" id="{74D3A078-DDDA-D7C6-9315-C1B4835D6100}"/>
              </a:ext>
            </a:extLst>
          </p:cNvPr>
          <p:cNvGrpSpPr/>
          <p:nvPr/>
        </p:nvGrpSpPr>
        <p:grpSpPr>
          <a:xfrm>
            <a:off x="621515" y="1916159"/>
            <a:ext cx="2482513" cy="3817447"/>
            <a:chOff x="113590" y="0"/>
            <a:chExt cx="1228021" cy="1888435"/>
          </a:xfrm>
        </p:grpSpPr>
        <p:sp>
          <p:nvSpPr>
            <p:cNvPr id="23" name="Freeform: Shape 22">
              <a:extLst>
                <a:ext uri="{FF2B5EF4-FFF2-40B4-BE49-F238E27FC236}">
                  <a16:creationId xmlns:a16="http://schemas.microsoft.com/office/drawing/2014/main" id="{BD374709-C722-5E66-070E-77298FAAF11A}"/>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4" name="TextBox 6">
              <a:extLst>
                <a:ext uri="{FF2B5EF4-FFF2-40B4-BE49-F238E27FC236}">
                  <a16:creationId xmlns:a16="http://schemas.microsoft.com/office/drawing/2014/main" id="{8AAABEEC-E673-BD49-4977-47A598014704}"/>
                </a:ext>
              </a:extLst>
            </p:cNvPr>
            <p:cNvSpPr txBox="1"/>
            <p:nvPr/>
          </p:nvSpPr>
          <p:spPr>
            <a:xfrm>
              <a:off x="396874" y="0"/>
              <a:ext cx="657518" cy="767321"/>
            </a:xfrm>
            <a:prstGeom prst="rect">
              <a:avLst/>
            </a:prstGeom>
            <a:noFill/>
          </p:spPr>
          <p:txBody>
            <a:bodyPr wrap="none" rtlCol="0">
              <a:spAutoFit/>
            </a:bodyPr>
            <a:lstStyle/>
            <a:p>
              <a:pPr algn="ctr" rtl="1">
                <a:lnSpc>
                  <a:spcPct val="115000"/>
                </a:lnSpc>
              </a:pPr>
              <a:r>
                <a:rPr lang="en-US" sz="8800" b="1" kern="1200">
                  <a:solidFill>
                    <a:srgbClr val="2E74B5"/>
                  </a:solidFill>
                  <a:effectLst/>
                  <a:latin typeface="Calibri" panose="020F0502020204030204" pitchFamily="34" charset="0"/>
                  <a:ea typeface="Calibri" panose="020F0502020204030204" pitchFamily="34" charset="0"/>
                  <a:cs typeface="Activist Light"/>
                </a:rPr>
                <a:t>04</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مربع نص 18">
              <a:extLst>
                <a:ext uri="{FF2B5EF4-FFF2-40B4-BE49-F238E27FC236}">
                  <a16:creationId xmlns:a16="http://schemas.microsoft.com/office/drawing/2014/main" id="{5C8B530D-5ACA-68E8-0591-9C5A37ACBEED}"/>
                </a:ext>
              </a:extLst>
            </p:cNvPr>
            <p:cNvSpPr txBox="1"/>
            <p:nvPr/>
          </p:nvSpPr>
          <p:spPr>
            <a:xfrm>
              <a:off x="113590" y="1187633"/>
              <a:ext cx="1130128" cy="700802"/>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تواريخ الإعلانات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16DF75C5-0ECB-F63B-E547-534B891BD912}"/>
              </a:ext>
            </a:extLst>
          </p:cNvPr>
          <p:cNvGrpSpPr/>
          <p:nvPr/>
        </p:nvGrpSpPr>
        <p:grpSpPr>
          <a:xfrm>
            <a:off x="6329762" y="1916159"/>
            <a:ext cx="2528295" cy="3978182"/>
            <a:chOff x="2937280" y="0"/>
            <a:chExt cx="1250668" cy="1967948"/>
          </a:xfrm>
        </p:grpSpPr>
        <p:sp>
          <p:nvSpPr>
            <p:cNvPr id="20" name="Freeform: Shape 19">
              <a:extLst>
                <a:ext uri="{FF2B5EF4-FFF2-40B4-BE49-F238E27FC236}">
                  <a16:creationId xmlns:a16="http://schemas.microsoft.com/office/drawing/2014/main" id="{4AC5BBA4-D8A6-CE4F-BA68-73195F9358DA}"/>
                </a:ext>
              </a:extLst>
            </p:cNvPr>
            <p:cNvSpPr/>
            <p:nvPr/>
          </p:nvSpPr>
          <p:spPr>
            <a:xfrm>
              <a:off x="296233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1" name="TextBox 6">
              <a:extLst>
                <a:ext uri="{FF2B5EF4-FFF2-40B4-BE49-F238E27FC236}">
                  <a16:creationId xmlns:a16="http://schemas.microsoft.com/office/drawing/2014/main" id="{AF10F7D1-9F92-C341-1DCF-09CF5C7247C6}"/>
                </a:ext>
              </a:extLst>
            </p:cNvPr>
            <p:cNvSpPr txBox="1"/>
            <p:nvPr/>
          </p:nvSpPr>
          <p:spPr>
            <a:xfrm>
              <a:off x="3243112" y="0"/>
              <a:ext cx="657519" cy="767321"/>
            </a:xfrm>
            <a:prstGeom prst="rect">
              <a:avLst/>
            </a:prstGeom>
            <a:noFill/>
          </p:spPr>
          <p:txBody>
            <a:bodyPr wrap="none" rtlCol="0">
              <a:spAutoFit/>
            </a:bodyPr>
            <a:lstStyle/>
            <a:p>
              <a:pPr algn="ctr" rtl="0">
                <a:lnSpc>
                  <a:spcPct val="115000"/>
                </a:lnSpc>
              </a:pPr>
              <a:r>
                <a:rPr lang="en-GB" sz="8800" b="1" kern="1200">
                  <a:solidFill>
                    <a:srgbClr val="808080"/>
                  </a:solidFill>
                  <a:effectLst/>
                  <a:latin typeface="Calibri" panose="020F0502020204030204" pitchFamily="34" charset="0"/>
                  <a:ea typeface="Calibri" panose="020F0502020204030204" pitchFamily="34" charset="0"/>
                  <a:cs typeface="Activist Light"/>
                </a:rPr>
                <a:t>02</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مربع نص 18">
              <a:extLst>
                <a:ext uri="{FF2B5EF4-FFF2-40B4-BE49-F238E27FC236}">
                  <a16:creationId xmlns:a16="http://schemas.microsoft.com/office/drawing/2014/main" id="{BE29DD45-17D3-95BB-0A2F-E8D4F352DE42}"/>
                </a:ext>
              </a:extLst>
            </p:cNvPr>
            <p:cNvSpPr txBox="1"/>
            <p:nvPr/>
          </p:nvSpPr>
          <p:spPr>
            <a:xfrm>
              <a:off x="2937280" y="1187341"/>
              <a:ext cx="1175377" cy="780607"/>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إنشاء الإعلان الوظيفيّ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DFCCF59B-4E8D-0C20-4523-B9F5B2E81EBC}"/>
              </a:ext>
            </a:extLst>
          </p:cNvPr>
          <p:cNvGrpSpPr/>
          <p:nvPr/>
        </p:nvGrpSpPr>
        <p:grpSpPr>
          <a:xfrm>
            <a:off x="9287208" y="1916159"/>
            <a:ext cx="2481472" cy="3877722"/>
            <a:chOff x="4400236" y="0"/>
            <a:chExt cx="1227506" cy="1918252"/>
          </a:xfrm>
        </p:grpSpPr>
        <p:sp>
          <p:nvSpPr>
            <p:cNvPr id="17" name="Freeform: Shape 16">
              <a:extLst>
                <a:ext uri="{FF2B5EF4-FFF2-40B4-BE49-F238E27FC236}">
                  <a16:creationId xmlns:a16="http://schemas.microsoft.com/office/drawing/2014/main" id="{73C79D71-4A8A-42DC-3E64-DF95D4383385}"/>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8" name="TextBox 6">
              <a:extLst>
                <a:ext uri="{FF2B5EF4-FFF2-40B4-BE49-F238E27FC236}">
                  <a16:creationId xmlns:a16="http://schemas.microsoft.com/office/drawing/2014/main" id="{CA334CA6-3B61-038F-E336-E2F2331BBEB3}"/>
                </a:ext>
              </a:extLst>
            </p:cNvPr>
            <p:cNvSpPr txBox="1"/>
            <p:nvPr/>
          </p:nvSpPr>
          <p:spPr>
            <a:xfrm>
              <a:off x="4622187" y="0"/>
              <a:ext cx="785495" cy="767321"/>
            </a:xfrm>
            <a:prstGeom prst="rect">
              <a:avLst/>
            </a:prstGeom>
            <a:noFill/>
          </p:spPr>
          <p:txBody>
            <a:bodyPr wrap="square" rtlCol="0">
              <a:spAutoFit/>
            </a:bodyPr>
            <a:lstStyle/>
            <a:p>
              <a:pPr algn="ctr" rtl="0">
                <a:lnSpc>
                  <a:spcPct val="115000"/>
                </a:lnSpc>
              </a:pPr>
              <a:r>
                <a:rPr lang="en-GB" sz="88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8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مربع نص 18">
              <a:extLst>
                <a:ext uri="{FF2B5EF4-FFF2-40B4-BE49-F238E27FC236}">
                  <a16:creationId xmlns:a16="http://schemas.microsoft.com/office/drawing/2014/main" id="{9C5AEA10-9CA9-7005-7656-32E3D440A7D8}"/>
                </a:ext>
              </a:extLst>
            </p:cNvPr>
            <p:cNvSpPr txBox="1"/>
            <p:nvPr/>
          </p:nvSpPr>
          <p:spPr>
            <a:xfrm>
              <a:off x="4400236" y="1187380"/>
              <a:ext cx="1128805" cy="730872"/>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إنشاء طلب التوظيف</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65BCF8E6-3494-DDB2-8B86-EFE9E5FDE24F}"/>
              </a:ext>
            </a:extLst>
          </p:cNvPr>
          <p:cNvGrpSpPr/>
          <p:nvPr/>
        </p:nvGrpSpPr>
        <p:grpSpPr>
          <a:xfrm>
            <a:off x="3246010" y="1916159"/>
            <a:ext cx="2743874" cy="3877558"/>
            <a:chOff x="1411845" y="0"/>
            <a:chExt cx="1357308" cy="1918171"/>
          </a:xfrm>
        </p:grpSpPr>
        <p:sp>
          <p:nvSpPr>
            <p:cNvPr id="14" name="Freeform: Shape 13">
              <a:extLst>
                <a:ext uri="{FF2B5EF4-FFF2-40B4-BE49-F238E27FC236}">
                  <a16:creationId xmlns:a16="http://schemas.microsoft.com/office/drawing/2014/main" id="{3112C6D8-777F-270E-1FC3-F338F81941B6}"/>
                </a:ext>
              </a:extLst>
            </p:cNvPr>
            <p:cNvSpPr/>
            <p:nvPr/>
          </p:nvSpPr>
          <p:spPr>
            <a:xfrm>
              <a:off x="152785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5" name="TextBox 6">
              <a:extLst>
                <a:ext uri="{FF2B5EF4-FFF2-40B4-BE49-F238E27FC236}">
                  <a16:creationId xmlns:a16="http://schemas.microsoft.com/office/drawing/2014/main" id="{E068D047-F940-83F1-7125-A85CF64019C3}"/>
                </a:ext>
              </a:extLst>
            </p:cNvPr>
            <p:cNvSpPr txBox="1"/>
            <p:nvPr/>
          </p:nvSpPr>
          <p:spPr>
            <a:xfrm>
              <a:off x="1808682" y="0"/>
              <a:ext cx="657519" cy="767321"/>
            </a:xfrm>
            <a:prstGeom prst="rect">
              <a:avLst/>
            </a:prstGeom>
            <a:noFill/>
          </p:spPr>
          <p:txBody>
            <a:bodyPr wrap="none" rtlCol="0">
              <a:spAutoFit/>
            </a:bodyPr>
            <a:lstStyle/>
            <a:p>
              <a:pPr algn="ctr" rtl="0">
                <a:lnSpc>
                  <a:spcPct val="115000"/>
                </a:lnSpc>
              </a:pPr>
              <a:r>
                <a:rPr lang="en-GB" sz="8800" b="1" kern="1200">
                  <a:solidFill>
                    <a:srgbClr val="FFD366"/>
                  </a:solidFill>
                  <a:effectLst/>
                  <a:latin typeface="Calibri" panose="020F0502020204030204" pitchFamily="34" charset="0"/>
                  <a:ea typeface="Calibri" panose="020F0502020204030204" pitchFamily="34" charset="0"/>
                  <a:cs typeface="Activist Light"/>
                </a:rPr>
                <a:t>03</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مربع نص 18">
              <a:extLst>
                <a:ext uri="{FF2B5EF4-FFF2-40B4-BE49-F238E27FC236}">
                  <a16:creationId xmlns:a16="http://schemas.microsoft.com/office/drawing/2014/main" id="{9183DC82-2D5F-DA66-5323-D4ADBDC6A739}"/>
                </a:ext>
              </a:extLst>
            </p:cNvPr>
            <p:cNvSpPr txBox="1"/>
            <p:nvPr/>
          </p:nvSpPr>
          <p:spPr>
            <a:xfrm>
              <a:off x="1411845" y="1187633"/>
              <a:ext cx="1357308" cy="730538"/>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نشر الإعلان على منصّات متعدّدة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965670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64092-701F-0D5E-BDEA-284EAE51AE8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79ACE87-18AD-7CBA-5D04-95A265BD64AE}"/>
              </a:ext>
            </a:extLst>
          </p:cNvPr>
          <p:cNvSpPr txBox="1"/>
          <p:nvPr/>
        </p:nvSpPr>
        <p:spPr>
          <a:xfrm>
            <a:off x="1930400" y="-14000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فرز وتصنيف السير الذاتية للمتقدّمين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846B2E4-3E9B-C7B8-0BD4-15CA817382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Recruitment ">
            <a:extLst>
              <a:ext uri="{FF2B5EF4-FFF2-40B4-BE49-F238E27FC236}">
                <a16:creationId xmlns:a16="http://schemas.microsoft.com/office/drawing/2014/main" id="{64ACFDB4-36E3-774B-C89B-75E93B5520C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46629" y="2255542"/>
            <a:ext cx="3407396" cy="3407396"/>
          </a:xfrm>
          <a:prstGeom prst="rect">
            <a:avLst/>
          </a:prstGeom>
          <a:noFill/>
          <a:ln>
            <a:noFill/>
          </a:ln>
        </p:spPr>
      </p:pic>
      <p:sp>
        <p:nvSpPr>
          <p:cNvPr id="3" name="TextBox 2">
            <a:extLst>
              <a:ext uri="{FF2B5EF4-FFF2-40B4-BE49-F238E27FC236}">
                <a16:creationId xmlns:a16="http://schemas.microsoft.com/office/drawing/2014/main" id="{6B30EA05-4933-880B-402D-450EDBFD516B}"/>
              </a:ext>
            </a:extLst>
          </p:cNvPr>
          <p:cNvSpPr txBox="1"/>
          <p:nvPr/>
        </p:nvSpPr>
        <p:spPr>
          <a:xfrm>
            <a:off x="5535526" y="3269108"/>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تُعدّ هذه المرحلة من أكثر المراحل استهلاكاً للوقت في عملية التوظيف التقليدية. تستخدم النظم الحديثة تقنيات الذكاء الاصطناعيّ والتعلّم الآليّ لتسريع وتحسين هذه العملية</a:t>
            </a:r>
            <a:endParaRPr lang="en-US" b="1" dirty="0">
              <a:solidFill>
                <a:srgbClr val="168489"/>
              </a:solidFill>
              <a:latin typeface="Adobe Arabic" panose="020B0604020202020204" pitchFamily="18" charset="-78"/>
              <a:cs typeface="Adobe Arabic" panose="020B0604020202020204" pitchFamily="18" charset="-78"/>
            </a:endParaRPr>
          </a:p>
        </p:txBody>
      </p:sp>
    </p:spTree>
    <p:extLst>
      <p:ext uri="{BB962C8B-B14F-4D97-AF65-F5344CB8AC3E}">
        <p14:creationId xmlns:p14="http://schemas.microsoft.com/office/powerpoint/2010/main" val="20117503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815E1-01C4-B29D-AABA-A2D844BBA6B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6F46AA9-0BD3-B954-D557-8A800D914E91}"/>
              </a:ext>
            </a:extLst>
          </p:cNvPr>
          <p:cNvSpPr txBox="1"/>
          <p:nvPr/>
        </p:nvSpPr>
        <p:spPr>
          <a:xfrm>
            <a:off x="1930400" y="-14000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فرز وتصنيف السير الذاتية للمتقدّمين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AD58E6A-B864-305D-DE5F-6989A66525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1" name="Group 40">
            <a:extLst>
              <a:ext uri="{FF2B5EF4-FFF2-40B4-BE49-F238E27FC236}">
                <a16:creationId xmlns:a16="http://schemas.microsoft.com/office/drawing/2014/main" id="{C725A1BD-2543-CB12-312C-BE93BB06EA15}"/>
              </a:ext>
            </a:extLst>
          </p:cNvPr>
          <p:cNvGrpSpPr/>
          <p:nvPr/>
        </p:nvGrpSpPr>
        <p:grpSpPr>
          <a:xfrm>
            <a:off x="6323170" y="4730137"/>
            <a:ext cx="5202080" cy="1032035"/>
            <a:chOff x="6323170" y="4730137"/>
            <a:chExt cx="5202080" cy="1032035"/>
          </a:xfrm>
        </p:grpSpPr>
        <p:sp>
          <p:nvSpPr>
            <p:cNvPr id="5" name="Google Shape;2171;p42">
              <a:extLst>
                <a:ext uri="{FF2B5EF4-FFF2-40B4-BE49-F238E27FC236}">
                  <a16:creationId xmlns:a16="http://schemas.microsoft.com/office/drawing/2014/main" id="{D738D824-AF18-B17D-15E6-898D13420163}"/>
                </a:ext>
              </a:extLst>
            </p:cNvPr>
            <p:cNvSpPr>
              <a:spLocks/>
            </p:cNvSpPr>
            <p:nvPr/>
          </p:nvSpPr>
          <p:spPr bwMode="auto">
            <a:xfrm flipH="1">
              <a:off x="10716492" y="4730137"/>
              <a:ext cx="808758" cy="1032035"/>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Google Shape;2172;p42">
              <a:extLst>
                <a:ext uri="{FF2B5EF4-FFF2-40B4-BE49-F238E27FC236}">
                  <a16:creationId xmlns:a16="http://schemas.microsoft.com/office/drawing/2014/main" id="{3F787B2B-1174-6BDB-51BA-DE7500CC6036}"/>
                </a:ext>
              </a:extLst>
            </p:cNvPr>
            <p:cNvSpPr>
              <a:spLocks/>
            </p:cNvSpPr>
            <p:nvPr/>
          </p:nvSpPr>
          <p:spPr bwMode="auto">
            <a:xfrm flipH="1">
              <a:off x="10716492" y="5264600"/>
              <a:ext cx="573772" cy="497572"/>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7" name="Google Shape;2173;p42">
              <a:extLst>
                <a:ext uri="{FF2B5EF4-FFF2-40B4-BE49-F238E27FC236}">
                  <a16:creationId xmlns:a16="http://schemas.microsoft.com/office/drawing/2014/main" id="{F4BBE8B2-CE6E-E7BF-8485-BF45EACBBF97}"/>
                </a:ext>
              </a:extLst>
            </p:cNvPr>
            <p:cNvSpPr>
              <a:spLocks/>
            </p:cNvSpPr>
            <p:nvPr/>
          </p:nvSpPr>
          <p:spPr bwMode="auto">
            <a:xfrm flipH="1">
              <a:off x="6323170" y="4730137"/>
              <a:ext cx="4464172" cy="923993"/>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إزالة التحيّز في الفرز</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Google Shape;2174;p42">
              <a:extLst>
                <a:ext uri="{FF2B5EF4-FFF2-40B4-BE49-F238E27FC236}">
                  <a16:creationId xmlns:a16="http://schemas.microsoft.com/office/drawing/2014/main" id="{A1021D7B-1DCE-DC3D-1504-76AC51350C76}"/>
                </a:ext>
              </a:extLst>
            </p:cNvPr>
            <p:cNvSpPr>
              <a:spLocks/>
            </p:cNvSpPr>
            <p:nvPr/>
          </p:nvSpPr>
          <p:spPr bwMode="auto">
            <a:xfrm flipH="1">
              <a:off x="6323170" y="4730137"/>
              <a:ext cx="4176281" cy="923993"/>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1" name="Google Shape;2175;p42">
              <a:extLst>
                <a:ext uri="{FF2B5EF4-FFF2-40B4-BE49-F238E27FC236}">
                  <a16:creationId xmlns:a16="http://schemas.microsoft.com/office/drawing/2014/main" id="{D9591594-D981-59FF-291B-DBF536552354}"/>
                </a:ext>
              </a:extLst>
            </p:cNvPr>
            <p:cNvSpPr>
              <a:spLocks/>
            </p:cNvSpPr>
            <p:nvPr/>
          </p:nvSpPr>
          <p:spPr bwMode="auto">
            <a:xfrm flipH="1">
              <a:off x="8428965" y="5534828"/>
              <a:ext cx="2596316" cy="227344"/>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0" name="Group 39">
            <a:extLst>
              <a:ext uri="{FF2B5EF4-FFF2-40B4-BE49-F238E27FC236}">
                <a16:creationId xmlns:a16="http://schemas.microsoft.com/office/drawing/2014/main" id="{E76D5092-535A-7F98-4004-0A3C9F41670D}"/>
              </a:ext>
            </a:extLst>
          </p:cNvPr>
          <p:cNvGrpSpPr/>
          <p:nvPr/>
        </p:nvGrpSpPr>
        <p:grpSpPr>
          <a:xfrm>
            <a:off x="6323170" y="3355768"/>
            <a:ext cx="5202080" cy="1032035"/>
            <a:chOff x="6323170" y="3355768"/>
            <a:chExt cx="5202080" cy="1032035"/>
          </a:xfrm>
        </p:grpSpPr>
        <p:sp>
          <p:nvSpPr>
            <p:cNvPr id="12" name="Google Shape;2171;p42">
              <a:extLst>
                <a:ext uri="{FF2B5EF4-FFF2-40B4-BE49-F238E27FC236}">
                  <a16:creationId xmlns:a16="http://schemas.microsoft.com/office/drawing/2014/main" id="{75AB148D-274D-984D-CCCB-2D5D85AE5A36}"/>
                </a:ext>
              </a:extLst>
            </p:cNvPr>
            <p:cNvSpPr>
              <a:spLocks/>
            </p:cNvSpPr>
            <p:nvPr/>
          </p:nvSpPr>
          <p:spPr bwMode="auto">
            <a:xfrm flipH="1">
              <a:off x="10716492" y="3355768"/>
              <a:ext cx="808758" cy="1032035"/>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Google Shape;2172;p42">
              <a:extLst>
                <a:ext uri="{FF2B5EF4-FFF2-40B4-BE49-F238E27FC236}">
                  <a16:creationId xmlns:a16="http://schemas.microsoft.com/office/drawing/2014/main" id="{14290122-A0AA-7032-829B-D9D1B10B62AF}"/>
                </a:ext>
              </a:extLst>
            </p:cNvPr>
            <p:cNvSpPr>
              <a:spLocks/>
            </p:cNvSpPr>
            <p:nvPr/>
          </p:nvSpPr>
          <p:spPr bwMode="auto">
            <a:xfrm flipH="1">
              <a:off x="10716492" y="3890231"/>
              <a:ext cx="573772" cy="497572"/>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4" name="Google Shape;2173;p42">
              <a:extLst>
                <a:ext uri="{FF2B5EF4-FFF2-40B4-BE49-F238E27FC236}">
                  <a16:creationId xmlns:a16="http://schemas.microsoft.com/office/drawing/2014/main" id="{5AC01C72-0487-729A-3B4B-38103F93F0D2}"/>
                </a:ext>
              </a:extLst>
            </p:cNvPr>
            <p:cNvSpPr>
              <a:spLocks/>
            </p:cNvSpPr>
            <p:nvPr/>
          </p:nvSpPr>
          <p:spPr bwMode="auto">
            <a:xfrm flipH="1">
              <a:off x="6323170" y="3355768"/>
              <a:ext cx="4464172" cy="923993"/>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استخدام الذكاء الاصطناعيّ في المطابقة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Google Shape;2174;p42">
              <a:extLst>
                <a:ext uri="{FF2B5EF4-FFF2-40B4-BE49-F238E27FC236}">
                  <a16:creationId xmlns:a16="http://schemas.microsoft.com/office/drawing/2014/main" id="{439F6986-8733-A1F6-A1B4-6C2AAD632F05}"/>
                </a:ext>
              </a:extLst>
            </p:cNvPr>
            <p:cNvSpPr>
              <a:spLocks/>
            </p:cNvSpPr>
            <p:nvPr/>
          </p:nvSpPr>
          <p:spPr bwMode="auto">
            <a:xfrm flipH="1">
              <a:off x="6323170" y="3355768"/>
              <a:ext cx="4176281" cy="923993"/>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6" name="Google Shape;2175;p42">
              <a:extLst>
                <a:ext uri="{FF2B5EF4-FFF2-40B4-BE49-F238E27FC236}">
                  <a16:creationId xmlns:a16="http://schemas.microsoft.com/office/drawing/2014/main" id="{C9F14733-C9D0-83E6-D296-8EB121D078CA}"/>
                </a:ext>
              </a:extLst>
            </p:cNvPr>
            <p:cNvSpPr>
              <a:spLocks/>
            </p:cNvSpPr>
            <p:nvPr/>
          </p:nvSpPr>
          <p:spPr bwMode="auto">
            <a:xfrm flipH="1">
              <a:off x="8428965" y="4160459"/>
              <a:ext cx="2596316" cy="227344"/>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28" name="Google Shape;2170;p42">
            <a:extLst>
              <a:ext uri="{FF2B5EF4-FFF2-40B4-BE49-F238E27FC236}">
                <a16:creationId xmlns:a16="http://schemas.microsoft.com/office/drawing/2014/main" id="{0D15B872-D1A8-8077-6554-5B0A4187235B}"/>
              </a:ext>
            </a:extLst>
          </p:cNvPr>
          <p:cNvGrpSpPr>
            <a:grpSpLocks/>
          </p:cNvGrpSpPr>
          <p:nvPr/>
        </p:nvGrpSpPr>
        <p:grpSpPr bwMode="auto">
          <a:xfrm flipH="1">
            <a:off x="6323559" y="1937656"/>
            <a:ext cx="5202074" cy="1032035"/>
            <a:chOff x="2924296" y="0"/>
            <a:chExt cx="44054" cy="8616"/>
          </a:xfrm>
        </p:grpSpPr>
        <p:sp>
          <p:nvSpPr>
            <p:cNvPr id="35" name="Google Shape;2171;p42">
              <a:extLst>
                <a:ext uri="{FF2B5EF4-FFF2-40B4-BE49-F238E27FC236}">
                  <a16:creationId xmlns:a16="http://schemas.microsoft.com/office/drawing/2014/main" id="{93390F94-F201-8A9A-3B07-16E98FF04840}"/>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6" name="Google Shape;2172;p42">
              <a:extLst>
                <a:ext uri="{FF2B5EF4-FFF2-40B4-BE49-F238E27FC236}">
                  <a16:creationId xmlns:a16="http://schemas.microsoft.com/office/drawing/2014/main" id="{F4F2F5BE-BAFB-8C9F-19D7-A21BF4A2F298}"/>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7" name="Google Shape;2173;p42">
              <a:extLst>
                <a:ext uri="{FF2B5EF4-FFF2-40B4-BE49-F238E27FC236}">
                  <a16:creationId xmlns:a16="http://schemas.microsoft.com/office/drawing/2014/main" id="{38D0197C-D6D6-9F13-9D28-0D271B3DB107}"/>
                </a:ext>
              </a:extLst>
            </p:cNvPr>
            <p:cNvSpPr>
              <a:spLocks/>
            </p:cNvSpPr>
            <p:nvPr/>
          </p:nvSpPr>
          <p:spPr bwMode="auto">
            <a:xfrm>
              <a:off x="2930545"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استقبال الطلبات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Google Shape;2174;p42">
              <a:extLst>
                <a:ext uri="{FF2B5EF4-FFF2-40B4-BE49-F238E27FC236}">
                  <a16:creationId xmlns:a16="http://schemas.microsoft.com/office/drawing/2014/main" id="{F497655F-6537-01B1-81C6-1A70F21C2D91}"/>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9" name="Google Shape;2175;p42">
              <a:extLst>
                <a:ext uri="{FF2B5EF4-FFF2-40B4-BE49-F238E27FC236}">
                  <a16:creationId xmlns:a16="http://schemas.microsoft.com/office/drawing/2014/main" id="{D68783C6-6C83-8B5E-9710-0C74F792610A}"/>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29" name="Google Shape;2170;p42">
            <a:extLst>
              <a:ext uri="{FF2B5EF4-FFF2-40B4-BE49-F238E27FC236}">
                <a16:creationId xmlns:a16="http://schemas.microsoft.com/office/drawing/2014/main" id="{23F85709-B89E-4DD2-C66B-A6FCA5E83895}"/>
              </a:ext>
            </a:extLst>
          </p:cNvPr>
          <p:cNvGrpSpPr>
            <a:grpSpLocks/>
          </p:cNvGrpSpPr>
          <p:nvPr/>
        </p:nvGrpSpPr>
        <p:grpSpPr bwMode="auto">
          <a:xfrm flipH="1">
            <a:off x="666375" y="1937656"/>
            <a:ext cx="5202074" cy="1032035"/>
            <a:chOff x="2" y="0"/>
            <a:chExt cx="44054" cy="8616"/>
          </a:xfrm>
        </p:grpSpPr>
        <p:sp>
          <p:nvSpPr>
            <p:cNvPr id="30" name="Google Shape;2171;p42">
              <a:extLst>
                <a:ext uri="{FF2B5EF4-FFF2-40B4-BE49-F238E27FC236}">
                  <a16:creationId xmlns:a16="http://schemas.microsoft.com/office/drawing/2014/main" id="{AC5DD8E1-EDF5-ECA2-7BFC-16C4196185DF}"/>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Google Shape;2172;p42">
              <a:extLst>
                <a:ext uri="{FF2B5EF4-FFF2-40B4-BE49-F238E27FC236}">
                  <a16:creationId xmlns:a16="http://schemas.microsoft.com/office/drawing/2014/main" id="{7CE0488B-17E1-30CB-9131-AB4BBD234050}"/>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2" name="Google Shape;2173;p42">
              <a:extLst>
                <a:ext uri="{FF2B5EF4-FFF2-40B4-BE49-F238E27FC236}">
                  <a16:creationId xmlns:a16="http://schemas.microsoft.com/office/drawing/2014/main" id="{9DCB3A8E-14AA-3E04-3B7F-07CEDBE27202}"/>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الفرز الآليّ بناءً على المعايير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Google Shape;2174;p42">
              <a:extLst>
                <a:ext uri="{FF2B5EF4-FFF2-40B4-BE49-F238E27FC236}">
                  <a16:creationId xmlns:a16="http://schemas.microsoft.com/office/drawing/2014/main" id="{324B2F7F-71D7-9445-2E38-DF2C3F620383}"/>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4" name="Google Shape;2175;p42">
              <a:extLst>
                <a:ext uri="{FF2B5EF4-FFF2-40B4-BE49-F238E27FC236}">
                  <a16:creationId xmlns:a16="http://schemas.microsoft.com/office/drawing/2014/main" id="{446C8F04-6AAF-7993-35B7-88289866030A}"/>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3" name="Group 42">
            <a:extLst>
              <a:ext uri="{FF2B5EF4-FFF2-40B4-BE49-F238E27FC236}">
                <a16:creationId xmlns:a16="http://schemas.microsoft.com/office/drawing/2014/main" id="{E90303CA-FD7B-9E54-B328-BEF558D46129}"/>
              </a:ext>
            </a:extLst>
          </p:cNvPr>
          <p:cNvGrpSpPr/>
          <p:nvPr/>
        </p:nvGrpSpPr>
        <p:grpSpPr>
          <a:xfrm>
            <a:off x="666369" y="3355768"/>
            <a:ext cx="5202081" cy="1032035"/>
            <a:chOff x="666369" y="3355768"/>
            <a:chExt cx="5202081" cy="1032035"/>
          </a:xfrm>
        </p:grpSpPr>
        <p:sp>
          <p:nvSpPr>
            <p:cNvPr id="18" name="Google Shape;2171;p42">
              <a:extLst>
                <a:ext uri="{FF2B5EF4-FFF2-40B4-BE49-F238E27FC236}">
                  <a16:creationId xmlns:a16="http://schemas.microsoft.com/office/drawing/2014/main" id="{9FD93A0C-3313-A147-A3AC-9AAD9E7C13A4}"/>
                </a:ext>
              </a:extLst>
            </p:cNvPr>
            <p:cNvSpPr>
              <a:spLocks/>
            </p:cNvSpPr>
            <p:nvPr/>
          </p:nvSpPr>
          <p:spPr bwMode="auto">
            <a:xfrm flipH="1">
              <a:off x="5059692" y="3355768"/>
              <a:ext cx="808758" cy="1032035"/>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Google Shape;2172;p42">
              <a:extLst>
                <a:ext uri="{FF2B5EF4-FFF2-40B4-BE49-F238E27FC236}">
                  <a16:creationId xmlns:a16="http://schemas.microsoft.com/office/drawing/2014/main" id="{F1AF487E-9558-FA38-AC00-930CADE8E0FA}"/>
                </a:ext>
              </a:extLst>
            </p:cNvPr>
            <p:cNvSpPr>
              <a:spLocks/>
            </p:cNvSpPr>
            <p:nvPr/>
          </p:nvSpPr>
          <p:spPr bwMode="auto">
            <a:xfrm flipH="1">
              <a:off x="5059692" y="3890231"/>
              <a:ext cx="573772" cy="497572"/>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0" name="Google Shape;2173;p42">
              <a:extLst>
                <a:ext uri="{FF2B5EF4-FFF2-40B4-BE49-F238E27FC236}">
                  <a16:creationId xmlns:a16="http://schemas.microsoft.com/office/drawing/2014/main" id="{10F855DA-1F9B-7DF0-1302-955AB3868899}"/>
                </a:ext>
              </a:extLst>
            </p:cNvPr>
            <p:cNvSpPr>
              <a:spLocks/>
            </p:cNvSpPr>
            <p:nvPr/>
          </p:nvSpPr>
          <p:spPr bwMode="auto">
            <a:xfrm flipH="1">
              <a:off x="666369" y="3355768"/>
              <a:ext cx="4464172" cy="923993"/>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الكشف عن الكلمات المفتاحية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Google Shape;2174;p42">
              <a:extLst>
                <a:ext uri="{FF2B5EF4-FFF2-40B4-BE49-F238E27FC236}">
                  <a16:creationId xmlns:a16="http://schemas.microsoft.com/office/drawing/2014/main" id="{2FCF50F5-00A5-5364-510A-030301B99212}"/>
                </a:ext>
              </a:extLst>
            </p:cNvPr>
            <p:cNvSpPr>
              <a:spLocks/>
            </p:cNvSpPr>
            <p:nvPr/>
          </p:nvSpPr>
          <p:spPr bwMode="auto">
            <a:xfrm flipH="1">
              <a:off x="666369" y="3355768"/>
              <a:ext cx="4176281" cy="923993"/>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2" name="Google Shape;2175;p42">
              <a:extLst>
                <a:ext uri="{FF2B5EF4-FFF2-40B4-BE49-F238E27FC236}">
                  <a16:creationId xmlns:a16="http://schemas.microsoft.com/office/drawing/2014/main" id="{CABA586C-D5B4-D1FC-F78D-87609880078A}"/>
                </a:ext>
              </a:extLst>
            </p:cNvPr>
            <p:cNvSpPr>
              <a:spLocks/>
            </p:cNvSpPr>
            <p:nvPr/>
          </p:nvSpPr>
          <p:spPr bwMode="auto">
            <a:xfrm flipH="1">
              <a:off x="2772165" y="4160459"/>
              <a:ext cx="2596316" cy="227344"/>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2" name="Group 41">
            <a:extLst>
              <a:ext uri="{FF2B5EF4-FFF2-40B4-BE49-F238E27FC236}">
                <a16:creationId xmlns:a16="http://schemas.microsoft.com/office/drawing/2014/main" id="{350A36B8-E8BD-C6D9-6496-20F1DE9DF8D9}"/>
              </a:ext>
            </a:extLst>
          </p:cNvPr>
          <p:cNvGrpSpPr/>
          <p:nvPr/>
        </p:nvGrpSpPr>
        <p:grpSpPr>
          <a:xfrm>
            <a:off x="666369" y="4730137"/>
            <a:ext cx="5202081" cy="1032035"/>
            <a:chOff x="666369" y="4730137"/>
            <a:chExt cx="5202081" cy="1032035"/>
          </a:xfrm>
        </p:grpSpPr>
        <p:sp>
          <p:nvSpPr>
            <p:cNvPr id="23" name="Google Shape;2171;p42">
              <a:extLst>
                <a:ext uri="{FF2B5EF4-FFF2-40B4-BE49-F238E27FC236}">
                  <a16:creationId xmlns:a16="http://schemas.microsoft.com/office/drawing/2014/main" id="{8E2C09F2-FBE5-513D-A00D-4B4D93D1BB41}"/>
                </a:ext>
              </a:extLst>
            </p:cNvPr>
            <p:cNvSpPr>
              <a:spLocks/>
            </p:cNvSpPr>
            <p:nvPr/>
          </p:nvSpPr>
          <p:spPr bwMode="auto">
            <a:xfrm flipH="1">
              <a:off x="5059692" y="4730137"/>
              <a:ext cx="808758" cy="1032035"/>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Google Shape;2172;p42">
              <a:extLst>
                <a:ext uri="{FF2B5EF4-FFF2-40B4-BE49-F238E27FC236}">
                  <a16:creationId xmlns:a16="http://schemas.microsoft.com/office/drawing/2014/main" id="{6B954CAB-27D9-B05B-FFBC-01DBAB748F1D}"/>
                </a:ext>
              </a:extLst>
            </p:cNvPr>
            <p:cNvSpPr>
              <a:spLocks/>
            </p:cNvSpPr>
            <p:nvPr/>
          </p:nvSpPr>
          <p:spPr bwMode="auto">
            <a:xfrm flipH="1">
              <a:off x="5059692" y="5264600"/>
              <a:ext cx="573772" cy="497572"/>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5" name="Google Shape;2173;p42">
              <a:extLst>
                <a:ext uri="{FF2B5EF4-FFF2-40B4-BE49-F238E27FC236}">
                  <a16:creationId xmlns:a16="http://schemas.microsoft.com/office/drawing/2014/main" id="{7756FC55-69DB-5D67-8C5C-D81A0FD78990}"/>
                </a:ext>
              </a:extLst>
            </p:cNvPr>
            <p:cNvSpPr>
              <a:spLocks/>
            </p:cNvSpPr>
            <p:nvPr/>
          </p:nvSpPr>
          <p:spPr bwMode="auto">
            <a:xfrm flipH="1">
              <a:off x="666369" y="4730137"/>
              <a:ext cx="4464172" cy="923993"/>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تصنيف المتقدّمين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Google Shape;2174;p42">
              <a:extLst>
                <a:ext uri="{FF2B5EF4-FFF2-40B4-BE49-F238E27FC236}">
                  <a16:creationId xmlns:a16="http://schemas.microsoft.com/office/drawing/2014/main" id="{A7FBD81E-085D-D91B-888A-01F2BDE16C81}"/>
                </a:ext>
              </a:extLst>
            </p:cNvPr>
            <p:cNvSpPr>
              <a:spLocks/>
            </p:cNvSpPr>
            <p:nvPr/>
          </p:nvSpPr>
          <p:spPr bwMode="auto">
            <a:xfrm flipH="1">
              <a:off x="666369" y="4730137"/>
              <a:ext cx="4176281" cy="923993"/>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7" name="Google Shape;2175;p42">
              <a:extLst>
                <a:ext uri="{FF2B5EF4-FFF2-40B4-BE49-F238E27FC236}">
                  <a16:creationId xmlns:a16="http://schemas.microsoft.com/office/drawing/2014/main" id="{FC58EBD9-9AD7-9DD4-F2D4-E56F627D3674}"/>
                </a:ext>
              </a:extLst>
            </p:cNvPr>
            <p:cNvSpPr>
              <a:spLocks/>
            </p:cNvSpPr>
            <p:nvPr/>
          </p:nvSpPr>
          <p:spPr bwMode="auto">
            <a:xfrm flipH="1">
              <a:off x="2772165" y="5534828"/>
              <a:ext cx="2596316" cy="227344"/>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spTree>
    <p:extLst>
      <p:ext uri="{BB962C8B-B14F-4D97-AF65-F5344CB8AC3E}">
        <p14:creationId xmlns:p14="http://schemas.microsoft.com/office/powerpoint/2010/main" val="21073831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ppt_x"/>
                                          </p:val>
                                        </p:tav>
                                        <p:tav tm="100000">
                                          <p:val>
                                            <p:strVal val="#ppt_x"/>
                                          </p:val>
                                        </p:tav>
                                      </p:tavLst>
                                    </p:anim>
                                    <p:anim calcmode="lin" valueType="num">
                                      <p:cBhvr additive="base">
                                        <p:cTn id="2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ppt_x"/>
                                          </p:val>
                                        </p:tav>
                                        <p:tav tm="100000">
                                          <p:val>
                                            <p:strVal val="#ppt_x"/>
                                          </p:val>
                                        </p:tav>
                                      </p:tavLst>
                                    </p:anim>
                                    <p:anim calcmode="lin" valueType="num">
                                      <p:cBhvr additive="base">
                                        <p:cTn id="3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A2E0A-D643-34EE-6D84-50A67FEC59F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8AEFB1B-DA47-9335-C13E-9DFC14ED0A77}"/>
              </a:ext>
            </a:extLst>
          </p:cNvPr>
          <p:cNvSpPr txBox="1"/>
          <p:nvPr/>
        </p:nvSpPr>
        <p:spPr>
          <a:xfrm>
            <a:off x="1930400" y="-96463"/>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مثال 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B5FF620-66A3-80CF-CC28-340AC4593F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Talent search ">
            <a:extLst>
              <a:ext uri="{FF2B5EF4-FFF2-40B4-BE49-F238E27FC236}">
                <a16:creationId xmlns:a16="http://schemas.microsoft.com/office/drawing/2014/main" id="{B95DB62D-D232-B0B4-5C58-4B716FEC3B7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75658" y="2295299"/>
            <a:ext cx="3659187" cy="3659187"/>
          </a:xfrm>
          <a:prstGeom prst="rect">
            <a:avLst/>
          </a:prstGeom>
          <a:noFill/>
          <a:ln>
            <a:noFill/>
          </a:ln>
        </p:spPr>
      </p:pic>
      <p:sp>
        <p:nvSpPr>
          <p:cNvPr id="3" name="TextBox 2">
            <a:extLst>
              <a:ext uri="{FF2B5EF4-FFF2-40B4-BE49-F238E27FC236}">
                <a16:creationId xmlns:a16="http://schemas.microsoft.com/office/drawing/2014/main" id="{D1910188-91CC-B7E8-BEDA-1ECD8250E334}"/>
              </a:ext>
            </a:extLst>
          </p:cNvPr>
          <p:cNvSpPr txBox="1"/>
          <p:nvPr/>
        </p:nvSpPr>
        <p:spPr>
          <a:xfrm>
            <a:off x="5535526" y="2093920"/>
            <a:ext cx="5843587" cy="353943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إحدى الشركات التقنية الكبرى، تمّ استقبال 1200 طلب توظيف لوظيفة واحدة في تطوير البرمجيات. </a:t>
            </a:r>
            <a:r>
              <a:rPr lang="ar-SA" dirty="0"/>
              <a:t>باستخدام نظام الفرز الآليّ، تمّ تصنيف المتقدّمين في أقلّ من ساعة، حيث تمّ تحديد 150 متقدّماً مؤهّلاً بدرجة عالية، و400 مؤهّل، والباقي غير مؤهّلين. ركّز فريق التوظيف على الـ150 متقدّماً الأوائل، ممّا أدّى إلى اختيار 10 مرشّحين للمقابلات خلال يومين فقط، بينما كانت هذه العملية تستغرق أسبوعين في السابق</a:t>
            </a:r>
            <a:endParaRPr lang="en-US" b="1" dirty="0">
              <a:solidFill>
                <a:srgbClr val="168489"/>
              </a:solidFill>
              <a:latin typeface="Adobe Arabic" panose="020B0604020202020204" pitchFamily="18" charset="-78"/>
              <a:cs typeface="Adobe Arabic" panose="020B0604020202020204" pitchFamily="18" charset="-78"/>
            </a:endParaRPr>
          </a:p>
        </p:txBody>
      </p:sp>
    </p:spTree>
    <p:extLst>
      <p:ext uri="{BB962C8B-B14F-4D97-AF65-F5344CB8AC3E}">
        <p14:creationId xmlns:p14="http://schemas.microsoft.com/office/powerpoint/2010/main" val="404555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51AA4-E863-9EF3-61DF-CC1D7C29AD2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0128D0D-40C8-0896-3482-FB470154A216}"/>
              </a:ext>
            </a:extLst>
          </p:cNvPr>
          <p:cNvSpPr txBox="1"/>
          <p:nvPr/>
        </p:nvSpPr>
        <p:spPr>
          <a:xfrm>
            <a:off x="1930400" y="-96463"/>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إدارة عملية المقابلات والاختبارات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E4607CF-1758-80DB-0726-656A5C67AE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Job interview ">
            <a:extLst>
              <a:ext uri="{FF2B5EF4-FFF2-40B4-BE49-F238E27FC236}">
                <a16:creationId xmlns:a16="http://schemas.microsoft.com/office/drawing/2014/main" id="{F4C3B285-6882-A856-FF25-72F41853DC8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6687" y="2127940"/>
            <a:ext cx="3735832" cy="3735832"/>
          </a:xfrm>
          <a:prstGeom prst="rect">
            <a:avLst/>
          </a:prstGeom>
          <a:noFill/>
          <a:ln>
            <a:noFill/>
          </a:ln>
        </p:spPr>
      </p:pic>
      <p:sp>
        <p:nvSpPr>
          <p:cNvPr id="5" name="TextBox 4">
            <a:extLst>
              <a:ext uri="{FF2B5EF4-FFF2-40B4-BE49-F238E27FC236}">
                <a16:creationId xmlns:a16="http://schemas.microsoft.com/office/drawing/2014/main" id="{BBA80230-79AC-BACE-BE7C-ABF7F1439921}"/>
              </a:ext>
            </a:extLst>
          </p:cNvPr>
          <p:cNvSpPr txBox="1"/>
          <p:nvPr/>
        </p:nvSpPr>
        <p:spPr>
          <a:xfrm>
            <a:off x="5535526" y="934681"/>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جدولة المقابلات</a:t>
            </a:r>
            <a:r>
              <a:rPr lang="en-US" b="0"/>
              <a:t>:</a:t>
            </a:r>
            <a:endParaRPr lang="en-US"/>
          </a:p>
        </p:txBody>
      </p:sp>
      <p:sp>
        <p:nvSpPr>
          <p:cNvPr id="6" name="TextBox 5">
            <a:extLst>
              <a:ext uri="{FF2B5EF4-FFF2-40B4-BE49-F238E27FC236}">
                <a16:creationId xmlns:a16="http://schemas.microsoft.com/office/drawing/2014/main" id="{230CA1CF-C5F7-7616-05E6-296ADE29C7FC}"/>
              </a:ext>
            </a:extLst>
          </p:cNvPr>
          <p:cNvSpPr txBox="1"/>
          <p:nvPr/>
        </p:nvSpPr>
        <p:spPr>
          <a:xfrm>
            <a:off x="5014452" y="1619883"/>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يُسهّل النظام عملية جدولة المقابلات من خلال</a:t>
            </a:r>
            <a:r>
              <a:rPr lang="en-US"/>
              <a:t>:</a:t>
            </a:r>
          </a:p>
        </p:txBody>
      </p:sp>
      <p:sp>
        <p:nvSpPr>
          <p:cNvPr id="7" name="TextBox 6">
            <a:extLst>
              <a:ext uri="{FF2B5EF4-FFF2-40B4-BE49-F238E27FC236}">
                <a16:creationId xmlns:a16="http://schemas.microsoft.com/office/drawing/2014/main" id="{86C00D73-31D8-0B2D-90F2-1697E1A98D76}"/>
              </a:ext>
            </a:extLst>
          </p:cNvPr>
          <p:cNvSpPr txBox="1"/>
          <p:nvPr/>
        </p:nvSpPr>
        <p:spPr>
          <a:xfrm>
            <a:off x="5014452" y="230175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عرض أوقات الفراغ المشتركة بين المرشّح ولجنة المقابلة</a:t>
            </a:r>
            <a:endParaRPr lang="en-US" b="1" dirty="0"/>
          </a:p>
        </p:txBody>
      </p:sp>
      <p:sp>
        <p:nvSpPr>
          <p:cNvPr id="10" name="TextBox 9">
            <a:extLst>
              <a:ext uri="{FF2B5EF4-FFF2-40B4-BE49-F238E27FC236}">
                <a16:creationId xmlns:a16="http://schemas.microsoft.com/office/drawing/2014/main" id="{11478602-7517-E5FC-51F9-A553517A253F}"/>
              </a:ext>
            </a:extLst>
          </p:cNvPr>
          <p:cNvSpPr txBox="1"/>
          <p:nvPr/>
        </p:nvSpPr>
        <p:spPr>
          <a:xfrm>
            <a:off x="5014452" y="301709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إرسال دعوات آلية للمرشّحين عبر البريد الإلكترونيّ أو الرسائل النصّية</a:t>
            </a:r>
            <a:endParaRPr lang="en-US" b="1" dirty="0"/>
          </a:p>
        </p:txBody>
      </p:sp>
      <p:sp>
        <p:nvSpPr>
          <p:cNvPr id="11" name="TextBox 10">
            <a:extLst>
              <a:ext uri="{FF2B5EF4-FFF2-40B4-BE49-F238E27FC236}">
                <a16:creationId xmlns:a16="http://schemas.microsoft.com/office/drawing/2014/main" id="{D080A3DC-0C98-768C-1B63-C9960B8FF443}"/>
              </a:ext>
            </a:extLst>
          </p:cNvPr>
          <p:cNvSpPr txBox="1"/>
          <p:nvPr/>
        </p:nvSpPr>
        <p:spPr>
          <a:xfrm>
            <a:off x="5014452" y="4193452"/>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التكامل مع تقويم البريد الإلكترونيّ</a:t>
            </a:r>
            <a:r>
              <a:rPr lang="en-US"/>
              <a:t> (Outlook, Google Calendar)</a:t>
            </a:r>
            <a:endParaRPr lang="en-US" dirty="0"/>
          </a:p>
        </p:txBody>
      </p:sp>
      <p:sp>
        <p:nvSpPr>
          <p:cNvPr id="12" name="TextBox 11">
            <a:extLst>
              <a:ext uri="{FF2B5EF4-FFF2-40B4-BE49-F238E27FC236}">
                <a16:creationId xmlns:a16="http://schemas.microsoft.com/office/drawing/2014/main" id="{F9101F41-320F-03F8-CEEC-A5C77B8120A4}"/>
              </a:ext>
            </a:extLst>
          </p:cNvPr>
          <p:cNvSpPr txBox="1"/>
          <p:nvPr/>
        </p:nvSpPr>
        <p:spPr>
          <a:xfrm>
            <a:off x="5014452" y="533634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إرسال تذكيرات آلية قبل موعد المقابلة</a:t>
            </a:r>
            <a:endParaRPr lang="en-US" dirty="0"/>
          </a:p>
        </p:txBody>
      </p:sp>
      <p:sp>
        <p:nvSpPr>
          <p:cNvPr id="13" name="TextBox 12">
            <a:extLst>
              <a:ext uri="{FF2B5EF4-FFF2-40B4-BE49-F238E27FC236}">
                <a16:creationId xmlns:a16="http://schemas.microsoft.com/office/drawing/2014/main" id="{40BBF95C-90B3-5CC5-846A-364F21D1DD39}"/>
              </a:ext>
            </a:extLst>
          </p:cNvPr>
          <p:cNvSpPr txBox="1"/>
          <p:nvPr/>
        </p:nvSpPr>
        <p:spPr>
          <a:xfrm>
            <a:off x="5014452" y="601821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إتاحة خيار إعادة الجدولة إذا كان هناك تعارض</a:t>
            </a:r>
            <a:endParaRPr lang="en-US" dirty="0"/>
          </a:p>
        </p:txBody>
      </p:sp>
    </p:spTree>
    <p:extLst>
      <p:ext uri="{BB962C8B-B14F-4D97-AF65-F5344CB8AC3E}">
        <p14:creationId xmlns:p14="http://schemas.microsoft.com/office/powerpoint/2010/main" val="12042839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P spid="11" grpId="0"/>
      <p:bldP spid="12" grpId="0"/>
      <p:bldP spid="1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9CB9F-BCE3-5F03-9019-284C5CB869E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2880A9D-44E7-73C2-0EB6-D993DF3A2659}"/>
              </a:ext>
            </a:extLst>
          </p:cNvPr>
          <p:cNvSpPr txBox="1"/>
          <p:nvPr/>
        </p:nvSpPr>
        <p:spPr>
          <a:xfrm>
            <a:off x="1930400" y="-96463"/>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إدارة عملية المقابلات والاختبارات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D3A6599-5746-CAB0-9F45-68C1D540DF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Interview ">
            <a:extLst>
              <a:ext uri="{FF2B5EF4-FFF2-40B4-BE49-F238E27FC236}">
                <a16:creationId xmlns:a16="http://schemas.microsoft.com/office/drawing/2014/main" id="{8EFFD7A0-9569-2585-D0B6-5A56CA12CAC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17601" y="2578429"/>
            <a:ext cx="2991530" cy="2991530"/>
          </a:xfrm>
          <a:prstGeom prst="rect">
            <a:avLst/>
          </a:prstGeom>
          <a:noFill/>
          <a:ln>
            <a:noFill/>
          </a:ln>
        </p:spPr>
      </p:pic>
      <p:sp>
        <p:nvSpPr>
          <p:cNvPr id="3" name="TextBox 2">
            <a:extLst>
              <a:ext uri="{FF2B5EF4-FFF2-40B4-BE49-F238E27FC236}">
                <a16:creationId xmlns:a16="http://schemas.microsoft.com/office/drawing/2014/main" id="{EA55374B-FD95-523B-E78A-B1F36DBC8911}"/>
              </a:ext>
            </a:extLst>
          </p:cNvPr>
          <p:cNvSpPr txBox="1"/>
          <p:nvPr/>
        </p:nvSpPr>
        <p:spPr>
          <a:xfrm>
            <a:off x="5535526" y="934681"/>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أنواع المقابلات المدعومة</a:t>
            </a:r>
            <a:r>
              <a:rPr lang="en-US" b="0"/>
              <a:t>:</a:t>
            </a:r>
            <a:endParaRPr lang="en-US"/>
          </a:p>
        </p:txBody>
      </p:sp>
      <p:sp>
        <p:nvSpPr>
          <p:cNvPr id="14" name="TextBox 13">
            <a:extLst>
              <a:ext uri="{FF2B5EF4-FFF2-40B4-BE49-F238E27FC236}">
                <a16:creationId xmlns:a16="http://schemas.microsoft.com/office/drawing/2014/main" id="{1BE0FCBC-C617-56A2-D497-488BDD534568}"/>
              </a:ext>
            </a:extLst>
          </p:cNvPr>
          <p:cNvSpPr txBox="1"/>
          <p:nvPr/>
        </p:nvSpPr>
        <p:spPr>
          <a:xfrm>
            <a:off x="5014452" y="1773558"/>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يدعم النظام أنواع مقابلات مختلفة</a:t>
            </a:r>
            <a:r>
              <a:rPr lang="en-US"/>
              <a:t>:</a:t>
            </a:r>
          </a:p>
        </p:txBody>
      </p:sp>
      <p:sp>
        <p:nvSpPr>
          <p:cNvPr id="15" name="TextBox 14">
            <a:extLst>
              <a:ext uri="{FF2B5EF4-FFF2-40B4-BE49-F238E27FC236}">
                <a16:creationId xmlns:a16="http://schemas.microsoft.com/office/drawing/2014/main" id="{6A247F91-C6AE-4807-F43B-189A101915ED}"/>
              </a:ext>
            </a:extLst>
          </p:cNvPr>
          <p:cNvSpPr txBox="1"/>
          <p:nvPr/>
        </p:nvSpPr>
        <p:spPr>
          <a:xfrm>
            <a:off x="5014452" y="260910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المقابلات الشخصية في الموقع</a:t>
            </a:r>
            <a:endParaRPr lang="en-US" b="1" dirty="0"/>
          </a:p>
        </p:txBody>
      </p:sp>
      <p:sp>
        <p:nvSpPr>
          <p:cNvPr id="16" name="TextBox 15">
            <a:extLst>
              <a:ext uri="{FF2B5EF4-FFF2-40B4-BE49-F238E27FC236}">
                <a16:creationId xmlns:a16="http://schemas.microsoft.com/office/drawing/2014/main" id="{1C618948-30B0-2D92-F11E-5B9CA9B5FD7C}"/>
              </a:ext>
            </a:extLst>
          </p:cNvPr>
          <p:cNvSpPr txBox="1"/>
          <p:nvPr/>
        </p:nvSpPr>
        <p:spPr>
          <a:xfrm>
            <a:off x="5014452" y="34781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المقابلات عبر الفيديو</a:t>
            </a:r>
            <a:r>
              <a:rPr lang="en-US" dirty="0"/>
              <a:t> (Zoom, Microsoft Teams)</a:t>
            </a:r>
            <a:endParaRPr lang="en-US" b="1" dirty="0"/>
          </a:p>
        </p:txBody>
      </p:sp>
      <p:sp>
        <p:nvSpPr>
          <p:cNvPr id="17" name="TextBox 16">
            <a:extLst>
              <a:ext uri="{FF2B5EF4-FFF2-40B4-BE49-F238E27FC236}">
                <a16:creationId xmlns:a16="http://schemas.microsoft.com/office/drawing/2014/main" id="{FBBA4FB3-7DEB-67A9-8CF9-D19F106288DE}"/>
              </a:ext>
            </a:extLst>
          </p:cNvPr>
          <p:cNvSpPr txBox="1"/>
          <p:nvPr/>
        </p:nvSpPr>
        <p:spPr>
          <a:xfrm>
            <a:off x="5014452" y="434712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المقابلات الهاتفية</a:t>
            </a:r>
            <a:endParaRPr lang="en-US" dirty="0"/>
          </a:p>
        </p:txBody>
      </p:sp>
      <p:sp>
        <p:nvSpPr>
          <p:cNvPr id="18" name="TextBox 17">
            <a:extLst>
              <a:ext uri="{FF2B5EF4-FFF2-40B4-BE49-F238E27FC236}">
                <a16:creationId xmlns:a16="http://schemas.microsoft.com/office/drawing/2014/main" id="{0C373955-B344-0B05-880B-FC6FEA090465}"/>
              </a:ext>
            </a:extLst>
          </p:cNvPr>
          <p:cNvSpPr txBox="1"/>
          <p:nvPr/>
        </p:nvSpPr>
        <p:spPr>
          <a:xfrm>
            <a:off x="5014452" y="5182671"/>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المقابلات الجماعية</a:t>
            </a:r>
            <a:endParaRPr lang="en-US" dirty="0"/>
          </a:p>
        </p:txBody>
      </p:sp>
      <p:sp>
        <p:nvSpPr>
          <p:cNvPr id="19" name="TextBox 18">
            <a:extLst>
              <a:ext uri="{FF2B5EF4-FFF2-40B4-BE49-F238E27FC236}">
                <a16:creationId xmlns:a16="http://schemas.microsoft.com/office/drawing/2014/main" id="{D8630048-E7E9-6341-BB32-ADB20A57CD1A}"/>
              </a:ext>
            </a:extLst>
          </p:cNvPr>
          <p:cNvSpPr txBox="1"/>
          <p:nvPr/>
        </p:nvSpPr>
        <p:spPr>
          <a:xfrm>
            <a:off x="5014452" y="601821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المقابلات متعدّدة المراحل</a:t>
            </a:r>
            <a:endParaRPr lang="en-US" dirty="0"/>
          </a:p>
        </p:txBody>
      </p:sp>
    </p:spTree>
    <p:extLst>
      <p:ext uri="{BB962C8B-B14F-4D97-AF65-F5344CB8AC3E}">
        <p14:creationId xmlns:p14="http://schemas.microsoft.com/office/powerpoint/2010/main" val="3948991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15" grpId="0"/>
      <p:bldP spid="16" grpId="0"/>
      <p:bldP spid="17" grpId="0"/>
      <p:bldP spid="18" grpId="0"/>
      <p:bldP spid="1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380DEE-82D1-8BDE-D8DA-97FA3B485D2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706F9B6-41AF-9D69-7D45-54C62BBC1EAA}"/>
              </a:ext>
            </a:extLst>
          </p:cNvPr>
          <p:cNvSpPr txBox="1"/>
          <p:nvPr/>
        </p:nvSpPr>
        <p:spPr>
          <a:xfrm>
            <a:off x="1930400" y="-96463"/>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إدارة عملية المقابلات والاختبارات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5477AEA-30EB-74A1-335A-A3D685C458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Interview ">
            <a:extLst>
              <a:ext uri="{FF2B5EF4-FFF2-40B4-BE49-F238E27FC236}">
                <a16:creationId xmlns:a16="http://schemas.microsoft.com/office/drawing/2014/main" id="{66C04DE6-3E5F-5386-0F9E-95347E0AED9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17602" y="2292223"/>
            <a:ext cx="3223758" cy="3223758"/>
          </a:xfrm>
          <a:prstGeom prst="rect">
            <a:avLst/>
          </a:prstGeom>
          <a:noFill/>
          <a:ln>
            <a:noFill/>
          </a:ln>
        </p:spPr>
      </p:pic>
      <p:sp>
        <p:nvSpPr>
          <p:cNvPr id="5" name="TextBox 4">
            <a:extLst>
              <a:ext uri="{FF2B5EF4-FFF2-40B4-BE49-F238E27FC236}">
                <a16:creationId xmlns:a16="http://schemas.microsoft.com/office/drawing/2014/main" id="{3108454F-8667-EB69-20A0-4F1F77DB55E0}"/>
              </a:ext>
            </a:extLst>
          </p:cNvPr>
          <p:cNvSpPr txBox="1"/>
          <p:nvPr/>
        </p:nvSpPr>
        <p:spPr>
          <a:xfrm>
            <a:off x="5535526" y="934681"/>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إدارة الاختبارات</a:t>
            </a:r>
            <a:r>
              <a:rPr lang="en-US" b="0"/>
              <a:t>:</a:t>
            </a:r>
            <a:endParaRPr lang="en-US"/>
          </a:p>
        </p:txBody>
      </p:sp>
      <p:sp>
        <p:nvSpPr>
          <p:cNvPr id="6" name="TextBox 5">
            <a:extLst>
              <a:ext uri="{FF2B5EF4-FFF2-40B4-BE49-F238E27FC236}">
                <a16:creationId xmlns:a16="http://schemas.microsoft.com/office/drawing/2014/main" id="{CEBF10D8-FAF4-4C5D-79E5-E6EDF0ED2D0F}"/>
              </a:ext>
            </a:extLst>
          </p:cNvPr>
          <p:cNvSpPr txBox="1"/>
          <p:nvPr/>
        </p:nvSpPr>
        <p:spPr>
          <a:xfrm>
            <a:off x="5014452" y="1615119"/>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يُتيح النظام إنشاء وإدارة اختبارات متنوّعة</a:t>
            </a:r>
            <a:r>
              <a:rPr lang="en-US"/>
              <a:t>:</a:t>
            </a:r>
          </a:p>
        </p:txBody>
      </p:sp>
      <p:sp>
        <p:nvSpPr>
          <p:cNvPr id="7" name="TextBox 6">
            <a:extLst>
              <a:ext uri="{FF2B5EF4-FFF2-40B4-BE49-F238E27FC236}">
                <a16:creationId xmlns:a16="http://schemas.microsoft.com/office/drawing/2014/main" id="{AA93885A-5A1D-0207-264A-2DE6C23DDB82}"/>
              </a:ext>
            </a:extLst>
          </p:cNvPr>
          <p:cNvSpPr txBox="1"/>
          <p:nvPr/>
        </p:nvSpPr>
        <p:spPr>
          <a:xfrm>
            <a:off x="5014452" y="229222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الاختبارات التقنية</a:t>
            </a:r>
            <a:r>
              <a:rPr lang="en-US"/>
              <a:t>: </a:t>
            </a:r>
            <a:r>
              <a:rPr lang="ar-SA"/>
              <a:t>تُقيّم المهارات الفنّية المطلوبة للوظيفة</a:t>
            </a:r>
            <a:endParaRPr lang="en-US" b="1" dirty="0"/>
          </a:p>
        </p:txBody>
      </p:sp>
      <p:sp>
        <p:nvSpPr>
          <p:cNvPr id="10" name="TextBox 9">
            <a:extLst>
              <a:ext uri="{FF2B5EF4-FFF2-40B4-BE49-F238E27FC236}">
                <a16:creationId xmlns:a16="http://schemas.microsoft.com/office/drawing/2014/main" id="{F8A9B64B-C62D-3A79-4296-261BC233FD8B}"/>
              </a:ext>
            </a:extLst>
          </p:cNvPr>
          <p:cNvSpPr txBox="1"/>
          <p:nvPr/>
        </p:nvSpPr>
        <p:spPr>
          <a:xfrm>
            <a:off x="5014452" y="3002798"/>
            <a:ext cx="6364661"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الاختبارات النفسية والشخصية</a:t>
            </a:r>
            <a:r>
              <a:rPr lang="en-US" b="1"/>
              <a:t>: </a:t>
            </a:r>
            <a:r>
              <a:rPr lang="ar-SA"/>
              <a:t>تُقيّم السمات الشخصية ومدى ملاءمتها لبيئة العمل، مثل اختبارات</a:t>
            </a:r>
            <a:r>
              <a:rPr lang="en-US" b="1"/>
              <a:t> MBTI </a:t>
            </a:r>
            <a:r>
              <a:rPr lang="ar-SA"/>
              <a:t>أو</a:t>
            </a:r>
            <a:r>
              <a:rPr lang="en-US" b="1"/>
              <a:t> Big Five Personality Test.</a:t>
            </a:r>
          </a:p>
        </p:txBody>
      </p:sp>
      <p:sp>
        <p:nvSpPr>
          <p:cNvPr id="11" name="TextBox 10">
            <a:extLst>
              <a:ext uri="{FF2B5EF4-FFF2-40B4-BE49-F238E27FC236}">
                <a16:creationId xmlns:a16="http://schemas.microsoft.com/office/drawing/2014/main" id="{4BF8ADCD-40F4-9B1A-FD69-EBBF35D44F3B}"/>
              </a:ext>
            </a:extLst>
          </p:cNvPr>
          <p:cNvSpPr txBox="1"/>
          <p:nvPr/>
        </p:nvSpPr>
        <p:spPr>
          <a:xfrm>
            <a:off x="5014452" y="4635420"/>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اختبارات القدرات</a:t>
            </a:r>
            <a:r>
              <a:rPr lang="en-US"/>
              <a:t>: </a:t>
            </a:r>
            <a:r>
              <a:rPr lang="ar-SA"/>
              <a:t>تُقيّم القدرات المعرفية العامّة مثل التفكير المنطقيّ، الذكاء اللفظيّ، والقدرة على حلّ المشكلات</a:t>
            </a:r>
            <a:endParaRPr lang="en-US" dirty="0"/>
          </a:p>
        </p:txBody>
      </p:sp>
      <p:sp>
        <p:nvSpPr>
          <p:cNvPr id="13" name="TextBox 12">
            <a:extLst>
              <a:ext uri="{FF2B5EF4-FFF2-40B4-BE49-F238E27FC236}">
                <a16:creationId xmlns:a16="http://schemas.microsoft.com/office/drawing/2014/main" id="{3A78AB05-35DE-E165-7FEE-9CB929B1F22A}"/>
              </a:ext>
            </a:extLst>
          </p:cNvPr>
          <p:cNvSpPr txBox="1"/>
          <p:nvPr/>
        </p:nvSpPr>
        <p:spPr>
          <a:xfrm>
            <a:off x="5014452" y="577355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اختبارات اللغة</a:t>
            </a:r>
            <a:r>
              <a:rPr lang="en-US"/>
              <a:t>: </a:t>
            </a:r>
            <a:r>
              <a:rPr lang="ar-SA"/>
              <a:t>تُقيّم مستوى إتقان اللغات المطلوبة</a:t>
            </a:r>
            <a:endParaRPr lang="en-US" dirty="0"/>
          </a:p>
        </p:txBody>
      </p:sp>
    </p:spTree>
    <p:extLst>
      <p:ext uri="{BB962C8B-B14F-4D97-AF65-F5344CB8AC3E}">
        <p14:creationId xmlns:p14="http://schemas.microsoft.com/office/powerpoint/2010/main" val="28391881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P spid="11" grpId="0"/>
      <p:bldP spid="1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62E19E-3A37-BDD7-6307-F88CA84B259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17F5FC9-50F8-35AC-CE70-51DA9B117361}"/>
              </a:ext>
            </a:extLst>
          </p:cNvPr>
          <p:cNvSpPr txBox="1"/>
          <p:nvPr/>
        </p:nvSpPr>
        <p:spPr>
          <a:xfrm>
            <a:off x="1930400" y="-96463"/>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إدارة عملية المقابلات والاختبارات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4F2AEA7-927E-2F68-2E1A-0FF09BC704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Testing ">
            <a:extLst>
              <a:ext uri="{FF2B5EF4-FFF2-40B4-BE49-F238E27FC236}">
                <a16:creationId xmlns:a16="http://schemas.microsoft.com/office/drawing/2014/main" id="{17D8960F-3C93-3164-7073-64A776E7331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75657" y="2523200"/>
            <a:ext cx="3093130" cy="3093130"/>
          </a:xfrm>
          <a:prstGeom prst="rect">
            <a:avLst/>
          </a:prstGeom>
          <a:noFill/>
          <a:ln>
            <a:noFill/>
          </a:ln>
        </p:spPr>
      </p:pic>
      <p:sp>
        <p:nvSpPr>
          <p:cNvPr id="3" name="TextBox 2">
            <a:extLst>
              <a:ext uri="{FF2B5EF4-FFF2-40B4-BE49-F238E27FC236}">
                <a16:creationId xmlns:a16="http://schemas.microsoft.com/office/drawing/2014/main" id="{932252A4-2C5D-DD6E-72AC-94EDE4843CB3}"/>
              </a:ext>
            </a:extLst>
          </p:cNvPr>
          <p:cNvSpPr txBox="1"/>
          <p:nvPr/>
        </p:nvSpPr>
        <p:spPr>
          <a:xfrm>
            <a:off x="5535526" y="934681"/>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إدارة الاختبارات الإلكترونية</a:t>
            </a:r>
            <a:r>
              <a:rPr lang="en-US" b="0"/>
              <a:t>:</a:t>
            </a:r>
            <a:endParaRPr lang="en-US"/>
          </a:p>
        </p:txBody>
      </p:sp>
      <p:sp>
        <p:nvSpPr>
          <p:cNvPr id="12" name="TextBox 11">
            <a:extLst>
              <a:ext uri="{FF2B5EF4-FFF2-40B4-BE49-F238E27FC236}">
                <a16:creationId xmlns:a16="http://schemas.microsoft.com/office/drawing/2014/main" id="{619AE218-D11E-7E7F-F1A7-14040E3093EB}"/>
              </a:ext>
            </a:extLst>
          </p:cNvPr>
          <p:cNvSpPr txBox="1"/>
          <p:nvPr/>
        </p:nvSpPr>
        <p:spPr>
          <a:xfrm>
            <a:off x="5014452" y="1642535"/>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يُوفّر النظام</a:t>
            </a:r>
            <a:r>
              <a:rPr lang="en-US"/>
              <a:t>:</a:t>
            </a:r>
          </a:p>
        </p:txBody>
      </p:sp>
      <p:sp>
        <p:nvSpPr>
          <p:cNvPr id="14" name="TextBox 13">
            <a:extLst>
              <a:ext uri="{FF2B5EF4-FFF2-40B4-BE49-F238E27FC236}">
                <a16:creationId xmlns:a16="http://schemas.microsoft.com/office/drawing/2014/main" id="{0B49F6AD-310A-940E-C8BE-EBE288045520}"/>
              </a:ext>
            </a:extLst>
          </p:cNvPr>
          <p:cNvSpPr txBox="1"/>
          <p:nvPr/>
        </p:nvSpPr>
        <p:spPr>
          <a:xfrm>
            <a:off x="5014452" y="234705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بنك أسئلة شامل يُمكن الاختيار منه</a:t>
            </a:r>
            <a:endParaRPr lang="en-US" b="1" dirty="0"/>
          </a:p>
        </p:txBody>
      </p:sp>
      <p:sp>
        <p:nvSpPr>
          <p:cNvPr id="15" name="TextBox 14">
            <a:extLst>
              <a:ext uri="{FF2B5EF4-FFF2-40B4-BE49-F238E27FC236}">
                <a16:creationId xmlns:a16="http://schemas.microsoft.com/office/drawing/2014/main" id="{B0CEA6C4-5E1E-06C6-AF9A-EA96491D7329}"/>
              </a:ext>
            </a:extLst>
          </p:cNvPr>
          <p:cNvSpPr txBox="1"/>
          <p:nvPr/>
        </p:nvSpPr>
        <p:spPr>
          <a:xfrm>
            <a:off x="5014452" y="308504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توليد الاختبارات عشوائياً لكلّ متقدّم لمنع الغشّ</a:t>
            </a:r>
            <a:endParaRPr lang="en-US" b="1" dirty="0"/>
          </a:p>
        </p:txBody>
      </p:sp>
      <p:sp>
        <p:nvSpPr>
          <p:cNvPr id="16" name="TextBox 15">
            <a:extLst>
              <a:ext uri="{FF2B5EF4-FFF2-40B4-BE49-F238E27FC236}">
                <a16:creationId xmlns:a16="http://schemas.microsoft.com/office/drawing/2014/main" id="{22EF40A9-2208-739E-DB56-771800DF3155}"/>
              </a:ext>
            </a:extLst>
          </p:cNvPr>
          <p:cNvSpPr txBox="1"/>
          <p:nvPr/>
        </p:nvSpPr>
        <p:spPr>
          <a:xfrm>
            <a:off x="5014452" y="3823037"/>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ضبط المؤقّت الزمنيّ للاختبار</a:t>
            </a:r>
            <a:endParaRPr lang="en-US" dirty="0"/>
          </a:p>
        </p:txBody>
      </p:sp>
      <p:sp>
        <p:nvSpPr>
          <p:cNvPr id="17" name="TextBox 16">
            <a:extLst>
              <a:ext uri="{FF2B5EF4-FFF2-40B4-BE49-F238E27FC236}">
                <a16:creationId xmlns:a16="http://schemas.microsoft.com/office/drawing/2014/main" id="{48C11E71-2B0D-608E-508B-3A62A4439870}"/>
              </a:ext>
            </a:extLst>
          </p:cNvPr>
          <p:cNvSpPr txBox="1"/>
          <p:nvPr/>
        </p:nvSpPr>
        <p:spPr>
          <a:xfrm>
            <a:off x="5014452" y="4527557"/>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التصحيح الآليّ للاختبارات الموضوعية</a:t>
            </a:r>
            <a:endParaRPr lang="en-US" dirty="0"/>
          </a:p>
        </p:txBody>
      </p:sp>
      <p:sp>
        <p:nvSpPr>
          <p:cNvPr id="18" name="TextBox 17">
            <a:extLst>
              <a:ext uri="{FF2B5EF4-FFF2-40B4-BE49-F238E27FC236}">
                <a16:creationId xmlns:a16="http://schemas.microsoft.com/office/drawing/2014/main" id="{541E7EB6-81FE-22BC-B3BF-CF4C33441F1A}"/>
              </a:ext>
            </a:extLst>
          </p:cNvPr>
          <p:cNvSpPr txBox="1"/>
          <p:nvPr/>
        </p:nvSpPr>
        <p:spPr>
          <a:xfrm>
            <a:off x="5014452" y="5232077"/>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مراقبة المتقدّمين عبر الكاميرا</a:t>
            </a:r>
            <a:r>
              <a:rPr lang="en-US" dirty="0"/>
              <a:t> (Proctoring) </a:t>
            </a:r>
            <a:r>
              <a:rPr lang="ar-SA" dirty="0"/>
              <a:t>لضمان النزاهة</a:t>
            </a:r>
            <a:endParaRPr lang="en-US" dirty="0"/>
          </a:p>
        </p:txBody>
      </p:sp>
      <p:sp>
        <p:nvSpPr>
          <p:cNvPr id="19" name="TextBox 18">
            <a:extLst>
              <a:ext uri="{FF2B5EF4-FFF2-40B4-BE49-F238E27FC236}">
                <a16:creationId xmlns:a16="http://schemas.microsoft.com/office/drawing/2014/main" id="{586300C2-FA54-8F46-29C5-453C693C8FAE}"/>
              </a:ext>
            </a:extLst>
          </p:cNvPr>
          <p:cNvSpPr txBox="1"/>
          <p:nvPr/>
        </p:nvSpPr>
        <p:spPr>
          <a:xfrm>
            <a:off x="5014452" y="5936595"/>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توليد تقارير فورية بالنتائج والإحصائيات</a:t>
            </a:r>
            <a:endParaRPr lang="en-US" dirty="0"/>
          </a:p>
        </p:txBody>
      </p:sp>
    </p:spTree>
    <p:extLst>
      <p:ext uri="{BB962C8B-B14F-4D97-AF65-F5344CB8AC3E}">
        <p14:creationId xmlns:p14="http://schemas.microsoft.com/office/powerpoint/2010/main" val="17933713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4" grpId="0"/>
      <p:bldP spid="15" grpId="0"/>
      <p:bldP spid="16" grpId="0"/>
      <p:bldP spid="17"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EB70C-F340-390A-8C8E-C1E17622CC3A}"/>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DCBFF764-AE71-B74B-88AA-EC8D80AB00AB}"/>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4DA98355-0D0C-B8C3-17C3-1B009A4357B6}"/>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3C680C81-23D7-448F-72FD-9E675E99E6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B97CE0BE-0AA2-6F91-9E48-C4344DDA0D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3577418480"/>
      </p:ext>
    </p:extLst>
  </p:cSld>
  <p:clrMapOvr>
    <a:masterClrMapping/>
  </p:clrMapOvr>
  <p:transition spd="slow">
    <p:wip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75AD3-86BA-A53D-17C5-ECB1D457F4D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E9748E2-70F5-CFC5-AAC7-E482D219384E}"/>
              </a:ext>
            </a:extLst>
          </p:cNvPr>
          <p:cNvSpPr txBox="1"/>
          <p:nvPr/>
        </p:nvSpPr>
        <p:spPr>
          <a:xfrm>
            <a:off x="1930400" y="-96463"/>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إدارة عملية المقابلات والاختبارات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B6E38F4-DB4E-880B-3E19-839A0C2B4A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Interview ">
            <a:extLst>
              <a:ext uri="{FF2B5EF4-FFF2-40B4-BE49-F238E27FC236}">
                <a16:creationId xmlns:a16="http://schemas.microsoft.com/office/drawing/2014/main" id="{48FA06DB-EEC9-DA3C-8045-6F80CE354C7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01486" y="2347055"/>
            <a:ext cx="3499530" cy="3499530"/>
          </a:xfrm>
          <a:prstGeom prst="rect">
            <a:avLst/>
          </a:prstGeom>
          <a:noFill/>
          <a:ln>
            <a:noFill/>
          </a:ln>
        </p:spPr>
      </p:pic>
      <p:sp>
        <p:nvSpPr>
          <p:cNvPr id="5" name="TextBox 4">
            <a:extLst>
              <a:ext uri="{FF2B5EF4-FFF2-40B4-BE49-F238E27FC236}">
                <a16:creationId xmlns:a16="http://schemas.microsoft.com/office/drawing/2014/main" id="{272DA12A-9378-9935-75AE-CCF01E032C92}"/>
              </a:ext>
            </a:extLst>
          </p:cNvPr>
          <p:cNvSpPr txBox="1"/>
          <p:nvPr/>
        </p:nvSpPr>
        <p:spPr>
          <a:xfrm>
            <a:off x="5535526" y="934681"/>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تقييم المقابلات</a:t>
            </a:r>
            <a:r>
              <a:rPr lang="en-US" b="0"/>
              <a:t>:</a:t>
            </a:r>
            <a:endParaRPr lang="en-US"/>
          </a:p>
        </p:txBody>
      </p:sp>
      <p:sp>
        <p:nvSpPr>
          <p:cNvPr id="6" name="TextBox 5">
            <a:extLst>
              <a:ext uri="{FF2B5EF4-FFF2-40B4-BE49-F238E27FC236}">
                <a16:creationId xmlns:a16="http://schemas.microsoft.com/office/drawing/2014/main" id="{28D9B747-D3A7-E657-6504-EFE5B2D44727}"/>
              </a:ext>
            </a:extLst>
          </p:cNvPr>
          <p:cNvSpPr txBox="1"/>
          <p:nvPr/>
        </p:nvSpPr>
        <p:spPr>
          <a:xfrm>
            <a:off x="5014452" y="1642535"/>
            <a:ext cx="6364661" cy="98091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يُتيح النظام لأعضاء لجنة المقابلة تسجيل تقييماتهم فور انتهاء المقابلة من خلال</a:t>
            </a:r>
            <a:r>
              <a:rPr lang="en-US" dirty="0"/>
              <a:t>:</a:t>
            </a:r>
          </a:p>
        </p:txBody>
      </p:sp>
      <p:sp>
        <p:nvSpPr>
          <p:cNvPr id="7" name="TextBox 6">
            <a:extLst>
              <a:ext uri="{FF2B5EF4-FFF2-40B4-BE49-F238E27FC236}">
                <a16:creationId xmlns:a16="http://schemas.microsoft.com/office/drawing/2014/main" id="{5F2480F7-87B9-1FED-FFD3-EE5AB04544C9}"/>
              </a:ext>
            </a:extLst>
          </p:cNvPr>
          <p:cNvSpPr txBox="1"/>
          <p:nvPr/>
        </p:nvSpPr>
        <p:spPr>
          <a:xfrm>
            <a:off x="5014452" y="286152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نماذج تقييم مُنظّمة تغطّي جوانب متعدّدة (المؤهّلات، الخبرة، مهارات التواصل، الملاءمة الثقافية)</a:t>
            </a:r>
            <a:endParaRPr lang="en-US" b="1" dirty="0"/>
          </a:p>
        </p:txBody>
      </p:sp>
      <p:sp>
        <p:nvSpPr>
          <p:cNvPr id="10" name="TextBox 9">
            <a:extLst>
              <a:ext uri="{FF2B5EF4-FFF2-40B4-BE49-F238E27FC236}">
                <a16:creationId xmlns:a16="http://schemas.microsoft.com/office/drawing/2014/main" id="{880A2BEE-5A25-32C9-3A89-D4090F35402B}"/>
              </a:ext>
            </a:extLst>
          </p:cNvPr>
          <p:cNvSpPr txBox="1"/>
          <p:nvPr/>
        </p:nvSpPr>
        <p:spPr>
          <a:xfrm>
            <a:off x="5014452" y="411397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تقييم رقميّ أو تقييم وصفيّ</a:t>
            </a:r>
            <a:endParaRPr lang="en-US" b="1" dirty="0"/>
          </a:p>
        </p:txBody>
      </p:sp>
      <p:sp>
        <p:nvSpPr>
          <p:cNvPr id="11" name="TextBox 10">
            <a:extLst>
              <a:ext uri="{FF2B5EF4-FFF2-40B4-BE49-F238E27FC236}">
                <a16:creationId xmlns:a16="http://schemas.microsoft.com/office/drawing/2014/main" id="{1DDF4E76-3840-D167-F61E-167E2741546E}"/>
              </a:ext>
            </a:extLst>
          </p:cNvPr>
          <p:cNvSpPr txBox="1"/>
          <p:nvPr/>
        </p:nvSpPr>
        <p:spPr>
          <a:xfrm>
            <a:off x="5014452" y="4905413"/>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إمكانية إضافة ملاحظات نصّية</a:t>
            </a:r>
            <a:endParaRPr lang="en-US" dirty="0"/>
          </a:p>
        </p:txBody>
      </p:sp>
      <p:sp>
        <p:nvSpPr>
          <p:cNvPr id="21" name="TextBox 20">
            <a:extLst>
              <a:ext uri="{FF2B5EF4-FFF2-40B4-BE49-F238E27FC236}">
                <a16:creationId xmlns:a16="http://schemas.microsoft.com/office/drawing/2014/main" id="{077F0643-D56F-087D-2A60-CC6D332D618D}"/>
              </a:ext>
            </a:extLst>
          </p:cNvPr>
          <p:cNvSpPr txBox="1"/>
          <p:nvPr/>
        </p:nvSpPr>
        <p:spPr>
          <a:xfrm>
            <a:off x="5014452" y="566337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تسجيل صوتيّ أو فيديو للمقابلة للمراجعة لاحقاً</a:t>
            </a:r>
            <a:endParaRPr lang="en-US" dirty="0"/>
          </a:p>
        </p:txBody>
      </p:sp>
    </p:spTree>
    <p:extLst>
      <p:ext uri="{BB962C8B-B14F-4D97-AF65-F5344CB8AC3E}">
        <p14:creationId xmlns:p14="http://schemas.microsoft.com/office/powerpoint/2010/main" val="21628075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1000"/>
                                        <p:tgtEl>
                                          <p:spTgt spid="21"/>
                                        </p:tgtEl>
                                      </p:cBhvr>
                                    </p:animEffect>
                                    <p:anim calcmode="lin" valueType="num">
                                      <p:cBhvr>
                                        <p:cTn id="42" dur="1000" fill="hold"/>
                                        <p:tgtEl>
                                          <p:spTgt spid="21"/>
                                        </p:tgtEl>
                                        <p:attrNameLst>
                                          <p:attrName>ppt_x</p:attrName>
                                        </p:attrNameLst>
                                      </p:cBhvr>
                                      <p:tavLst>
                                        <p:tav tm="0">
                                          <p:val>
                                            <p:strVal val="#ppt_x"/>
                                          </p:val>
                                        </p:tav>
                                        <p:tav tm="100000">
                                          <p:val>
                                            <p:strVal val="#ppt_x"/>
                                          </p:val>
                                        </p:tav>
                                      </p:tavLst>
                                    </p:anim>
                                    <p:anim calcmode="lin" valueType="num">
                                      <p:cBhvr>
                                        <p:cTn id="4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P spid="11" grpId="0"/>
      <p:bldP spid="21"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1B2F8-8BBC-ED68-9C0F-89DEA1ABE57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A854462-A400-07D7-964A-A40E0A0133A2}"/>
              </a:ext>
            </a:extLst>
          </p:cNvPr>
          <p:cNvSpPr txBox="1"/>
          <p:nvPr/>
        </p:nvSpPr>
        <p:spPr>
          <a:xfrm>
            <a:off x="1930400" y="-96463"/>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455CA35-9FF6-1602-0E4C-842B712D15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Job interview ">
            <a:extLst>
              <a:ext uri="{FF2B5EF4-FFF2-40B4-BE49-F238E27FC236}">
                <a16:creationId xmlns:a16="http://schemas.microsoft.com/office/drawing/2014/main" id="{6C19E0B7-4A42-709C-92EE-9B614A86F46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61143" y="2237241"/>
            <a:ext cx="3252787" cy="3252787"/>
          </a:xfrm>
          <a:prstGeom prst="rect">
            <a:avLst/>
          </a:prstGeom>
          <a:noFill/>
          <a:ln>
            <a:noFill/>
          </a:ln>
        </p:spPr>
      </p:pic>
      <p:sp>
        <p:nvSpPr>
          <p:cNvPr id="3" name="TextBox 2">
            <a:extLst>
              <a:ext uri="{FF2B5EF4-FFF2-40B4-BE49-F238E27FC236}">
                <a16:creationId xmlns:a16="http://schemas.microsoft.com/office/drawing/2014/main" id="{9C11F0E5-E79B-D502-055B-0D7E7F9E9336}"/>
              </a:ext>
            </a:extLst>
          </p:cNvPr>
          <p:cNvSpPr txBox="1"/>
          <p:nvPr/>
        </p:nvSpPr>
        <p:spPr>
          <a:xfrm>
            <a:off x="5535526" y="1663031"/>
            <a:ext cx="5843587" cy="440120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في شركة استشارية تقوم بتوظيف مستشارين جدد سنوياً، كانت عملية تقييم المقابلات تتمّ ورقياً، ممّا كان يؤدّي إلى فقدان بعض التقييمات وصعوبة المقارنة بين المرشّحين. بعد تطبيق نظام إلكترونيّ لتقييم المقابلات، أصبحت جميع التقييمات مُوحّدة ومُخزّنة مركزياً. كما أتاح النظام إنشاء تقارير مقارنة تُظهر نقاط القوّة والضعف لكلّ مرشّح، ممّا ساعد في اتّخاذ قرارات توظيف أكثر موضوعية. كما لاحظت الشركة انخفاضاً بنسبة 25% في معدّل الدوران للموظفين الجدد، ممّا يُشير إلى تحسّن جودة عملية الاختيار</a:t>
            </a:r>
            <a:endParaRPr lang="en-US" b="1" dirty="0">
              <a:solidFill>
                <a:srgbClr val="168489"/>
              </a:solidFill>
              <a:latin typeface="Adobe Arabic" panose="020B0604020202020204" pitchFamily="18" charset="-78"/>
              <a:cs typeface="Adobe Arabic" panose="020B0604020202020204" pitchFamily="18" charset="-78"/>
            </a:endParaRPr>
          </a:p>
        </p:txBody>
      </p:sp>
    </p:spTree>
    <p:extLst>
      <p:ext uri="{BB962C8B-B14F-4D97-AF65-F5344CB8AC3E}">
        <p14:creationId xmlns:p14="http://schemas.microsoft.com/office/powerpoint/2010/main" val="3325793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8A3F9-9B20-23D3-1705-70D065CB9B2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E200953-E99D-F725-29A8-4E7C93E1C70D}"/>
              </a:ext>
            </a:extLst>
          </p:cNvPr>
          <p:cNvSpPr txBox="1"/>
          <p:nvPr/>
        </p:nvSpPr>
        <p:spPr>
          <a:xfrm>
            <a:off x="1930400" y="-96463"/>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متابعة إجراءات التعيين والتوظيف</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08D2AF5-840E-78E4-75BB-B55A81A46E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0" name="Group 29">
            <a:extLst>
              <a:ext uri="{FF2B5EF4-FFF2-40B4-BE49-F238E27FC236}">
                <a16:creationId xmlns:a16="http://schemas.microsoft.com/office/drawing/2014/main" id="{E507909A-C1EA-B617-34D8-7AF8458B1C33}"/>
              </a:ext>
            </a:extLst>
          </p:cNvPr>
          <p:cNvGrpSpPr/>
          <p:nvPr/>
        </p:nvGrpSpPr>
        <p:grpSpPr>
          <a:xfrm>
            <a:off x="4926782" y="1390774"/>
            <a:ext cx="6018595" cy="3704256"/>
            <a:chOff x="4926782" y="1390774"/>
            <a:chExt cx="6018595" cy="3704256"/>
          </a:xfrm>
        </p:grpSpPr>
        <p:sp>
          <p:nvSpPr>
            <p:cNvPr id="5" name="Circle">
              <a:extLst>
                <a:ext uri="{FF2B5EF4-FFF2-40B4-BE49-F238E27FC236}">
                  <a16:creationId xmlns:a16="http://schemas.microsoft.com/office/drawing/2014/main" id="{4B0B50DE-D024-29DC-66AF-4932BFD9EB39}"/>
                </a:ext>
              </a:extLst>
            </p:cNvPr>
            <p:cNvSpPr/>
            <p:nvPr/>
          </p:nvSpPr>
          <p:spPr>
            <a:xfrm>
              <a:off x="4926782" y="2859194"/>
              <a:ext cx="2236104" cy="2235836"/>
            </a:xfrm>
            <a:prstGeom prst="ellipse">
              <a:avLst/>
            </a:prstGeom>
            <a:solidFill>
              <a:schemeClr val="bg1"/>
            </a:solidFill>
            <a:ln w="12700">
              <a:miter lim="400000"/>
            </a:ln>
            <a:effectLst>
              <a:outerShdw blurRad="50800" dist="38100" dir="2700000" algn="tl" rotWithShape="0">
                <a:prstClr val="black">
                  <a:alpha val="40000"/>
                </a:prstClr>
              </a:outerShdw>
            </a:effectLst>
          </p:spPr>
          <p:txBody>
            <a:bodyPr lIns="38100" tIns="38100" rIns="38100" bIns="38100" anchor="ctr"/>
            <a:lstStyle/>
            <a:p>
              <a:endParaRPr lang="en-US" sz="3200"/>
            </a:p>
          </p:txBody>
        </p:sp>
        <p:pic>
          <p:nvPicPr>
            <p:cNvPr id="6" name="Graphic 35" descr="Lights On">
              <a:extLst>
                <a:ext uri="{FF2B5EF4-FFF2-40B4-BE49-F238E27FC236}">
                  <a16:creationId xmlns:a16="http://schemas.microsoft.com/office/drawing/2014/main" id="{B5424C19-AE48-B845-1234-B513D766AF1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16515" y="3248879"/>
              <a:ext cx="1456638" cy="1456466"/>
            </a:xfrm>
            <a:prstGeom prst="rect">
              <a:avLst/>
            </a:prstGeom>
          </p:spPr>
        </p:pic>
        <p:sp>
          <p:nvSpPr>
            <p:cNvPr id="7" name="Freeform: Shape 6">
              <a:extLst>
                <a:ext uri="{FF2B5EF4-FFF2-40B4-BE49-F238E27FC236}">
                  <a16:creationId xmlns:a16="http://schemas.microsoft.com/office/drawing/2014/main" id="{E74BD474-C521-4A4F-418E-03DEAD8022DB}"/>
                </a:ext>
              </a:extLst>
            </p:cNvPr>
            <p:cNvSpPr/>
            <p:nvPr/>
          </p:nvSpPr>
          <p:spPr>
            <a:xfrm>
              <a:off x="5395343" y="2094987"/>
              <a:ext cx="1298936" cy="877900"/>
            </a:xfrm>
            <a:custGeom>
              <a:avLst/>
              <a:gdLst>
                <a:gd name="connsiteX0" fmla="*/ 359953 w 1172037"/>
                <a:gd name="connsiteY0" fmla="*/ 263 h 792227"/>
                <a:gd name="connsiteX1" fmla="*/ 336067 w 1172037"/>
                <a:gd name="connsiteY1" fmla="*/ 35691 h 792227"/>
                <a:gd name="connsiteX2" fmla="*/ 314747 w 1172037"/>
                <a:gd name="connsiteY2" fmla="*/ 141290 h 792227"/>
                <a:gd name="connsiteX3" fmla="*/ 394207 w 1172037"/>
                <a:gd name="connsiteY3" fmla="*/ 333123 h 792227"/>
                <a:gd name="connsiteX4" fmla="*/ 411129 w 1172037"/>
                <a:gd name="connsiteY4" fmla="*/ 347085 h 792227"/>
                <a:gd name="connsiteX5" fmla="*/ 433199 w 1172037"/>
                <a:gd name="connsiteY5" fmla="*/ 372170 h 792227"/>
                <a:gd name="connsiteX6" fmla="*/ 486001 w 1172037"/>
                <a:gd name="connsiteY6" fmla="*/ 407700 h 792227"/>
                <a:gd name="connsiteX7" fmla="*/ 479498 w 1172037"/>
                <a:gd name="connsiteY7" fmla="*/ 466191 h 792227"/>
                <a:gd name="connsiteX8" fmla="*/ 508733 w 1172037"/>
                <a:gd name="connsiteY8" fmla="*/ 526303 h 792227"/>
                <a:gd name="connsiteX9" fmla="*/ 424250 w 1172037"/>
                <a:gd name="connsiteY9" fmla="*/ 766751 h 792227"/>
                <a:gd name="connsiteX10" fmla="*/ 406380 w 1172037"/>
                <a:gd name="connsiteY10" fmla="*/ 774854 h 792227"/>
                <a:gd name="connsiteX11" fmla="*/ 165935 w 1172037"/>
                <a:gd name="connsiteY11" fmla="*/ 690396 h 792227"/>
                <a:gd name="connsiteX12" fmla="*/ 26262 w 1172037"/>
                <a:gd name="connsiteY12" fmla="*/ 399597 h 792227"/>
                <a:gd name="connsiteX13" fmla="*/ 203314 w 1172037"/>
                <a:gd name="connsiteY13" fmla="*/ 27582 h 792227"/>
                <a:gd name="connsiteX14" fmla="*/ 811950 w 1172037"/>
                <a:gd name="connsiteY14" fmla="*/ 0 h 792227"/>
                <a:gd name="connsiteX15" fmla="*/ 970114 w 1172037"/>
                <a:gd name="connsiteY15" fmla="*/ 27582 h 792227"/>
                <a:gd name="connsiteX16" fmla="*/ 1145526 w 1172037"/>
                <a:gd name="connsiteY16" fmla="*/ 396356 h 792227"/>
                <a:gd name="connsiteX17" fmla="*/ 1005852 w 1172037"/>
                <a:gd name="connsiteY17" fmla="*/ 685496 h 792227"/>
                <a:gd name="connsiteX18" fmla="*/ 765407 w 1172037"/>
                <a:gd name="connsiteY18" fmla="*/ 769992 h 792227"/>
                <a:gd name="connsiteX19" fmla="*/ 754041 w 1172037"/>
                <a:gd name="connsiteY19" fmla="*/ 763511 h 792227"/>
                <a:gd name="connsiteX20" fmla="*/ 669557 w 1172037"/>
                <a:gd name="connsiteY20" fmla="*/ 523062 h 792227"/>
                <a:gd name="connsiteX21" fmla="*/ 698793 w 1172037"/>
                <a:gd name="connsiteY21" fmla="*/ 462950 h 792227"/>
                <a:gd name="connsiteX22" fmla="*/ 690649 w 1172037"/>
                <a:gd name="connsiteY22" fmla="*/ 402838 h 792227"/>
                <a:gd name="connsiteX23" fmla="*/ 740427 w 1172037"/>
                <a:gd name="connsiteY23" fmla="*/ 368321 h 792227"/>
                <a:gd name="connsiteX24" fmla="*/ 754386 w 1172037"/>
                <a:gd name="connsiteY24" fmla="*/ 352502 h 792227"/>
                <a:gd name="connsiteX25" fmla="*/ 777873 w 1172037"/>
                <a:gd name="connsiteY25" fmla="*/ 333123 h 792227"/>
                <a:gd name="connsiteX26" fmla="*/ 857333 w 1172037"/>
                <a:gd name="connsiteY26" fmla="*/ 141290 h 792227"/>
                <a:gd name="connsiteX27" fmla="*/ 836014 w 1172037"/>
                <a:gd name="connsiteY27" fmla="*/ 35691 h 79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72037" h="792227">
                  <a:moveTo>
                    <a:pt x="359953" y="263"/>
                  </a:moveTo>
                  <a:lnTo>
                    <a:pt x="336067" y="35691"/>
                  </a:lnTo>
                  <a:cubicBezTo>
                    <a:pt x="322339" y="68148"/>
                    <a:pt x="314747" y="103832"/>
                    <a:pt x="314747" y="141290"/>
                  </a:cubicBezTo>
                  <a:cubicBezTo>
                    <a:pt x="314747" y="216206"/>
                    <a:pt x="345113" y="284029"/>
                    <a:pt x="394207" y="333123"/>
                  </a:cubicBezTo>
                  <a:lnTo>
                    <a:pt x="411129" y="347085"/>
                  </a:lnTo>
                  <a:lnTo>
                    <a:pt x="433199" y="372170"/>
                  </a:lnTo>
                  <a:cubicBezTo>
                    <a:pt x="449443" y="386180"/>
                    <a:pt x="467312" y="397958"/>
                    <a:pt x="486001" y="407700"/>
                  </a:cubicBezTo>
                  <a:cubicBezTo>
                    <a:pt x="474635" y="423982"/>
                    <a:pt x="469714" y="446707"/>
                    <a:pt x="479498" y="466191"/>
                  </a:cubicBezTo>
                  <a:lnTo>
                    <a:pt x="508733" y="526303"/>
                  </a:lnTo>
                  <a:cubicBezTo>
                    <a:pt x="550975" y="615661"/>
                    <a:pt x="513596" y="722883"/>
                    <a:pt x="424250" y="766751"/>
                  </a:cubicBezTo>
                  <a:lnTo>
                    <a:pt x="406380" y="774854"/>
                  </a:lnTo>
                  <a:cubicBezTo>
                    <a:pt x="317034" y="817102"/>
                    <a:pt x="209818" y="779754"/>
                    <a:pt x="165935" y="690396"/>
                  </a:cubicBezTo>
                  <a:lnTo>
                    <a:pt x="26262" y="399597"/>
                  </a:lnTo>
                  <a:cubicBezTo>
                    <a:pt x="-46857" y="246887"/>
                    <a:pt x="39268" y="66550"/>
                    <a:pt x="203314" y="27582"/>
                  </a:cubicBezTo>
                  <a:close/>
                  <a:moveTo>
                    <a:pt x="811950" y="0"/>
                  </a:moveTo>
                  <a:lnTo>
                    <a:pt x="970114" y="27582"/>
                  </a:lnTo>
                  <a:cubicBezTo>
                    <a:pt x="1134160" y="66550"/>
                    <a:pt x="1218644" y="246887"/>
                    <a:pt x="1145526" y="396356"/>
                  </a:cubicBezTo>
                  <a:lnTo>
                    <a:pt x="1005852" y="685496"/>
                  </a:lnTo>
                  <a:cubicBezTo>
                    <a:pt x="961970" y="774854"/>
                    <a:pt x="854754" y="813861"/>
                    <a:pt x="765407" y="769992"/>
                  </a:cubicBezTo>
                  <a:lnTo>
                    <a:pt x="754041" y="763511"/>
                  </a:lnTo>
                  <a:cubicBezTo>
                    <a:pt x="664695" y="719642"/>
                    <a:pt x="625675" y="612420"/>
                    <a:pt x="669557" y="523062"/>
                  </a:cubicBezTo>
                  <a:lnTo>
                    <a:pt x="698793" y="462950"/>
                  </a:lnTo>
                  <a:cubicBezTo>
                    <a:pt x="710159" y="441846"/>
                    <a:pt x="705296" y="419082"/>
                    <a:pt x="690649" y="402838"/>
                  </a:cubicBezTo>
                  <a:cubicBezTo>
                    <a:pt x="708548" y="393906"/>
                    <a:pt x="725201" y="382129"/>
                    <a:pt x="740427" y="368321"/>
                  </a:cubicBezTo>
                  <a:lnTo>
                    <a:pt x="754386" y="352502"/>
                  </a:lnTo>
                  <a:lnTo>
                    <a:pt x="777873" y="333123"/>
                  </a:lnTo>
                  <a:cubicBezTo>
                    <a:pt x="826968" y="284029"/>
                    <a:pt x="857333" y="216206"/>
                    <a:pt x="857333" y="141290"/>
                  </a:cubicBezTo>
                  <a:cubicBezTo>
                    <a:pt x="857333" y="103832"/>
                    <a:pt x="849742" y="68148"/>
                    <a:pt x="836014" y="35691"/>
                  </a:cubicBezTo>
                  <a:close/>
                </a:path>
              </a:pathLst>
            </a:custGeom>
            <a:solidFill>
              <a:srgbClr val="168489"/>
            </a:solidFill>
            <a:ln w="12700">
              <a:miter lim="400000"/>
            </a:ln>
          </p:spPr>
          <p:txBody>
            <a:bodyPr wrap="square" lIns="38100" tIns="38100" rIns="38100" bIns="38100" anchor="ctr">
              <a:noAutofit/>
            </a:bodyPr>
            <a:lstStyle/>
            <a:p>
              <a:endParaRPr lang="en-US" sz="3200"/>
            </a:p>
          </p:txBody>
        </p:sp>
        <p:sp>
          <p:nvSpPr>
            <p:cNvPr id="17" name="TextBox 28">
              <a:extLst>
                <a:ext uri="{FF2B5EF4-FFF2-40B4-BE49-F238E27FC236}">
                  <a16:creationId xmlns:a16="http://schemas.microsoft.com/office/drawing/2014/main" id="{6FF7EAB9-A41B-9CA1-B0A1-285ADBFD834B}"/>
                </a:ext>
              </a:extLst>
            </p:cNvPr>
            <p:cNvSpPr txBox="1"/>
            <p:nvPr/>
          </p:nvSpPr>
          <p:spPr>
            <a:xfrm>
              <a:off x="7088350" y="1390774"/>
              <a:ext cx="3857027" cy="640175"/>
            </a:xfrm>
            <a:prstGeom prst="rect">
              <a:avLst/>
            </a:prstGeom>
            <a:noFill/>
          </p:spPr>
          <p:txBody>
            <a:bodyPr wrap="square" lIns="0" rIns="0" rtlCol="0" anchor="b">
              <a:spAutoFit/>
            </a:bodyPr>
            <a:lstStyle/>
            <a:p>
              <a:pPr algn="ctr" rtl="1">
                <a:lnSpc>
                  <a:spcPct val="115000"/>
                </a:lnSpc>
              </a:pPr>
              <a:r>
                <a:rPr lang="ar-SY" sz="3200" b="1" kern="1200" dirty="0">
                  <a:solidFill>
                    <a:srgbClr val="168489"/>
                  </a:solidFill>
                  <a:effectLst/>
                  <a:latin typeface="Times New Roman" panose="02020603050405020304" pitchFamily="18" charset="0"/>
                  <a:ea typeface="GE Dinar Two Medium" panose="020A0503020102020204" pitchFamily="18" charset="-78"/>
                  <a:cs typeface="Adobe Arabic" panose="02040503050201020203" pitchFamily="18" charset="-78"/>
                </a:rPr>
                <a:t>إرسال عرض العمل</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Circle">
              <a:extLst>
                <a:ext uri="{FF2B5EF4-FFF2-40B4-BE49-F238E27FC236}">
                  <a16:creationId xmlns:a16="http://schemas.microsoft.com/office/drawing/2014/main" id="{8F633ABD-7464-1782-E750-895E405101DC}"/>
                </a:ext>
              </a:extLst>
            </p:cNvPr>
            <p:cNvSpPr/>
            <p:nvPr/>
          </p:nvSpPr>
          <p:spPr>
            <a:xfrm>
              <a:off x="5744168" y="1950925"/>
              <a:ext cx="601333" cy="601262"/>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dirty="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1</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6" name="Group 35">
            <a:extLst>
              <a:ext uri="{FF2B5EF4-FFF2-40B4-BE49-F238E27FC236}">
                <a16:creationId xmlns:a16="http://schemas.microsoft.com/office/drawing/2014/main" id="{86D42358-B02F-B79E-083E-98ABD2C8B2E2}"/>
              </a:ext>
            </a:extLst>
          </p:cNvPr>
          <p:cNvGrpSpPr/>
          <p:nvPr/>
        </p:nvGrpSpPr>
        <p:grpSpPr>
          <a:xfrm>
            <a:off x="816605" y="1803706"/>
            <a:ext cx="4663823" cy="1866557"/>
            <a:chOff x="816605" y="1803706"/>
            <a:chExt cx="4663823" cy="1866557"/>
          </a:xfrm>
        </p:grpSpPr>
        <p:sp>
          <p:nvSpPr>
            <p:cNvPr id="10" name="Freeform: Shape 9">
              <a:extLst>
                <a:ext uri="{FF2B5EF4-FFF2-40B4-BE49-F238E27FC236}">
                  <a16:creationId xmlns:a16="http://schemas.microsoft.com/office/drawing/2014/main" id="{252ED509-50A8-1269-8F03-E0717C2A2CBE}"/>
                </a:ext>
              </a:extLst>
            </p:cNvPr>
            <p:cNvSpPr/>
            <p:nvPr/>
          </p:nvSpPr>
          <p:spPr>
            <a:xfrm>
              <a:off x="4309596" y="2443921"/>
              <a:ext cx="1170832" cy="1226342"/>
            </a:xfrm>
            <a:custGeom>
              <a:avLst/>
              <a:gdLst>
                <a:gd name="connsiteX0" fmla="*/ 108087 w 1056448"/>
                <a:gd name="connsiteY0" fmla="*/ 501751 h 1106665"/>
                <a:gd name="connsiteX1" fmla="*/ 116199 w 1056448"/>
                <a:gd name="connsiteY1" fmla="*/ 527884 h 1106665"/>
                <a:gd name="connsiteX2" fmla="*/ 366172 w 1056448"/>
                <a:gd name="connsiteY2" fmla="*/ 693577 h 1106665"/>
                <a:gd name="connsiteX3" fmla="*/ 397090 w 1056448"/>
                <a:gd name="connsiteY3" fmla="*/ 690460 h 1106665"/>
                <a:gd name="connsiteX4" fmla="*/ 444677 w 1056448"/>
                <a:gd name="connsiteY4" fmla="*/ 688698 h 1106665"/>
                <a:gd name="connsiteX5" fmla="*/ 501342 w 1056448"/>
                <a:gd name="connsiteY5" fmla="*/ 673066 h 1106665"/>
                <a:gd name="connsiteX6" fmla="*/ 540332 w 1056448"/>
                <a:gd name="connsiteY6" fmla="*/ 708797 h 1106665"/>
                <a:gd name="connsiteX7" fmla="*/ 623166 w 1056448"/>
                <a:gd name="connsiteY7" fmla="*/ 728291 h 1106665"/>
                <a:gd name="connsiteX8" fmla="*/ 757986 w 1056448"/>
                <a:gd name="connsiteY8" fmla="*/ 944357 h 1106665"/>
                <a:gd name="connsiteX9" fmla="*/ 753132 w 1056448"/>
                <a:gd name="connsiteY9" fmla="*/ 967109 h 1106665"/>
                <a:gd name="connsiteX10" fmla="*/ 537043 w 1056448"/>
                <a:gd name="connsiteY10" fmla="*/ 1101940 h 1106665"/>
                <a:gd name="connsiteX11" fmla="*/ 204037 w 1056448"/>
                <a:gd name="connsiteY11" fmla="*/ 1025592 h 1106665"/>
                <a:gd name="connsiteX12" fmla="*/ 25320 w 1056448"/>
                <a:gd name="connsiteY12" fmla="*/ 653572 h 1106665"/>
                <a:gd name="connsiteX13" fmla="*/ 663564 w 1056448"/>
                <a:gd name="connsiteY13" fmla="*/ 14 h 1106665"/>
                <a:gd name="connsiteX14" fmla="*/ 899331 w 1056448"/>
                <a:gd name="connsiteY14" fmla="*/ 149979 h 1106665"/>
                <a:gd name="connsiteX15" fmla="*/ 1039058 w 1056448"/>
                <a:gd name="connsiteY15" fmla="*/ 439135 h 1106665"/>
                <a:gd name="connsiteX16" fmla="*/ 956172 w 1056448"/>
                <a:gd name="connsiteY16" fmla="*/ 679582 h 1106665"/>
                <a:gd name="connsiteX17" fmla="*/ 952936 w 1056448"/>
                <a:gd name="connsiteY17" fmla="*/ 681211 h 1106665"/>
                <a:gd name="connsiteX18" fmla="*/ 712524 w 1056448"/>
                <a:gd name="connsiteY18" fmla="*/ 596718 h 1106665"/>
                <a:gd name="connsiteX19" fmla="*/ 681677 w 1056448"/>
                <a:gd name="connsiteY19" fmla="*/ 533348 h 1106665"/>
                <a:gd name="connsiteX20" fmla="*/ 637780 w 1056448"/>
                <a:gd name="connsiteY20" fmla="*/ 502505 h 1106665"/>
                <a:gd name="connsiteX21" fmla="*/ 640429 w 1056448"/>
                <a:gd name="connsiteY21" fmla="*/ 444022 h 1106665"/>
                <a:gd name="connsiteX22" fmla="*/ 637101 w 1056448"/>
                <a:gd name="connsiteY22" fmla="*/ 425897 h 1106665"/>
                <a:gd name="connsiteX23" fmla="*/ 637465 w 1056448"/>
                <a:gd name="connsiteY23" fmla="*/ 422284 h 1106665"/>
                <a:gd name="connsiteX24" fmla="*/ 420847 w 1056448"/>
                <a:gd name="connsiteY24" fmla="*/ 156503 h 1106665"/>
                <a:gd name="connsiteX25" fmla="*/ 390529 w 1056448"/>
                <a:gd name="connsiteY25" fmla="*/ 153446 h 1106665"/>
                <a:gd name="connsiteX26" fmla="*/ 498053 w 1056448"/>
                <a:gd name="connsiteY26" fmla="*/ 57395 h 1106665"/>
                <a:gd name="connsiteX27" fmla="*/ 663564 w 1056448"/>
                <a:gd name="connsiteY27" fmla="*/ 14 h 1106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56448" h="1106665">
                  <a:moveTo>
                    <a:pt x="108087" y="501751"/>
                  </a:moveTo>
                  <a:lnTo>
                    <a:pt x="116199" y="527884"/>
                  </a:lnTo>
                  <a:cubicBezTo>
                    <a:pt x="157383" y="625255"/>
                    <a:pt x="253799" y="693577"/>
                    <a:pt x="366172" y="693577"/>
                  </a:cubicBezTo>
                  <a:lnTo>
                    <a:pt x="397090" y="690460"/>
                  </a:lnTo>
                  <a:lnTo>
                    <a:pt x="444677" y="688698"/>
                  </a:lnTo>
                  <a:cubicBezTo>
                    <a:pt x="464374" y="685650"/>
                    <a:pt x="483465" y="680370"/>
                    <a:pt x="501342" y="673066"/>
                  </a:cubicBezTo>
                  <a:cubicBezTo>
                    <a:pt x="506196" y="690931"/>
                    <a:pt x="520810" y="703909"/>
                    <a:pt x="540332" y="708797"/>
                  </a:cubicBezTo>
                  <a:lnTo>
                    <a:pt x="623166" y="728291"/>
                  </a:lnTo>
                  <a:cubicBezTo>
                    <a:pt x="718996" y="751043"/>
                    <a:pt x="780743" y="846885"/>
                    <a:pt x="757986" y="944357"/>
                  </a:cubicBezTo>
                  <a:lnTo>
                    <a:pt x="753132" y="967109"/>
                  </a:lnTo>
                  <a:cubicBezTo>
                    <a:pt x="730375" y="1062951"/>
                    <a:pt x="634544" y="1124692"/>
                    <a:pt x="537043" y="1101940"/>
                  </a:cubicBezTo>
                  <a:lnTo>
                    <a:pt x="204037" y="1025592"/>
                  </a:lnTo>
                  <a:cubicBezTo>
                    <a:pt x="39987" y="986603"/>
                    <a:pt x="-46136" y="806268"/>
                    <a:pt x="25320" y="653572"/>
                  </a:cubicBezTo>
                  <a:close/>
                  <a:moveTo>
                    <a:pt x="663564" y="14"/>
                  </a:moveTo>
                  <a:cubicBezTo>
                    <a:pt x="759705" y="981"/>
                    <a:pt x="853628" y="54544"/>
                    <a:pt x="899331" y="149979"/>
                  </a:cubicBezTo>
                  <a:lnTo>
                    <a:pt x="1039058" y="439135"/>
                  </a:lnTo>
                  <a:cubicBezTo>
                    <a:pt x="1081284" y="528515"/>
                    <a:pt x="1043912" y="637336"/>
                    <a:pt x="956172" y="679582"/>
                  </a:cubicBezTo>
                  <a:lnTo>
                    <a:pt x="952936" y="681211"/>
                  </a:lnTo>
                  <a:cubicBezTo>
                    <a:pt x="863577" y="723404"/>
                    <a:pt x="756368" y="686044"/>
                    <a:pt x="712524" y="596718"/>
                  </a:cubicBezTo>
                  <a:lnTo>
                    <a:pt x="681677" y="533348"/>
                  </a:lnTo>
                  <a:cubicBezTo>
                    <a:pt x="671916" y="515483"/>
                    <a:pt x="655683" y="504134"/>
                    <a:pt x="637780" y="502505"/>
                  </a:cubicBezTo>
                  <a:cubicBezTo>
                    <a:pt x="641042" y="483011"/>
                    <a:pt x="641852" y="463516"/>
                    <a:pt x="640429" y="444022"/>
                  </a:cubicBezTo>
                  <a:lnTo>
                    <a:pt x="637101" y="425897"/>
                  </a:lnTo>
                  <a:lnTo>
                    <a:pt x="637465" y="422284"/>
                  </a:lnTo>
                  <a:cubicBezTo>
                    <a:pt x="637465" y="291182"/>
                    <a:pt x="544471" y="181800"/>
                    <a:pt x="420847" y="156503"/>
                  </a:cubicBezTo>
                  <a:lnTo>
                    <a:pt x="390529" y="153446"/>
                  </a:lnTo>
                  <a:lnTo>
                    <a:pt x="498053" y="57395"/>
                  </a:lnTo>
                  <a:cubicBezTo>
                    <a:pt x="547397" y="17789"/>
                    <a:pt x="605880" y="-566"/>
                    <a:pt x="663564" y="14"/>
                  </a:cubicBezTo>
                  <a:close/>
                </a:path>
              </a:pathLst>
            </a:custGeom>
            <a:solidFill>
              <a:srgbClr val="FFD366"/>
            </a:solidFill>
            <a:ln w="12700">
              <a:miter lim="400000"/>
            </a:ln>
          </p:spPr>
          <p:txBody>
            <a:bodyPr wrap="square" lIns="38100" tIns="38100" rIns="38100" bIns="38100" anchor="ctr">
              <a:noAutofit/>
            </a:bodyPr>
            <a:lstStyle/>
            <a:p>
              <a:endParaRPr lang="en-US" sz="3200"/>
            </a:p>
          </p:txBody>
        </p:sp>
        <p:sp>
          <p:nvSpPr>
            <p:cNvPr id="20" name="TextBox 38">
              <a:extLst>
                <a:ext uri="{FF2B5EF4-FFF2-40B4-BE49-F238E27FC236}">
                  <a16:creationId xmlns:a16="http://schemas.microsoft.com/office/drawing/2014/main" id="{7FA6C662-D6F9-0414-A906-7F146F99AD29}"/>
                </a:ext>
              </a:extLst>
            </p:cNvPr>
            <p:cNvSpPr txBox="1"/>
            <p:nvPr/>
          </p:nvSpPr>
          <p:spPr>
            <a:xfrm>
              <a:off x="816605" y="1803706"/>
              <a:ext cx="3240641" cy="640175"/>
            </a:xfrm>
            <a:prstGeom prst="rect">
              <a:avLst/>
            </a:prstGeom>
            <a:noFill/>
          </p:spPr>
          <p:txBody>
            <a:bodyPr wrap="square" lIns="0" rIns="0" rtlCol="0" anchor="b">
              <a:spAutoFit/>
            </a:bodyPr>
            <a:lstStyle/>
            <a:p>
              <a:pPr algn="ctr" rtl="1">
                <a:lnSpc>
                  <a:spcPct val="115000"/>
                </a:lnSpc>
              </a:pPr>
              <a:r>
                <a:rPr lang="ar-SY" sz="3200" b="1" kern="1200">
                  <a:solidFill>
                    <a:srgbClr val="FFD366"/>
                  </a:solidFill>
                  <a:effectLst/>
                  <a:latin typeface="Times New Roman" panose="02020603050405020304" pitchFamily="18" charset="0"/>
                  <a:ea typeface="GE Dinar Two Medium" panose="020A0503020102020204" pitchFamily="18" charset="-78"/>
                  <a:cs typeface="Adobe Arabic" panose="02040503050201020203" pitchFamily="18" charset="-78"/>
                </a:rPr>
                <a:t>إشعارات آلية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Circle">
              <a:extLst>
                <a:ext uri="{FF2B5EF4-FFF2-40B4-BE49-F238E27FC236}">
                  <a16:creationId xmlns:a16="http://schemas.microsoft.com/office/drawing/2014/main" id="{F994AB31-62BE-2078-A18A-9897B2833683}"/>
                </a:ext>
              </a:extLst>
            </p:cNvPr>
            <p:cNvSpPr/>
            <p:nvPr/>
          </p:nvSpPr>
          <p:spPr>
            <a:xfrm>
              <a:off x="4414748" y="2611239"/>
              <a:ext cx="601333" cy="601262"/>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7</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5" name="Group 34">
            <a:extLst>
              <a:ext uri="{FF2B5EF4-FFF2-40B4-BE49-F238E27FC236}">
                <a16:creationId xmlns:a16="http://schemas.microsoft.com/office/drawing/2014/main" id="{7EC6D710-9E30-70FB-FD59-3FDF1247D648}"/>
              </a:ext>
            </a:extLst>
          </p:cNvPr>
          <p:cNvGrpSpPr/>
          <p:nvPr/>
        </p:nvGrpSpPr>
        <p:grpSpPr>
          <a:xfrm>
            <a:off x="568210" y="3529334"/>
            <a:ext cx="4574753" cy="1437937"/>
            <a:chOff x="568210" y="3529334"/>
            <a:chExt cx="4574753" cy="1437937"/>
          </a:xfrm>
        </p:grpSpPr>
        <p:sp>
          <p:nvSpPr>
            <p:cNvPr id="11" name="Freeform: Shape 10">
              <a:extLst>
                <a:ext uri="{FF2B5EF4-FFF2-40B4-BE49-F238E27FC236}">
                  <a16:creationId xmlns:a16="http://schemas.microsoft.com/office/drawing/2014/main" id="{5AEA7508-95BE-3AB5-040F-8BC168F09091}"/>
                </a:ext>
              </a:extLst>
            </p:cNvPr>
            <p:cNvSpPr/>
            <p:nvPr/>
          </p:nvSpPr>
          <p:spPr>
            <a:xfrm>
              <a:off x="4148887" y="3694388"/>
              <a:ext cx="994076" cy="1272883"/>
            </a:xfrm>
            <a:custGeom>
              <a:avLst/>
              <a:gdLst>
                <a:gd name="connsiteX0" fmla="*/ 730629 w 896960"/>
                <a:gd name="connsiteY0" fmla="*/ 555432 h 1148664"/>
                <a:gd name="connsiteX1" fmla="*/ 851235 w 896960"/>
                <a:gd name="connsiteY1" fmla="*/ 622430 h 1148664"/>
                <a:gd name="connsiteX2" fmla="*/ 857748 w 896960"/>
                <a:gd name="connsiteY2" fmla="*/ 630539 h 1148664"/>
                <a:gd name="connsiteX3" fmla="*/ 831739 w 896960"/>
                <a:gd name="connsiteY3" fmla="*/ 883959 h 1148664"/>
                <a:gd name="connsiteX4" fmla="*/ 573435 w 896960"/>
                <a:gd name="connsiteY4" fmla="*/ 1090313 h 1148664"/>
                <a:gd name="connsiteX5" fmla="*/ 173806 w 896960"/>
                <a:gd name="connsiteY5" fmla="*/ 1005821 h 1148664"/>
                <a:gd name="connsiteX6" fmla="*/ 112244 w 896960"/>
                <a:gd name="connsiteY6" fmla="*/ 861344 h 1148664"/>
                <a:gd name="connsiteX7" fmla="*/ 116959 w 896960"/>
                <a:gd name="connsiteY7" fmla="*/ 863903 h 1148664"/>
                <a:gd name="connsiteX8" fmla="*/ 222558 w 896960"/>
                <a:gd name="connsiteY8" fmla="*/ 885222 h 1148664"/>
                <a:gd name="connsiteX9" fmla="*/ 488340 w 896960"/>
                <a:gd name="connsiteY9" fmla="*/ 668604 h 1148664"/>
                <a:gd name="connsiteX10" fmla="*/ 488367 w 896960"/>
                <a:gd name="connsiteY10" fmla="*/ 668332 h 1148664"/>
                <a:gd name="connsiteX11" fmla="*/ 493833 w 896960"/>
                <a:gd name="connsiteY11" fmla="*/ 653335 h 1148664"/>
                <a:gd name="connsiteX12" fmla="*/ 537721 w 896960"/>
                <a:gd name="connsiteY12" fmla="*/ 641937 h 1148664"/>
                <a:gd name="connsiteX13" fmla="*/ 597827 w 896960"/>
                <a:gd name="connsiteY13" fmla="*/ 593226 h 1148664"/>
                <a:gd name="connsiteX14" fmla="*/ 730629 w 896960"/>
                <a:gd name="connsiteY14" fmla="*/ 555432 h 1148664"/>
                <a:gd name="connsiteX15" fmla="*/ 262336 w 896960"/>
                <a:gd name="connsiteY15" fmla="*/ 2 h 1148664"/>
                <a:gd name="connsiteX16" fmla="*/ 323263 w 896960"/>
                <a:gd name="connsiteY16" fmla="*/ 6771 h 1148664"/>
                <a:gd name="connsiteX17" fmla="*/ 653038 w 896960"/>
                <a:gd name="connsiteY17" fmla="*/ 81510 h 1148664"/>
                <a:gd name="connsiteX18" fmla="*/ 787894 w 896960"/>
                <a:gd name="connsiteY18" fmla="*/ 297560 h 1148664"/>
                <a:gd name="connsiteX19" fmla="*/ 571818 w 896960"/>
                <a:gd name="connsiteY19" fmla="*/ 432408 h 1148664"/>
                <a:gd name="connsiteX20" fmla="*/ 485745 w 896960"/>
                <a:gd name="connsiteY20" fmla="*/ 412901 h 1148664"/>
                <a:gd name="connsiteX21" fmla="*/ 432109 w 896960"/>
                <a:gd name="connsiteY21" fmla="*/ 430763 h 1148664"/>
                <a:gd name="connsiteX22" fmla="*/ 384598 w 896960"/>
                <a:gd name="connsiteY22" fmla="*/ 396045 h 1148664"/>
                <a:gd name="connsiteX23" fmla="*/ 380849 w 896960"/>
                <a:gd name="connsiteY23" fmla="*/ 394421 h 1148664"/>
                <a:gd name="connsiteX24" fmla="*/ 374241 w 896960"/>
                <a:gd name="connsiteY24" fmla="*/ 388969 h 1148664"/>
                <a:gd name="connsiteX25" fmla="*/ 222558 w 896960"/>
                <a:gd name="connsiteY25" fmla="*/ 342636 h 1148664"/>
                <a:gd name="connsiteX26" fmla="*/ 30725 w 896960"/>
                <a:gd name="connsiteY26" fmla="*/ 422096 h 1148664"/>
                <a:gd name="connsiteX27" fmla="*/ 10795 w 896960"/>
                <a:gd name="connsiteY27" fmla="*/ 446252 h 1148664"/>
                <a:gd name="connsiteX28" fmla="*/ 0 w 896960"/>
                <a:gd name="connsiteY28" fmla="*/ 263423 h 1148664"/>
                <a:gd name="connsiteX29" fmla="*/ 0 w 896960"/>
                <a:gd name="connsiteY29" fmla="*/ 260191 h 1148664"/>
                <a:gd name="connsiteX30" fmla="*/ 262336 w 896960"/>
                <a:gd name="connsiteY30" fmla="*/ 2 h 1148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96960" h="1148664">
                  <a:moveTo>
                    <a:pt x="730629" y="555432"/>
                  </a:moveTo>
                  <a:cubicBezTo>
                    <a:pt x="776517" y="560705"/>
                    <a:pt x="820373" y="583445"/>
                    <a:pt x="851235" y="622430"/>
                  </a:cubicBezTo>
                  <a:lnTo>
                    <a:pt x="857748" y="630539"/>
                  </a:lnTo>
                  <a:cubicBezTo>
                    <a:pt x="919472" y="708567"/>
                    <a:pt x="906488" y="820618"/>
                    <a:pt x="831739" y="883959"/>
                  </a:cubicBezTo>
                  <a:lnTo>
                    <a:pt x="573435" y="1090313"/>
                  </a:lnTo>
                  <a:cubicBezTo>
                    <a:pt x="443475" y="1194255"/>
                    <a:pt x="248556" y="1155241"/>
                    <a:pt x="173806" y="1005821"/>
                  </a:cubicBezTo>
                  <a:lnTo>
                    <a:pt x="112244" y="861344"/>
                  </a:lnTo>
                  <a:lnTo>
                    <a:pt x="116959" y="863903"/>
                  </a:lnTo>
                  <a:cubicBezTo>
                    <a:pt x="149416" y="877631"/>
                    <a:pt x="185101" y="885222"/>
                    <a:pt x="222558" y="885222"/>
                  </a:cubicBezTo>
                  <a:cubicBezTo>
                    <a:pt x="353660" y="885222"/>
                    <a:pt x="463042" y="792228"/>
                    <a:pt x="488340" y="668604"/>
                  </a:cubicBezTo>
                  <a:lnTo>
                    <a:pt x="488367" y="668332"/>
                  </a:lnTo>
                  <a:lnTo>
                    <a:pt x="493833" y="653335"/>
                  </a:lnTo>
                  <a:cubicBezTo>
                    <a:pt x="508477" y="654923"/>
                    <a:pt x="524695" y="653335"/>
                    <a:pt x="537721" y="641937"/>
                  </a:cubicBezTo>
                  <a:lnTo>
                    <a:pt x="597827" y="593226"/>
                  </a:lnTo>
                  <a:cubicBezTo>
                    <a:pt x="636820" y="562350"/>
                    <a:pt x="684741" y="550158"/>
                    <a:pt x="730629" y="555432"/>
                  </a:cubicBezTo>
                  <a:close/>
                  <a:moveTo>
                    <a:pt x="262336" y="2"/>
                  </a:moveTo>
                  <a:cubicBezTo>
                    <a:pt x="282349" y="-83"/>
                    <a:pt x="302756" y="2100"/>
                    <a:pt x="323263" y="6771"/>
                  </a:cubicBezTo>
                  <a:lnTo>
                    <a:pt x="653038" y="81510"/>
                  </a:lnTo>
                  <a:cubicBezTo>
                    <a:pt x="748901" y="104249"/>
                    <a:pt x="810625" y="200083"/>
                    <a:pt x="787894" y="297560"/>
                  </a:cubicBezTo>
                  <a:cubicBezTo>
                    <a:pt x="765162" y="393394"/>
                    <a:pt x="669299" y="455147"/>
                    <a:pt x="571818" y="432408"/>
                  </a:cubicBezTo>
                  <a:lnTo>
                    <a:pt x="485745" y="412901"/>
                  </a:lnTo>
                  <a:cubicBezTo>
                    <a:pt x="464631" y="408024"/>
                    <a:pt x="445135" y="416133"/>
                    <a:pt x="432109" y="430763"/>
                  </a:cubicBezTo>
                  <a:cubicBezTo>
                    <a:pt x="417487" y="417778"/>
                    <a:pt x="401652" y="405997"/>
                    <a:pt x="384598" y="396045"/>
                  </a:cubicBezTo>
                  <a:lnTo>
                    <a:pt x="380849" y="394421"/>
                  </a:lnTo>
                  <a:lnTo>
                    <a:pt x="374241" y="388969"/>
                  </a:lnTo>
                  <a:cubicBezTo>
                    <a:pt x="330942" y="359717"/>
                    <a:pt x="278745" y="342636"/>
                    <a:pt x="222558" y="342636"/>
                  </a:cubicBezTo>
                  <a:cubicBezTo>
                    <a:pt x="147643" y="342636"/>
                    <a:pt x="79820" y="373002"/>
                    <a:pt x="30725" y="422096"/>
                  </a:cubicBezTo>
                  <a:lnTo>
                    <a:pt x="10795" y="446252"/>
                  </a:lnTo>
                  <a:lnTo>
                    <a:pt x="0" y="263423"/>
                  </a:lnTo>
                  <a:cubicBezTo>
                    <a:pt x="0" y="261836"/>
                    <a:pt x="0" y="261836"/>
                    <a:pt x="0" y="260191"/>
                  </a:cubicBezTo>
                  <a:cubicBezTo>
                    <a:pt x="1416" y="112379"/>
                    <a:pt x="122245" y="603"/>
                    <a:pt x="262336" y="2"/>
                  </a:cubicBezTo>
                  <a:close/>
                </a:path>
              </a:pathLst>
            </a:custGeom>
            <a:solidFill>
              <a:schemeClr val="bg1">
                <a:lumMod val="50000"/>
              </a:schemeClr>
            </a:solidFill>
            <a:ln w="12700">
              <a:miter lim="400000"/>
            </a:ln>
          </p:spPr>
          <p:txBody>
            <a:bodyPr wrap="square" lIns="38100" tIns="38100" rIns="38100" bIns="38100" anchor="ctr">
              <a:noAutofit/>
            </a:bodyPr>
            <a:lstStyle/>
            <a:p>
              <a:endParaRPr lang="en-US" sz="3200"/>
            </a:p>
          </p:txBody>
        </p:sp>
        <p:sp>
          <p:nvSpPr>
            <p:cNvPr id="19" name="TextBox 34">
              <a:extLst>
                <a:ext uri="{FF2B5EF4-FFF2-40B4-BE49-F238E27FC236}">
                  <a16:creationId xmlns:a16="http://schemas.microsoft.com/office/drawing/2014/main" id="{E27BA06E-DAB8-BF7F-4C73-20302C3682FD}"/>
                </a:ext>
              </a:extLst>
            </p:cNvPr>
            <p:cNvSpPr txBox="1"/>
            <p:nvPr/>
          </p:nvSpPr>
          <p:spPr>
            <a:xfrm>
              <a:off x="568210" y="3529334"/>
              <a:ext cx="3241871" cy="640175"/>
            </a:xfrm>
            <a:prstGeom prst="rect">
              <a:avLst/>
            </a:prstGeom>
            <a:noFill/>
          </p:spPr>
          <p:txBody>
            <a:bodyPr wrap="square" lIns="0" rIns="0" rtlCol="0" anchor="b">
              <a:spAutoFit/>
            </a:bodyPr>
            <a:lstStyle/>
            <a:p>
              <a:pPr algn="ctr" rtl="1">
                <a:lnSpc>
                  <a:spcPct val="115000"/>
                </a:lnSpc>
              </a:pPr>
              <a:r>
                <a:rPr lang="ar-SY" sz="3200" b="1" kern="1200">
                  <a:solidFill>
                    <a:srgbClr val="808080"/>
                  </a:solidFill>
                  <a:effectLst/>
                  <a:latin typeface="Times New Roman" panose="02020603050405020304" pitchFamily="18" charset="0"/>
                  <a:ea typeface="GE Dinar Two Medium" panose="020A0503020102020204" pitchFamily="18" charset="-78"/>
                  <a:cs typeface="Adobe Arabic" panose="02040503050201020203" pitchFamily="18" charset="-78"/>
                </a:rPr>
                <a:t>متابعة الحالة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Circle">
              <a:extLst>
                <a:ext uri="{FF2B5EF4-FFF2-40B4-BE49-F238E27FC236}">
                  <a16:creationId xmlns:a16="http://schemas.microsoft.com/office/drawing/2014/main" id="{293BDF78-E105-A76E-4A13-68FF44BAEBFF}"/>
                </a:ext>
              </a:extLst>
            </p:cNvPr>
            <p:cNvSpPr/>
            <p:nvPr/>
          </p:nvSpPr>
          <p:spPr>
            <a:xfrm>
              <a:off x="4094876" y="4074078"/>
              <a:ext cx="601333" cy="601262"/>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4" name="Group 33">
            <a:extLst>
              <a:ext uri="{FF2B5EF4-FFF2-40B4-BE49-F238E27FC236}">
                <a16:creationId xmlns:a16="http://schemas.microsoft.com/office/drawing/2014/main" id="{A22D06BB-4566-29DE-A5EC-7D935382C194}"/>
              </a:ext>
            </a:extLst>
          </p:cNvPr>
          <p:cNvGrpSpPr/>
          <p:nvPr/>
        </p:nvGrpSpPr>
        <p:grpSpPr>
          <a:xfrm>
            <a:off x="641339" y="4736569"/>
            <a:ext cx="5331263" cy="1155486"/>
            <a:chOff x="641339" y="4736569"/>
            <a:chExt cx="5331263" cy="1155486"/>
          </a:xfrm>
        </p:grpSpPr>
        <p:sp>
          <p:nvSpPr>
            <p:cNvPr id="12" name="Freeform: Shape 11">
              <a:extLst>
                <a:ext uri="{FF2B5EF4-FFF2-40B4-BE49-F238E27FC236}">
                  <a16:creationId xmlns:a16="http://schemas.microsoft.com/office/drawing/2014/main" id="{26BDF80C-92E1-D542-3CC7-C2F33A175188}"/>
                </a:ext>
              </a:extLst>
            </p:cNvPr>
            <p:cNvSpPr/>
            <p:nvPr/>
          </p:nvSpPr>
          <p:spPr>
            <a:xfrm>
              <a:off x="4756820" y="4736569"/>
              <a:ext cx="1215782" cy="1094664"/>
            </a:xfrm>
            <a:custGeom>
              <a:avLst/>
              <a:gdLst>
                <a:gd name="connsiteX0" fmla="*/ 911776 w 1097006"/>
                <a:gd name="connsiteY0" fmla="*/ 216014 h 987837"/>
                <a:gd name="connsiteX1" fmla="*/ 919901 w 1097006"/>
                <a:gd name="connsiteY1" fmla="*/ 216014 h 987837"/>
                <a:gd name="connsiteX2" fmla="*/ 1096982 w 1097006"/>
                <a:gd name="connsiteY2" fmla="*/ 396367 h 987837"/>
                <a:gd name="connsiteX3" fmla="*/ 1096982 w 1097006"/>
                <a:gd name="connsiteY3" fmla="*/ 724531 h 987837"/>
                <a:gd name="connsiteX4" fmla="*/ 773697 w 1097006"/>
                <a:gd name="connsiteY4" fmla="*/ 981200 h 987837"/>
                <a:gd name="connsiteX5" fmla="*/ 633232 w 1097006"/>
                <a:gd name="connsiteY5" fmla="*/ 940822 h 987837"/>
                <a:gd name="connsiteX6" fmla="*/ 647814 w 1097006"/>
                <a:gd name="connsiteY6" fmla="*/ 932907 h 987837"/>
                <a:gd name="connsiteX7" fmla="*/ 767424 w 1097006"/>
                <a:gd name="connsiteY7" fmla="*/ 707946 h 987837"/>
                <a:gd name="connsiteX8" fmla="*/ 746105 w 1097006"/>
                <a:gd name="connsiteY8" fmla="*/ 602347 h 987837"/>
                <a:gd name="connsiteX9" fmla="*/ 735451 w 1097006"/>
                <a:gd name="connsiteY9" fmla="*/ 582718 h 987837"/>
                <a:gd name="connsiteX10" fmla="*/ 730429 w 1097006"/>
                <a:gd name="connsiteY10" fmla="*/ 566535 h 987837"/>
                <a:gd name="connsiteX11" fmla="*/ 702193 w 1097006"/>
                <a:gd name="connsiteY11" fmla="*/ 518193 h 987837"/>
                <a:gd name="connsiteX12" fmla="*/ 731445 w 1097006"/>
                <a:gd name="connsiteY12" fmla="*/ 469453 h 987837"/>
                <a:gd name="connsiteX13" fmla="*/ 731445 w 1097006"/>
                <a:gd name="connsiteY13" fmla="*/ 396367 h 987837"/>
                <a:gd name="connsiteX14" fmla="*/ 911776 w 1097006"/>
                <a:gd name="connsiteY14" fmla="*/ 216014 h 987837"/>
                <a:gd name="connsiteX15" fmla="*/ 488987 w 1097006"/>
                <a:gd name="connsiteY15" fmla="*/ 1197 h 987837"/>
                <a:gd name="connsiteX16" fmla="*/ 609617 w 1097006"/>
                <a:gd name="connsiteY16" fmla="*/ 68202 h 987837"/>
                <a:gd name="connsiteX17" fmla="*/ 617742 w 1097006"/>
                <a:gd name="connsiteY17" fmla="*/ 77941 h 987837"/>
                <a:gd name="connsiteX18" fmla="*/ 588491 w 1097006"/>
                <a:gd name="connsiteY18" fmla="*/ 331380 h 987837"/>
                <a:gd name="connsiteX19" fmla="*/ 531613 w 1097006"/>
                <a:gd name="connsiteY19" fmla="*/ 376890 h 987837"/>
                <a:gd name="connsiteX20" fmla="*/ 512164 w 1097006"/>
                <a:gd name="connsiteY20" fmla="*/ 428860 h 987837"/>
                <a:gd name="connsiteX21" fmla="*/ 446958 w 1097006"/>
                <a:gd name="connsiteY21" fmla="*/ 439828 h 987837"/>
                <a:gd name="connsiteX22" fmla="*/ 441932 w 1097006"/>
                <a:gd name="connsiteY22" fmla="*/ 442117 h 987837"/>
                <a:gd name="connsiteX23" fmla="*/ 441456 w 1097006"/>
                <a:gd name="connsiteY23" fmla="*/ 442165 h 987837"/>
                <a:gd name="connsiteX24" fmla="*/ 224838 w 1097006"/>
                <a:gd name="connsiteY24" fmla="*/ 707946 h 987837"/>
                <a:gd name="connsiteX25" fmla="*/ 229032 w 1097006"/>
                <a:gd name="connsiteY25" fmla="*/ 749547 h 987837"/>
                <a:gd name="connsiteX26" fmla="*/ 97875 w 1097006"/>
                <a:gd name="connsiteY26" fmla="*/ 656266 h 987837"/>
                <a:gd name="connsiteX27" fmla="*/ 99500 w 1097006"/>
                <a:gd name="connsiteY27" fmla="*/ 243638 h 987837"/>
                <a:gd name="connsiteX28" fmla="*/ 356209 w 1097006"/>
                <a:gd name="connsiteY28" fmla="*/ 38939 h 987837"/>
                <a:gd name="connsiteX29" fmla="*/ 488987 w 1097006"/>
                <a:gd name="connsiteY29" fmla="*/ 1197 h 98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97006" h="987837">
                  <a:moveTo>
                    <a:pt x="911776" y="216014"/>
                  </a:moveTo>
                  <a:lnTo>
                    <a:pt x="919901" y="216014"/>
                  </a:lnTo>
                  <a:cubicBezTo>
                    <a:pt x="1019031" y="216014"/>
                    <a:pt x="1098607" y="295656"/>
                    <a:pt x="1096982" y="396367"/>
                  </a:cubicBezTo>
                  <a:lnTo>
                    <a:pt x="1096982" y="724531"/>
                  </a:lnTo>
                  <a:cubicBezTo>
                    <a:pt x="1096982" y="893459"/>
                    <a:pt x="939402" y="1018563"/>
                    <a:pt x="773697" y="981200"/>
                  </a:cubicBezTo>
                  <a:lnTo>
                    <a:pt x="633232" y="940822"/>
                  </a:lnTo>
                  <a:lnTo>
                    <a:pt x="647814" y="932907"/>
                  </a:lnTo>
                  <a:cubicBezTo>
                    <a:pt x="719978" y="884153"/>
                    <a:pt x="767424" y="801591"/>
                    <a:pt x="767424" y="707946"/>
                  </a:cubicBezTo>
                  <a:cubicBezTo>
                    <a:pt x="767424" y="670489"/>
                    <a:pt x="759833" y="634804"/>
                    <a:pt x="746105" y="602347"/>
                  </a:cubicBezTo>
                  <a:lnTo>
                    <a:pt x="735451" y="582718"/>
                  </a:lnTo>
                  <a:lnTo>
                    <a:pt x="730429" y="566535"/>
                  </a:lnTo>
                  <a:cubicBezTo>
                    <a:pt x="722913" y="549071"/>
                    <a:pt x="713569" y="532825"/>
                    <a:pt x="702193" y="518193"/>
                  </a:cubicBezTo>
                  <a:cubicBezTo>
                    <a:pt x="718444" y="508455"/>
                    <a:pt x="731445" y="490569"/>
                    <a:pt x="731445" y="469453"/>
                  </a:cubicBezTo>
                  <a:lnTo>
                    <a:pt x="731445" y="396367"/>
                  </a:lnTo>
                  <a:cubicBezTo>
                    <a:pt x="731445" y="297247"/>
                    <a:pt x="812699" y="216014"/>
                    <a:pt x="911776" y="216014"/>
                  </a:cubicBezTo>
                  <a:close/>
                  <a:moveTo>
                    <a:pt x="488987" y="1197"/>
                  </a:moveTo>
                  <a:cubicBezTo>
                    <a:pt x="534876" y="6482"/>
                    <a:pt x="578740" y="29225"/>
                    <a:pt x="609617" y="68202"/>
                  </a:cubicBezTo>
                  <a:lnTo>
                    <a:pt x="617742" y="77941"/>
                  </a:lnTo>
                  <a:cubicBezTo>
                    <a:pt x="679495" y="155944"/>
                    <a:pt x="666494" y="269623"/>
                    <a:pt x="588491" y="331380"/>
                  </a:cubicBezTo>
                  <a:lnTo>
                    <a:pt x="531613" y="376890"/>
                  </a:lnTo>
                  <a:cubicBezTo>
                    <a:pt x="515415" y="389858"/>
                    <a:pt x="508914" y="409335"/>
                    <a:pt x="512164" y="428860"/>
                  </a:cubicBezTo>
                  <a:cubicBezTo>
                    <a:pt x="490226" y="429680"/>
                    <a:pt x="468287" y="433332"/>
                    <a:pt x="446958" y="439828"/>
                  </a:cubicBezTo>
                  <a:lnTo>
                    <a:pt x="441932" y="442117"/>
                  </a:lnTo>
                  <a:lnTo>
                    <a:pt x="441456" y="442165"/>
                  </a:lnTo>
                  <a:cubicBezTo>
                    <a:pt x="317833" y="467462"/>
                    <a:pt x="224838" y="576844"/>
                    <a:pt x="224838" y="707946"/>
                  </a:cubicBezTo>
                  <a:lnTo>
                    <a:pt x="229032" y="749547"/>
                  </a:lnTo>
                  <a:lnTo>
                    <a:pt x="97875" y="656266"/>
                  </a:lnTo>
                  <a:cubicBezTo>
                    <a:pt x="-33704" y="550686"/>
                    <a:pt x="-32079" y="349266"/>
                    <a:pt x="99500" y="243638"/>
                  </a:cubicBezTo>
                  <a:lnTo>
                    <a:pt x="356209" y="38939"/>
                  </a:lnTo>
                  <a:cubicBezTo>
                    <a:pt x="395185" y="8085"/>
                    <a:pt x="443099" y="-4089"/>
                    <a:pt x="488987" y="1197"/>
                  </a:cubicBezTo>
                  <a:close/>
                </a:path>
              </a:pathLst>
            </a:custGeom>
            <a:solidFill>
              <a:srgbClr val="168489"/>
            </a:solidFill>
            <a:ln w="12700">
              <a:miter lim="400000"/>
            </a:ln>
          </p:spPr>
          <p:txBody>
            <a:bodyPr wrap="square" lIns="38100" tIns="38100" rIns="38100" bIns="38100" anchor="ctr">
              <a:noAutofit/>
            </a:bodyPr>
            <a:lstStyle/>
            <a:p>
              <a:endParaRPr lang="en-US" sz="3200"/>
            </a:p>
          </p:txBody>
        </p:sp>
        <p:sp>
          <p:nvSpPr>
            <p:cNvPr id="21" name="TextBox 50">
              <a:extLst>
                <a:ext uri="{FF2B5EF4-FFF2-40B4-BE49-F238E27FC236}">
                  <a16:creationId xmlns:a16="http://schemas.microsoft.com/office/drawing/2014/main" id="{A86F64B7-2097-CBD9-ED26-DE5F4D822546}"/>
                </a:ext>
              </a:extLst>
            </p:cNvPr>
            <p:cNvSpPr txBox="1"/>
            <p:nvPr/>
          </p:nvSpPr>
          <p:spPr>
            <a:xfrm>
              <a:off x="641339" y="5251880"/>
              <a:ext cx="3241871" cy="640175"/>
            </a:xfrm>
            <a:prstGeom prst="rect">
              <a:avLst/>
            </a:prstGeom>
            <a:noFill/>
          </p:spPr>
          <p:txBody>
            <a:bodyPr wrap="square" lIns="0" rIns="0" rtlCol="0" anchor="b">
              <a:spAutoFit/>
            </a:bodyPr>
            <a:lstStyle/>
            <a:p>
              <a:pPr algn="ctr" rtl="1">
                <a:lnSpc>
                  <a:spcPct val="115000"/>
                </a:lnSpc>
              </a:pPr>
              <a:r>
                <a:rPr lang="ar-SY" sz="3200" b="1" kern="1200">
                  <a:solidFill>
                    <a:srgbClr val="168489"/>
                  </a:solidFill>
                  <a:effectLst/>
                  <a:latin typeface="Times New Roman" panose="02020603050405020304" pitchFamily="18" charset="0"/>
                  <a:ea typeface="GE Dinar Two Medium" panose="020A0503020102020204" pitchFamily="18" charset="-78"/>
                  <a:cs typeface="Adobe Arabic" panose="02040503050201020203" pitchFamily="18" charset="-78"/>
                </a:rPr>
                <a:t>إجراءات الإلحاق</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Circle">
              <a:extLst>
                <a:ext uri="{FF2B5EF4-FFF2-40B4-BE49-F238E27FC236}">
                  <a16:creationId xmlns:a16="http://schemas.microsoft.com/office/drawing/2014/main" id="{2299AF08-A2EE-C871-08B0-350EBAD2157B}"/>
                </a:ext>
              </a:extLst>
            </p:cNvPr>
            <p:cNvSpPr/>
            <p:nvPr/>
          </p:nvSpPr>
          <p:spPr>
            <a:xfrm>
              <a:off x="5006003" y="5220443"/>
              <a:ext cx="601333" cy="601262"/>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2" name="Group 31">
            <a:extLst>
              <a:ext uri="{FF2B5EF4-FFF2-40B4-BE49-F238E27FC236}">
                <a16:creationId xmlns:a16="http://schemas.microsoft.com/office/drawing/2014/main" id="{501EEF4D-F079-0295-DE3F-71747F86BC7B}"/>
              </a:ext>
            </a:extLst>
          </p:cNvPr>
          <p:cNvGrpSpPr/>
          <p:nvPr/>
        </p:nvGrpSpPr>
        <p:grpSpPr>
          <a:xfrm>
            <a:off x="6941804" y="3693153"/>
            <a:ext cx="4681986" cy="1274147"/>
            <a:chOff x="6941804" y="3693153"/>
            <a:chExt cx="4681986" cy="1274147"/>
          </a:xfrm>
        </p:grpSpPr>
        <p:sp>
          <p:nvSpPr>
            <p:cNvPr id="14" name="Freeform: Shape 13">
              <a:extLst>
                <a:ext uri="{FF2B5EF4-FFF2-40B4-BE49-F238E27FC236}">
                  <a16:creationId xmlns:a16="http://schemas.microsoft.com/office/drawing/2014/main" id="{DB4AD1EC-34A5-0484-D41F-96E3E40121C0}"/>
                </a:ext>
              </a:extLst>
            </p:cNvPr>
            <p:cNvSpPr/>
            <p:nvPr/>
          </p:nvSpPr>
          <p:spPr>
            <a:xfrm>
              <a:off x="6941804" y="3693153"/>
              <a:ext cx="995595" cy="1274147"/>
            </a:xfrm>
            <a:custGeom>
              <a:avLst/>
              <a:gdLst>
                <a:gd name="connsiteX0" fmla="*/ 174198 w 898330"/>
                <a:gd name="connsiteY0" fmla="*/ 548872 h 1149805"/>
                <a:gd name="connsiteX1" fmla="*/ 306990 w 898330"/>
                <a:gd name="connsiteY1" fmla="*/ 586674 h 1149805"/>
                <a:gd name="connsiteX2" fmla="*/ 360593 w 898330"/>
                <a:gd name="connsiteY2" fmla="*/ 630510 h 1149805"/>
                <a:gd name="connsiteX3" fmla="*/ 410955 w 898330"/>
                <a:gd name="connsiteY3" fmla="*/ 640276 h 1149805"/>
                <a:gd name="connsiteX4" fmla="*/ 429452 w 898330"/>
                <a:gd name="connsiteY4" fmla="*/ 695709 h 1149805"/>
                <a:gd name="connsiteX5" fmla="*/ 442563 w 898330"/>
                <a:gd name="connsiteY5" fmla="*/ 717010 h 1149805"/>
                <a:gd name="connsiteX6" fmla="*/ 443691 w 898330"/>
                <a:gd name="connsiteY6" fmla="*/ 720644 h 1149805"/>
                <a:gd name="connsiteX7" fmla="*/ 693664 w 898330"/>
                <a:gd name="connsiteY7" fmla="*/ 886337 h 1149805"/>
                <a:gd name="connsiteX8" fmla="*/ 748339 w 898330"/>
                <a:gd name="connsiteY8" fmla="*/ 880826 h 1149805"/>
                <a:gd name="connsiteX9" fmla="*/ 783644 w 898330"/>
                <a:gd name="connsiteY9" fmla="*/ 869866 h 1149805"/>
                <a:gd name="connsiteX10" fmla="*/ 724515 w 898330"/>
                <a:gd name="connsiteY10" fmla="*/ 1007370 h 1149805"/>
                <a:gd name="connsiteX11" fmla="*/ 324858 w 898330"/>
                <a:gd name="connsiteY11" fmla="*/ 1091861 h 1149805"/>
                <a:gd name="connsiteX12" fmla="*/ 68186 w 898330"/>
                <a:gd name="connsiteY12" fmla="*/ 887163 h 1149805"/>
                <a:gd name="connsiteX13" fmla="*/ 38975 w 898330"/>
                <a:gd name="connsiteY13" fmla="*/ 633746 h 1149805"/>
                <a:gd name="connsiteX14" fmla="*/ 53559 w 898330"/>
                <a:gd name="connsiteY14" fmla="*/ 615917 h 1149805"/>
                <a:gd name="connsiteX15" fmla="*/ 174198 w 898330"/>
                <a:gd name="connsiteY15" fmla="*/ 548872 h 1149805"/>
                <a:gd name="connsiteX16" fmla="*/ 632799 w 898330"/>
                <a:gd name="connsiteY16" fmla="*/ 5 h 1149805"/>
                <a:gd name="connsiteX17" fmla="*/ 895089 w 898330"/>
                <a:gd name="connsiteY17" fmla="*/ 260123 h 1149805"/>
                <a:gd name="connsiteX18" fmla="*/ 898330 w 898330"/>
                <a:gd name="connsiteY18" fmla="*/ 265006 h 1149805"/>
                <a:gd name="connsiteX19" fmla="*/ 888929 w 898330"/>
                <a:gd name="connsiteY19" fmla="*/ 427370 h 1149805"/>
                <a:gd name="connsiteX20" fmla="*/ 885497 w 898330"/>
                <a:gd name="connsiteY20" fmla="*/ 423211 h 1149805"/>
                <a:gd name="connsiteX21" fmla="*/ 693664 w 898330"/>
                <a:gd name="connsiteY21" fmla="*/ 343751 h 1149805"/>
                <a:gd name="connsiteX22" fmla="*/ 588065 w 898330"/>
                <a:gd name="connsiteY22" fmla="*/ 365071 h 1149805"/>
                <a:gd name="connsiteX23" fmla="*/ 558731 w 898330"/>
                <a:gd name="connsiteY23" fmla="*/ 380992 h 1149805"/>
                <a:gd name="connsiteX24" fmla="*/ 519015 w 898330"/>
                <a:gd name="connsiteY24" fmla="*/ 398827 h 1149805"/>
                <a:gd name="connsiteX25" fmla="*/ 469463 w 898330"/>
                <a:gd name="connsiteY25" fmla="*/ 438815 h 1149805"/>
                <a:gd name="connsiteX26" fmla="*/ 409335 w 898330"/>
                <a:gd name="connsiteY26" fmla="*/ 412809 h 1149805"/>
                <a:gd name="connsiteX27" fmla="*/ 337864 w 898330"/>
                <a:gd name="connsiteY27" fmla="*/ 429049 h 1149805"/>
                <a:gd name="connsiteX28" fmla="*/ 121831 w 898330"/>
                <a:gd name="connsiteY28" fmla="*/ 294249 h 1149805"/>
                <a:gd name="connsiteX29" fmla="*/ 256671 w 898330"/>
                <a:gd name="connsiteY29" fmla="*/ 78195 h 1149805"/>
                <a:gd name="connsiteX30" fmla="*/ 571807 w 898330"/>
                <a:gd name="connsiteY30" fmla="*/ 6706 h 1149805"/>
                <a:gd name="connsiteX31" fmla="*/ 632799 w 898330"/>
                <a:gd name="connsiteY31" fmla="*/ 5 h 1149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98330" h="1149805">
                  <a:moveTo>
                    <a:pt x="174198" y="548872"/>
                  </a:moveTo>
                  <a:cubicBezTo>
                    <a:pt x="220093" y="543591"/>
                    <a:pt x="268014" y="555785"/>
                    <a:pt x="306990" y="586674"/>
                  </a:cubicBezTo>
                  <a:lnTo>
                    <a:pt x="360593" y="630510"/>
                  </a:lnTo>
                  <a:cubicBezTo>
                    <a:pt x="375220" y="641866"/>
                    <a:pt x="394751" y="645103"/>
                    <a:pt x="410955" y="640276"/>
                  </a:cubicBezTo>
                  <a:cubicBezTo>
                    <a:pt x="415028" y="658957"/>
                    <a:pt x="421126" y="677639"/>
                    <a:pt x="429452" y="695709"/>
                  </a:cubicBezTo>
                  <a:lnTo>
                    <a:pt x="442563" y="717010"/>
                  </a:lnTo>
                  <a:lnTo>
                    <a:pt x="443691" y="720644"/>
                  </a:lnTo>
                  <a:cubicBezTo>
                    <a:pt x="484875" y="818015"/>
                    <a:pt x="581291" y="886337"/>
                    <a:pt x="693664" y="886337"/>
                  </a:cubicBezTo>
                  <a:cubicBezTo>
                    <a:pt x="712393" y="886337"/>
                    <a:pt x="730679" y="884439"/>
                    <a:pt x="748339" y="880826"/>
                  </a:cubicBezTo>
                  <a:lnTo>
                    <a:pt x="783644" y="869866"/>
                  </a:lnTo>
                  <a:lnTo>
                    <a:pt x="724515" y="1007370"/>
                  </a:lnTo>
                  <a:cubicBezTo>
                    <a:pt x="649760" y="1155229"/>
                    <a:pt x="454836" y="1195828"/>
                    <a:pt x="324858" y="1091861"/>
                  </a:cubicBezTo>
                  <a:lnTo>
                    <a:pt x="68186" y="887163"/>
                  </a:lnTo>
                  <a:cubicBezTo>
                    <a:pt x="-9768" y="825441"/>
                    <a:pt x="-22774" y="711708"/>
                    <a:pt x="38975" y="633746"/>
                  </a:cubicBezTo>
                  <a:lnTo>
                    <a:pt x="53559" y="615917"/>
                  </a:lnTo>
                  <a:cubicBezTo>
                    <a:pt x="84433" y="576908"/>
                    <a:pt x="128303" y="554153"/>
                    <a:pt x="174198" y="548872"/>
                  </a:cubicBezTo>
                  <a:close/>
                  <a:moveTo>
                    <a:pt x="632799" y="5"/>
                  </a:moveTo>
                  <a:cubicBezTo>
                    <a:pt x="773178" y="891"/>
                    <a:pt x="895089" y="113704"/>
                    <a:pt x="895089" y="260123"/>
                  </a:cubicBezTo>
                  <a:cubicBezTo>
                    <a:pt x="895089" y="261770"/>
                    <a:pt x="895089" y="261770"/>
                    <a:pt x="898330" y="265006"/>
                  </a:cubicBezTo>
                  <a:lnTo>
                    <a:pt x="888929" y="427370"/>
                  </a:lnTo>
                  <a:lnTo>
                    <a:pt x="885497" y="423211"/>
                  </a:lnTo>
                  <a:cubicBezTo>
                    <a:pt x="836403" y="374117"/>
                    <a:pt x="768580" y="343751"/>
                    <a:pt x="693664" y="343751"/>
                  </a:cubicBezTo>
                  <a:cubicBezTo>
                    <a:pt x="656207" y="343751"/>
                    <a:pt x="620522" y="351343"/>
                    <a:pt x="588065" y="365071"/>
                  </a:cubicBezTo>
                  <a:lnTo>
                    <a:pt x="558731" y="380992"/>
                  </a:lnTo>
                  <a:lnTo>
                    <a:pt x="519015" y="398827"/>
                  </a:lnTo>
                  <a:cubicBezTo>
                    <a:pt x="500742" y="409998"/>
                    <a:pt x="484090" y="423399"/>
                    <a:pt x="469463" y="438815"/>
                  </a:cubicBezTo>
                  <a:cubicBezTo>
                    <a:pt x="458077" y="419339"/>
                    <a:pt x="433727" y="406336"/>
                    <a:pt x="409335" y="412809"/>
                  </a:cubicBezTo>
                  <a:lnTo>
                    <a:pt x="337864" y="429049"/>
                  </a:lnTo>
                  <a:cubicBezTo>
                    <a:pt x="240423" y="451818"/>
                    <a:pt x="144560" y="391686"/>
                    <a:pt x="121831" y="294249"/>
                  </a:cubicBezTo>
                  <a:cubicBezTo>
                    <a:pt x="99060" y="196755"/>
                    <a:pt x="159187" y="100907"/>
                    <a:pt x="256671" y="78195"/>
                  </a:cubicBezTo>
                  <a:lnTo>
                    <a:pt x="571807" y="6706"/>
                  </a:lnTo>
                  <a:cubicBezTo>
                    <a:pt x="592314" y="2036"/>
                    <a:pt x="612745" y="-122"/>
                    <a:pt x="632799" y="5"/>
                  </a:cubicBezTo>
                  <a:close/>
                </a:path>
              </a:pathLst>
            </a:custGeom>
            <a:solidFill>
              <a:srgbClr val="FFD366"/>
            </a:solidFill>
            <a:ln w="12700">
              <a:miter lim="400000"/>
            </a:ln>
          </p:spPr>
          <p:txBody>
            <a:bodyPr wrap="square" lIns="38100" tIns="38100" rIns="38100" bIns="38100" anchor="ctr">
              <a:noAutofit/>
            </a:bodyPr>
            <a:lstStyle/>
            <a:p>
              <a:endParaRPr lang="en-US" sz="3200"/>
            </a:p>
          </p:txBody>
        </p:sp>
        <p:sp>
          <p:nvSpPr>
            <p:cNvPr id="18" name="TextBox 31">
              <a:extLst>
                <a:ext uri="{FF2B5EF4-FFF2-40B4-BE49-F238E27FC236}">
                  <a16:creationId xmlns:a16="http://schemas.microsoft.com/office/drawing/2014/main" id="{8068771F-3D1E-B1C3-3148-1F31BA263A8E}"/>
                </a:ext>
              </a:extLst>
            </p:cNvPr>
            <p:cNvSpPr txBox="1"/>
            <p:nvPr/>
          </p:nvSpPr>
          <p:spPr>
            <a:xfrm>
              <a:off x="8336884" y="3889063"/>
              <a:ext cx="3286906" cy="875686"/>
            </a:xfrm>
            <a:prstGeom prst="rect">
              <a:avLst/>
            </a:prstGeom>
            <a:noFill/>
          </p:spPr>
          <p:txBody>
            <a:bodyPr wrap="square" lIns="0" rIns="0" rtlCol="0" anchor="b">
              <a:noAutofit/>
            </a:bodyPr>
            <a:lstStyle/>
            <a:p>
              <a:pPr algn="ctr" rtl="1">
                <a:lnSpc>
                  <a:spcPct val="115000"/>
                </a:lnSpc>
              </a:pPr>
              <a:r>
                <a:rPr lang="ar-SY" sz="3200" b="1" kern="1200">
                  <a:solidFill>
                    <a:srgbClr val="FFD366"/>
                  </a:solidFill>
                  <a:effectLst/>
                  <a:latin typeface="Times New Roman" panose="02020603050405020304" pitchFamily="18" charset="0"/>
                  <a:ea typeface="GE Dinar Two Medium" panose="020A0503020102020204" pitchFamily="18" charset="-78"/>
                  <a:cs typeface="Adobe Arabic" panose="02040503050201020203" pitchFamily="18" charset="-78"/>
                </a:rPr>
                <a:t>الفحص الطبّيّ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Circle">
              <a:extLst>
                <a:ext uri="{FF2B5EF4-FFF2-40B4-BE49-F238E27FC236}">
                  <a16:creationId xmlns:a16="http://schemas.microsoft.com/office/drawing/2014/main" id="{8A9DD43D-A0D6-E3C4-6AB5-525F516D7FD5}"/>
                </a:ext>
              </a:extLst>
            </p:cNvPr>
            <p:cNvSpPr/>
            <p:nvPr/>
          </p:nvSpPr>
          <p:spPr>
            <a:xfrm>
              <a:off x="7409906" y="4074078"/>
              <a:ext cx="601333" cy="601262"/>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3" name="Group 32">
            <a:extLst>
              <a:ext uri="{FF2B5EF4-FFF2-40B4-BE49-F238E27FC236}">
                <a16:creationId xmlns:a16="http://schemas.microsoft.com/office/drawing/2014/main" id="{7DEC993E-08A9-2AD8-96E4-8DC626294D5B}"/>
              </a:ext>
            </a:extLst>
          </p:cNvPr>
          <p:cNvGrpSpPr/>
          <p:nvPr/>
        </p:nvGrpSpPr>
        <p:grpSpPr>
          <a:xfrm>
            <a:off x="6108932" y="4741936"/>
            <a:ext cx="5306175" cy="1281494"/>
            <a:chOff x="6108932" y="4741936"/>
            <a:chExt cx="5306175" cy="1281494"/>
          </a:xfrm>
        </p:grpSpPr>
        <p:sp>
          <p:nvSpPr>
            <p:cNvPr id="15" name="Freeform: Shape 14">
              <a:extLst>
                <a:ext uri="{FF2B5EF4-FFF2-40B4-BE49-F238E27FC236}">
                  <a16:creationId xmlns:a16="http://schemas.microsoft.com/office/drawing/2014/main" id="{9FAB5F6E-ACFF-BF90-3212-C80FCBD17BFB}"/>
                </a:ext>
              </a:extLst>
            </p:cNvPr>
            <p:cNvSpPr/>
            <p:nvPr/>
          </p:nvSpPr>
          <p:spPr>
            <a:xfrm>
              <a:off x="6108932" y="4741936"/>
              <a:ext cx="1215725" cy="1089230"/>
            </a:xfrm>
            <a:custGeom>
              <a:avLst/>
              <a:gdLst>
                <a:gd name="connsiteX0" fmla="*/ 180330 w 1096955"/>
                <a:gd name="connsiteY0" fmla="*/ 212776 h 982934"/>
                <a:gd name="connsiteX1" fmla="*/ 194935 w 1096955"/>
                <a:gd name="connsiteY1" fmla="*/ 212776 h 982934"/>
                <a:gd name="connsiteX2" fmla="*/ 375265 w 1096955"/>
                <a:gd name="connsiteY2" fmla="*/ 393099 h 982934"/>
                <a:gd name="connsiteX3" fmla="*/ 375265 w 1096955"/>
                <a:gd name="connsiteY3" fmla="*/ 464594 h 982934"/>
                <a:gd name="connsiteX4" fmla="*/ 411017 w 1096955"/>
                <a:gd name="connsiteY4" fmla="*/ 516561 h 982934"/>
                <a:gd name="connsiteX5" fmla="*/ 398156 w 1096955"/>
                <a:gd name="connsiteY5" fmla="*/ 538482 h 982934"/>
                <a:gd name="connsiteX6" fmla="*/ 387480 w 1096955"/>
                <a:gd name="connsiteY6" fmla="*/ 551421 h 982934"/>
                <a:gd name="connsiteX7" fmla="*/ 341147 w 1096955"/>
                <a:gd name="connsiteY7" fmla="*/ 703103 h 982934"/>
                <a:gd name="connsiteX8" fmla="*/ 460758 w 1096955"/>
                <a:gd name="connsiteY8" fmla="*/ 928064 h 982934"/>
                <a:gd name="connsiteX9" fmla="*/ 471491 w 1096955"/>
                <a:gd name="connsiteY9" fmla="*/ 933889 h 982934"/>
                <a:gd name="connsiteX10" fmla="*/ 323286 w 1096955"/>
                <a:gd name="connsiteY10" fmla="*/ 976292 h 982934"/>
                <a:gd name="connsiteX11" fmla="*/ 0 w 1096955"/>
                <a:gd name="connsiteY11" fmla="*/ 719628 h 982934"/>
                <a:gd name="connsiteX12" fmla="*/ 0 w 1096955"/>
                <a:gd name="connsiteY12" fmla="*/ 393099 h 982934"/>
                <a:gd name="connsiteX13" fmla="*/ 180330 w 1096955"/>
                <a:gd name="connsiteY13" fmla="*/ 212776 h 982934"/>
                <a:gd name="connsiteX14" fmla="*/ 611225 w 1096955"/>
                <a:gd name="connsiteY14" fmla="*/ 1192 h 982934"/>
                <a:gd name="connsiteX15" fmla="*/ 744038 w 1096955"/>
                <a:gd name="connsiteY15" fmla="*/ 38979 h 982934"/>
                <a:gd name="connsiteX16" fmla="*/ 997443 w 1096955"/>
                <a:gd name="connsiteY16" fmla="*/ 240415 h 982934"/>
                <a:gd name="connsiteX17" fmla="*/ 999065 w 1096955"/>
                <a:gd name="connsiteY17" fmla="*/ 651395 h 982934"/>
                <a:gd name="connsiteX18" fmla="*/ 880386 w 1096955"/>
                <a:gd name="connsiteY18" fmla="*/ 736303 h 982934"/>
                <a:gd name="connsiteX19" fmla="*/ 883733 w 1096955"/>
                <a:gd name="connsiteY19" fmla="*/ 703103 h 982934"/>
                <a:gd name="connsiteX20" fmla="*/ 667115 w 1096955"/>
                <a:gd name="connsiteY20" fmla="*/ 437322 h 982934"/>
                <a:gd name="connsiteX21" fmla="*/ 665743 w 1096955"/>
                <a:gd name="connsiteY21" fmla="*/ 437184 h 982934"/>
                <a:gd name="connsiteX22" fmla="*/ 663021 w 1096955"/>
                <a:gd name="connsiteY22" fmla="*/ 435948 h 982934"/>
                <a:gd name="connsiteX23" fmla="*/ 596215 w 1096955"/>
                <a:gd name="connsiteY23" fmla="*/ 425584 h 982934"/>
                <a:gd name="connsiteX24" fmla="*/ 578313 w 1096955"/>
                <a:gd name="connsiteY24" fmla="*/ 367092 h 982934"/>
                <a:gd name="connsiteX25" fmla="*/ 519843 w 1096955"/>
                <a:gd name="connsiteY25" fmla="*/ 321603 h 982934"/>
                <a:gd name="connsiteX26" fmla="*/ 490582 w 1096955"/>
                <a:gd name="connsiteY26" fmla="*/ 68201 h 982934"/>
                <a:gd name="connsiteX27" fmla="*/ 611225 w 1096955"/>
                <a:gd name="connsiteY27" fmla="*/ 1192 h 982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96955" h="982934">
                  <a:moveTo>
                    <a:pt x="180330" y="212776"/>
                  </a:moveTo>
                  <a:lnTo>
                    <a:pt x="194935" y="212776"/>
                  </a:lnTo>
                  <a:cubicBezTo>
                    <a:pt x="294025" y="212776"/>
                    <a:pt x="375265" y="294012"/>
                    <a:pt x="375265" y="393099"/>
                  </a:cubicBezTo>
                  <a:lnTo>
                    <a:pt x="375265" y="464594"/>
                  </a:lnTo>
                  <a:cubicBezTo>
                    <a:pt x="375265" y="488970"/>
                    <a:pt x="389869" y="508451"/>
                    <a:pt x="411017" y="516561"/>
                  </a:cubicBezTo>
                  <a:lnTo>
                    <a:pt x="398156" y="538482"/>
                  </a:lnTo>
                  <a:lnTo>
                    <a:pt x="387480" y="551421"/>
                  </a:lnTo>
                  <a:cubicBezTo>
                    <a:pt x="358228" y="594719"/>
                    <a:pt x="341147" y="646917"/>
                    <a:pt x="341147" y="703103"/>
                  </a:cubicBezTo>
                  <a:cubicBezTo>
                    <a:pt x="341147" y="796748"/>
                    <a:pt x="388593" y="879310"/>
                    <a:pt x="460758" y="928064"/>
                  </a:cubicBezTo>
                  <a:lnTo>
                    <a:pt x="471491" y="933889"/>
                  </a:lnTo>
                  <a:lnTo>
                    <a:pt x="323286" y="976292"/>
                  </a:lnTo>
                  <a:cubicBezTo>
                    <a:pt x="157560" y="1013672"/>
                    <a:pt x="0" y="888578"/>
                    <a:pt x="0" y="719628"/>
                  </a:cubicBezTo>
                  <a:lnTo>
                    <a:pt x="0" y="393099"/>
                  </a:lnTo>
                  <a:cubicBezTo>
                    <a:pt x="0" y="294012"/>
                    <a:pt x="81240" y="212776"/>
                    <a:pt x="180330" y="212776"/>
                  </a:cubicBezTo>
                  <a:close/>
                  <a:moveTo>
                    <a:pt x="611225" y="1192"/>
                  </a:moveTo>
                  <a:cubicBezTo>
                    <a:pt x="657119" y="-4087"/>
                    <a:pt x="705041" y="8102"/>
                    <a:pt x="744038" y="38979"/>
                  </a:cubicBezTo>
                  <a:lnTo>
                    <a:pt x="997443" y="240415"/>
                  </a:lnTo>
                  <a:cubicBezTo>
                    <a:pt x="1129039" y="345979"/>
                    <a:pt x="1130662" y="547414"/>
                    <a:pt x="999065" y="651395"/>
                  </a:cubicBezTo>
                  <a:lnTo>
                    <a:pt x="880386" y="736303"/>
                  </a:lnTo>
                  <a:lnTo>
                    <a:pt x="883733" y="703103"/>
                  </a:lnTo>
                  <a:cubicBezTo>
                    <a:pt x="883733" y="572001"/>
                    <a:pt x="790739" y="462619"/>
                    <a:pt x="667115" y="437322"/>
                  </a:cubicBezTo>
                  <a:lnTo>
                    <a:pt x="665743" y="437184"/>
                  </a:lnTo>
                  <a:lnTo>
                    <a:pt x="663021" y="435948"/>
                  </a:lnTo>
                  <a:cubicBezTo>
                    <a:pt x="641297" y="429243"/>
                    <a:pt x="618959" y="425584"/>
                    <a:pt x="596215" y="425584"/>
                  </a:cubicBezTo>
                  <a:cubicBezTo>
                    <a:pt x="602706" y="406102"/>
                    <a:pt x="596215" y="381727"/>
                    <a:pt x="578313" y="367092"/>
                  </a:cubicBezTo>
                  <a:lnTo>
                    <a:pt x="519843" y="321603"/>
                  </a:lnTo>
                  <a:cubicBezTo>
                    <a:pt x="441848" y="259896"/>
                    <a:pt x="428866" y="146175"/>
                    <a:pt x="490582" y="68201"/>
                  </a:cubicBezTo>
                  <a:cubicBezTo>
                    <a:pt x="521466" y="29215"/>
                    <a:pt x="565331" y="6470"/>
                    <a:pt x="611225" y="1192"/>
                  </a:cubicBezTo>
                  <a:close/>
                </a:path>
              </a:pathLst>
            </a:custGeom>
            <a:solidFill>
              <a:schemeClr val="bg1">
                <a:lumMod val="50000"/>
              </a:schemeClr>
            </a:solidFill>
            <a:ln w="12700">
              <a:miter lim="400000"/>
            </a:ln>
          </p:spPr>
          <p:txBody>
            <a:bodyPr wrap="square" lIns="38100" tIns="38100" rIns="38100" bIns="38100" anchor="ctr">
              <a:noAutofit/>
            </a:bodyPr>
            <a:lstStyle/>
            <a:p>
              <a:endParaRPr lang="en-US" sz="3200"/>
            </a:p>
          </p:txBody>
        </p:sp>
        <p:sp>
          <p:nvSpPr>
            <p:cNvPr id="22" name="TextBox 53">
              <a:extLst>
                <a:ext uri="{FF2B5EF4-FFF2-40B4-BE49-F238E27FC236}">
                  <a16:creationId xmlns:a16="http://schemas.microsoft.com/office/drawing/2014/main" id="{037117D5-C13F-C119-905E-D66025848F4F}"/>
                </a:ext>
              </a:extLst>
            </p:cNvPr>
            <p:cNvSpPr txBox="1"/>
            <p:nvPr/>
          </p:nvSpPr>
          <p:spPr>
            <a:xfrm>
              <a:off x="7971465" y="5383255"/>
              <a:ext cx="3443642" cy="640175"/>
            </a:xfrm>
            <a:prstGeom prst="rect">
              <a:avLst/>
            </a:prstGeom>
            <a:noFill/>
          </p:spPr>
          <p:txBody>
            <a:bodyPr wrap="square" lIns="0" rIns="0" rtlCol="0" anchor="b">
              <a:spAutoFit/>
            </a:bodyPr>
            <a:lstStyle/>
            <a:p>
              <a:pPr algn="ctr" rtl="1">
                <a:lnSpc>
                  <a:spcPct val="115000"/>
                </a:lnSpc>
              </a:pPr>
              <a:r>
                <a:rPr lang="ar-SY" sz="3200" b="1" kern="1200">
                  <a:solidFill>
                    <a:srgbClr val="808080"/>
                  </a:solidFill>
                  <a:effectLst/>
                  <a:latin typeface="Times New Roman" panose="02020603050405020304" pitchFamily="18" charset="0"/>
                  <a:ea typeface="GE Dinar Two Medium" panose="020A0503020102020204" pitchFamily="18" charset="-78"/>
                  <a:cs typeface="Adobe Arabic" panose="02040503050201020203" pitchFamily="18" charset="-78"/>
                </a:rPr>
                <a:t>إعداد الوثائق والعقود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Circle">
              <a:extLst>
                <a:ext uri="{FF2B5EF4-FFF2-40B4-BE49-F238E27FC236}">
                  <a16:creationId xmlns:a16="http://schemas.microsoft.com/office/drawing/2014/main" id="{E919A9EC-44E9-0459-6A35-44A19A70B9D0}"/>
                </a:ext>
              </a:extLst>
            </p:cNvPr>
            <p:cNvSpPr/>
            <p:nvPr/>
          </p:nvSpPr>
          <p:spPr>
            <a:xfrm>
              <a:off x="6487016" y="5220443"/>
              <a:ext cx="601333" cy="601262"/>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1" name="Group 30">
            <a:extLst>
              <a:ext uri="{FF2B5EF4-FFF2-40B4-BE49-F238E27FC236}">
                <a16:creationId xmlns:a16="http://schemas.microsoft.com/office/drawing/2014/main" id="{794AF258-1705-A42B-115F-8B09C0DA3914}"/>
              </a:ext>
            </a:extLst>
          </p:cNvPr>
          <p:cNvGrpSpPr/>
          <p:nvPr/>
        </p:nvGrpSpPr>
        <p:grpSpPr>
          <a:xfrm>
            <a:off x="6617729" y="2456760"/>
            <a:ext cx="4889265" cy="1221004"/>
            <a:chOff x="6617729" y="2456760"/>
            <a:chExt cx="4889265" cy="1221004"/>
          </a:xfrm>
        </p:grpSpPr>
        <p:sp>
          <p:nvSpPr>
            <p:cNvPr id="13" name="Freeform: Shape 12">
              <a:extLst>
                <a:ext uri="{FF2B5EF4-FFF2-40B4-BE49-F238E27FC236}">
                  <a16:creationId xmlns:a16="http://schemas.microsoft.com/office/drawing/2014/main" id="{AC2F75B7-3964-685D-6FA3-E63ECBCF53B8}"/>
                </a:ext>
              </a:extLst>
            </p:cNvPr>
            <p:cNvSpPr/>
            <p:nvPr/>
          </p:nvSpPr>
          <p:spPr>
            <a:xfrm>
              <a:off x="6617729" y="2456760"/>
              <a:ext cx="1169815" cy="1221004"/>
            </a:xfrm>
            <a:custGeom>
              <a:avLst/>
              <a:gdLst>
                <a:gd name="connsiteX0" fmla="*/ 950179 w 1055530"/>
                <a:gd name="connsiteY0" fmla="*/ 506817 h 1101848"/>
                <a:gd name="connsiteX1" fmla="*/ 1030187 w 1055530"/>
                <a:gd name="connsiteY1" fmla="*/ 653568 h 1101848"/>
                <a:gd name="connsiteX2" fmla="*/ 853087 w 1055530"/>
                <a:gd name="connsiteY2" fmla="*/ 1023980 h 1101848"/>
                <a:gd name="connsiteX3" fmla="*/ 534693 w 1055530"/>
                <a:gd name="connsiteY3" fmla="*/ 1097034 h 1101848"/>
                <a:gd name="connsiteX4" fmla="*/ 318603 w 1055530"/>
                <a:gd name="connsiteY4" fmla="*/ 962226 h 1101848"/>
                <a:gd name="connsiteX5" fmla="*/ 313749 w 1055530"/>
                <a:gd name="connsiteY5" fmla="*/ 939461 h 1101848"/>
                <a:gd name="connsiteX6" fmla="*/ 448570 w 1055530"/>
                <a:gd name="connsiteY6" fmla="*/ 723433 h 1101848"/>
                <a:gd name="connsiteX7" fmla="*/ 515172 w 1055530"/>
                <a:gd name="connsiteY7" fmla="*/ 708779 h 1101848"/>
                <a:gd name="connsiteX8" fmla="*/ 555780 w 1055530"/>
                <a:gd name="connsiteY8" fmla="*/ 668168 h 1101848"/>
                <a:gd name="connsiteX9" fmla="*/ 618944 w 1055530"/>
                <a:gd name="connsiteY9" fmla="*/ 688899 h 1101848"/>
                <a:gd name="connsiteX10" fmla="*/ 680912 w 1055530"/>
                <a:gd name="connsiteY10" fmla="*/ 692291 h 1101848"/>
                <a:gd name="connsiteX11" fmla="*/ 693666 w 1055530"/>
                <a:gd name="connsiteY11" fmla="*/ 693577 h 1101848"/>
                <a:gd name="connsiteX12" fmla="*/ 943640 w 1055530"/>
                <a:gd name="connsiteY12" fmla="*/ 527884 h 1101848"/>
                <a:gd name="connsiteX13" fmla="*/ 391178 w 1055530"/>
                <a:gd name="connsiteY13" fmla="*/ 13 h 1101848"/>
                <a:gd name="connsiteX14" fmla="*/ 557398 w 1055530"/>
                <a:gd name="connsiteY14" fmla="*/ 57395 h 1101848"/>
                <a:gd name="connsiteX15" fmla="*/ 660584 w 1055530"/>
                <a:gd name="connsiteY15" fmla="*/ 149563 h 1101848"/>
                <a:gd name="connsiteX16" fmla="*/ 638991 w 1055530"/>
                <a:gd name="connsiteY16" fmla="*/ 151740 h 1101848"/>
                <a:gd name="connsiteX17" fmla="*/ 484324 w 1055530"/>
                <a:gd name="connsiteY17" fmla="*/ 244954 h 1101848"/>
                <a:gd name="connsiteX18" fmla="*/ 471671 w 1055530"/>
                <a:gd name="connsiteY18" fmla="*/ 267008 h 1101848"/>
                <a:gd name="connsiteX19" fmla="*/ 468706 w 1055530"/>
                <a:gd name="connsiteY19" fmla="*/ 270602 h 1101848"/>
                <a:gd name="connsiteX20" fmla="*/ 452853 w 1055530"/>
                <a:gd name="connsiteY20" fmla="*/ 299808 h 1101848"/>
                <a:gd name="connsiteX21" fmla="*/ 438835 w 1055530"/>
                <a:gd name="connsiteY21" fmla="*/ 324242 h 1101848"/>
                <a:gd name="connsiteX22" fmla="*/ 422373 w 1055530"/>
                <a:gd name="connsiteY22" fmla="*/ 417521 h 1101848"/>
                <a:gd name="connsiteX23" fmla="*/ 422613 w 1055530"/>
                <a:gd name="connsiteY23" fmla="*/ 419903 h 1101848"/>
                <a:gd name="connsiteX24" fmla="*/ 422373 w 1055530"/>
                <a:gd name="connsiteY24" fmla="*/ 422284 h 1101848"/>
                <a:gd name="connsiteX25" fmla="*/ 427885 w 1055530"/>
                <a:gd name="connsiteY25" fmla="*/ 476959 h 1101848"/>
                <a:gd name="connsiteX26" fmla="*/ 430816 w 1055530"/>
                <a:gd name="connsiteY26" fmla="*/ 486402 h 1101848"/>
                <a:gd name="connsiteX27" fmla="*/ 432337 w 1055530"/>
                <a:gd name="connsiteY27" fmla="*/ 508973 h 1101848"/>
                <a:gd name="connsiteX28" fmla="*/ 380351 w 1055530"/>
                <a:gd name="connsiteY28" fmla="*/ 539849 h 1101848"/>
                <a:gd name="connsiteX29" fmla="*/ 352739 w 1055530"/>
                <a:gd name="connsiteY29" fmla="*/ 598358 h 1101848"/>
                <a:gd name="connsiteX30" fmla="*/ 112325 w 1055530"/>
                <a:gd name="connsiteY30" fmla="*/ 682823 h 1101848"/>
                <a:gd name="connsiteX31" fmla="*/ 102565 w 1055530"/>
                <a:gd name="connsiteY31" fmla="*/ 677956 h 1101848"/>
                <a:gd name="connsiteX32" fmla="*/ 18060 w 1055530"/>
                <a:gd name="connsiteY32" fmla="*/ 437486 h 1101848"/>
                <a:gd name="connsiteX33" fmla="*/ 156170 w 1055530"/>
                <a:gd name="connsiteY33" fmla="*/ 149971 h 1101848"/>
                <a:gd name="connsiteX34" fmla="*/ 391178 w 1055530"/>
                <a:gd name="connsiteY34" fmla="*/ 13 h 11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55530" h="1101848">
                  <a:moveTo>
                    <a:pt x="950179" y="506817"/>
                  </a:moveTo>
                  <a:lnTo>
                    <a:pt x="1030187" y="653568"/>
                  </a:lnTo>
                  <a:cubicBezTo>
                    <a:pt x="1101643" y="806275"/>
                    <a:pt x="1015520" y="986614"/>
                    <a:pt x="853087" y="1023980"/>
                  </a:cubicBezTo>
                  <a:lnTo>
                    <a:pt x="534693" y="1097034"/>
                  </a:lnTo>
                  <a:cubicBezTo>
                    <a:pt x="437192" y="1119800"/>
                    <a:pt x="341360" y="1059669"/>
                    <a:pt x="318603" y="962226"/>
                  </a:cubicBezTo>
                  <a:lnTo>
                    <a:pt x="313749" y="939461"/>
                  </a:lnTo>
                  <a:cubicBezTo>
                    <a:pt x="290991" y="842018"/>
                    <a:pt x="351121" y="746144"/>
                    <a:pt x="448570" y="723433"/>
                  </a:cubicBezTo>
                  <a:lnTo>
                    <a:pt x="515172" y="708779"/>
                  </a:lnTo>
                  <a:cubicBezTo>
                    <a:pt x="536311" y="703912"/>
                    <a:pt x="550926" y="687689"/>
                    <a:pt x="555780" y="668168"/>
                  </a:cubicBezTo>
                  <a:cubicBezTo>
                    <a:pt x="576085" y="677929"/>
                    <a:pt x="597211" y="684837"/>
                    <a:pt x="618944" y="688899"/>
                  </a:cubicBezTo>
                  <a:lnTo>
                    <a:pt x="680912" y="692291"/>
                  </a:lnTo>
                  <a:lnTo>
                    <a:pt x="693666" y="693577"/>
                  </a:lnTo>
                  <a:cubicBezTo>
                    <a:pt x="806039" y="693577"/>
                    <a:pt x="902455" y="625255"/>
                    <a:pt x="943640" y="527884"/>
                  </a:cubicBezTo>
                  <a:close/>
                  <a:moveTo>
                    <a:pt x="391178" y="13"/>
                  </a:moveTo>
                  <a:cubicBezTo>
                    <a:pt x="448812" y="-564"/>
                    <a:pt x="507447" y="17792"/>
                    <a:pt x="557398" y="57395"/>
                  </a:cubicBezTo>
                  <a:lnTo>
                    <a:pt x="660584" y="149563"/>
                  </a:lnTo>
                  <a:lnTo>
                    <a:pt x="638991" y="151740"/>
                  </a:lnTo>
                  <a:cubicBezTo>
                    <a:pt x="577180" y="164389"/>
                    <a:pt x="523025" y="198058"/>
                    <a:pt x="484324" y="244954"/>
                  </a:cubicBezTo>
                  <a:lnTo>
                    <a:pt x="471671" y="267008"/>
                  </a:lnTo>
                  <a:lnTo>
                    <a:pt x="468706" y="270602"/>
                  </a:lnTo>
                  <a:lnTo>
                    <a:pt x="452853" y="299808"/>
                  </a:lnTo>
                  <a:lnTo>
                    <a:pt x="438835" y="324242"/>
                  </a:lnTo>
                  <a:cubicBezTo>
                    <a:pt x="428185" y="353328"/>
                    <a:pt x="422373" y="384746"/>
                    <a:pt x="422373" y="417521"/>
                  </a:cubicBezTo>
                  <a:lnTo>
                    <a:pt x="422613" y="419903"/>
                  </a:lnTo>
                  <a:lnTo>
                    <a:pt x="422373" y="422284"/>
                  </a:lnTo>
                  <a:cubicBezTo>
                    <a:pt x="422373" y="441013"/>
                    <a:pt x="424271" y="459299"/>
                    <a:pt x="427885" y="476959"/>
                  </a:cubicBezTo>
                  <a:lnTo>
                    <a:pt x="430816" y="486402"/>
                  </a:lnTo>
                  <a:lnTo>
                    <a:pt x="432337" y="508973"/>
                  </a:lnTo>
                  <a:cubicBezTo>
                    <a:pt x="411198" y="507350"/>
                    <a:pt x="390111" y="518760"/>
                    <a:pt x="380351" y="539849"/>
                  </a:cubicBezTo>
                  <a:lnTo>
                    <a:pt x="352739" y="598358"/>
                  </a:lnTo>
                  <a:cubicBezTo>
                    <a:pt x="308895" y="687689"/>
                    <a:pt x="201632" y="726677"/>
                    <a:pt x="112325" y="682823"/>
                  </a:cubicBezTo>
                  <a:lnTo>
                    <a:pt x="102565" y="677956"/>
                  </a:lnTo>
                  <a:cubicBezTo>
                    <a:pt x="13206" y="634047"/>
                    <a:pt x="-25785" y="526871"/>
                    <a:pt x="18060" y="437486"/>
                  </a:cubicBezTo>
                  <a:lnTo>
                    <a:pt x="156170" y="149971"/>
                  </a:lnTo>
                  <a:cubicBezTo>
                    <a:pt x="201841" y="54529"/>
                    <a:pt x="295120" y="974"/>
                    <a:pt x="391178" y="13"/>
                  </a:cubicBezTo>
                  <a:close/>
                </a:path>
              </a:pathLst>
            </a:custGeom>
            <a:solidFill>
              <a:schemeClr val="bg1">
                <a:lumMod val="50000"/>
              </a:schemeClr>
            </a:solidFill>
            <a:ln w="12700">
              <a:miter lim="400000"/>
            </a:ln>
          </p:spPr>
          <p:txBody>
            <a:bodyPr wrap="square" lIns="38100" tIns="38100" rIns="38100" bIns="38100" anchor="ctr">
              <a:noAutofit/>
            </a:bodyPr>
            <a:lstStyle/>
            <a:p>
              <a:endParaRPr lang="en-US" sz="3200"/>
            </a:p>
          </p:txBody>
        </p:sp>
        <p:sp>
          <p:nvSpPr>
            <p:cNvPr id="16" name="TextBox 25">
              <a:extLst>
                <a:ext uri="{FF2B5EF4-FFF2-40B4-BE49-F238E27FC236}">
                  <a16:creationId xmlns:a16="http://schemas.microsoft.com/office/drawing/2014/main" id="{538D8218-C2D6-668F-3F7E-627E6D51D9A7}"/>
                </a:ext>
              </a:extLst>
            </p:cNvPr>
            <p:cNvSpPr txBox="1"/>
            <p:nvPr/>
          </p:nvSpPr>
          <p:spPr>
            <a:xfrm>
              <a:off x="8464100" y="2805702"/>
              <a:ext cx="3042894" cy="640175"/>
            </a:xfrm>
            <a:prstGeom prst="rect">
              <a:avLst/>
            </a:prstGeom>
            <a:noFill/>
          </p:spPr>
          <p:txBody>
            <a:bodyPr wrap="square" lIns="0" rIns="0" rtlCol="0" anchor="b">
              <a:spAutoFit/>
            </a:bodyPr>
            <a:lstStyle/>
            <a:p>
              <a:pPr algn="ctr" rtl="1">
                <a:lnSpc>
                  <a:spcPct val="115000"/>
                </a:lnSpc>
              </a:pPr>
              <a:r>
                <a:rPr lang="ar-SY" sz="3200" b="1" kern="1200" dirty="0">
                  <a:solidFill>
                    <a:srgbClr val="808080"/>
                  </a:solidFill>
                  <a:effectLst/>
                  <a:latin typeface="Times New Roman" panose="02020603050405020304" pitchFamily="18" charset="0"/>
                  <a:ea typeface="GE Dinar Two Medium" panose="020A0503020102020204" pitchFamily="18" charset="-78"/>
                  <a:cs typeface="Adobe Arabic" panose="02040503050201020203" pitchFamily="18" charset="-78"/>
                </a:rPr>
                <a:t>التحقّق من الخلفية والمراجع</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Circle">
              <a:extLst>
                <a:ext uri="{FF2B5EF4-FFF2-40B4-BE49-F238E27FC236}">
                  <a16:creationId xmlns:a16="http://schemas.microsoft.com/office/drawing/2014/main" id="{F13941B5-094E-440C-7A6E-9FCD7F43AB0F}"/>
                </a:ext>
              </a:extLst>
            </p:cNvPr>
            <p:cNvSpPr/>
            <p:nvPr/>
          </p:nvSpPr>
          <p:spPr>
            <a:xfrm>
              <a:off x="7091112" y="2618801"/>
              <a:ext cx="601333" cy="601262"/>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9940914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ppt_x"/>
                                          </p:val>
                                        </p:tav>
                                        <p:tav tm="100000">
                                          <p:val>
                                            <p:strVal val="#ppt_x"/>
                                          </p:val>
                                        </p:tav>
                                      </p:tavLst>
                                    </p:anim>
                                    <p:anim calcmode="lin" valueType="num">
                                      <p:cBhvr additive="base">
                                        <p:cTn id="3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ppt_x"/>
                                          </p:val>
                                        </p:tav>
                                        <p:tav tm="100000">
                                          <p:val>
                                            <p:strVal val="#ppt_x"/>
                                          </p:val>
                                        </p:tav>
                                      </p:tavLst>
                                    </p:anim>
                                    <p:anim calcmode="lin" valueType="num">
                                      <p:cBhvr additive="base">
                                        <p:cTn id="4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3D9F3-BC8E-6684-8993-479B7A74C8C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50C4B7C-2893-3E03-3811-1900FAB2DB0F}"/>
              </a:ext>
            </a:extLst>
          </p:cNvPr>
          <p:cNvSpPr txBox="1"/>
          <p:nvPr/>
        </p:nvSpPr>
        <p:spPr>
          <a:xfrm>
            <a:off x="1930400" y="-96463"/>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نظم إدارة الحضور والانصراف والإجازات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9F5539E-95C6-6DCA-5852-204F73A970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Stopwatch ">
            <a:extLst>
              <a:ext uri="{FF2B5EF4-FFF2-40B4-BE49-F238E27FC236}">
                <a16:creationId xmlns:a16="http://schemas.microsoft.com/office/drawing/2014/main" id="{D6509399-8B6C-BF0D-8FD9-194B36F3B66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78857" y="2309222"/>
            <a:ext cx="3035663" cy="3035663"/>
          </a:xfrm>
          <a:prstGeom prst="rect">
            <a:avLst/>
          </a:prstGeom>
          <a:noFill/>
          <a:ln>
            <a:noFill/>
          </a:ln>
        </p:spPr>
      </p:pic>
      <p:sp>
        <p:nvSpPr>
          <p:cNvPr id="3" name="TextBox 2">
            <a:extLst>
              <a:ext uri="{FF2B5EF4-FFF2-40B4-BE49-F238E27FC236}">
                <a16:creationId xmlns:a16="http://schemas.microsoft.com/office/drawing/2014/main" id="{AE17B660-7B38-CAA0-258D-07EB505EEC5C}"/>
              </a:ext>
            </a:extLst>
          </p:cNvPr>
          <p:cNvSpPr txBox="1"/>
          <p:nvPr/>
        </p:nvSpPr>
        <p:spPr>
          <a:xfrm>
            <a:off x="5535526" y="3064255"/>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تُعدّ إدارة الحضور والانصراف من العمليات اليومية الحيوية في أيّ منظّمة. يُساعد أتمتة هذه العملية في تقليل الأخطاء وتوفير الوقت وضمان العدالة في تطبيق السياسات</a:t>
            </a:r>
            <a:endParaRPr lang="en-US" b="1" dirty="0">
              <a:solidFill>
                <a:srgbClr val="168489"/>
              </a:solidFill>
              <a:latin typeface="Adobe Arabic" panose="020B0604020202020204" pitchFamily="18" charset="-78"/>
              <a:cs typeface="Adobe Arabic" panose="020B0604020202020204" pitchFamily="18" charset="-78"/>
            </a:endParaRPr>
          </a:p>
        </p:txBody>
      </p:sp>
    </p:spTree>
    <p:extLst>
      <p:ext uri="{BB962C8B-B14F-4D97-AF65-F5344CB8AC3E}">
        <p14:creationId xmlns:p14="http://schemas.microsoft.com/office/powerpoint/2010/main" val="36665765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447BE-AC38-EC36-E7E9-32253D6077D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0F29664-0065-1C2E-AF7A-92B5484C8BC3}"/>
              </a:ext>
            </a:extLst>
          </p:cNvPr>
          <p:cNvSpPr txBox="1"/>
          <p:nvPr/>
        </p:nvSpPr>
        <p:spPr>
          <a:xfrm>
            <a:off x="1930400" y="-96463"/>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تقنيات التعرّف </a:t>
            </a:r>
            <a:r>
              <a:rPr lang="ar-SA" sz="3600" b="1" dirty="0" err="1">
                <a:solidFill>
                  <a:schemeClr val="bg1"/>
                </a:solidFill>
                <a:latin typeface="Adobe Arabic" panose="02040503050201020203" pitchFamily="18" charset="-78"/>
                <a:cs typeface="Adobe Arabic" panose="02040503050201020203" pitchFamily="18" charset="-78"/>
              </a:rPr>
              <a:t>البيومتريّ</a:t>
            </a:r>
            <a:r>
              <a:rPr lang="ar-SA" sz="3600" b="1" dirty="0">
                <a:solidFill>
                  <a:schemeClr val="bg1"/>
                </a:solidFill>
                <a:latin typeface="Adobe Arabic" panose="02040503050201020203" pitchFamily="18" charset="-78"/>
                <a:cs typeface="Adobe Arabic" panose="02040503050201020203" pitchFamily="18" charset="-78"/>
              </a:rPr>
              <a:t> وأجهزة البصمة(أنواع التقنيات </a:t>
            </a:r>
            <a:r>
              <a:rPr lang="ar-SA" sz="3600" b="1" dirty="0" err="1">
                <a:solidFill>
                  <a:schemeClr val="bg1"/>
                </a:solidFill>
                <a:latin typeface="Adobe Arabic" panose="02040503050201020203" pitchFamily="18" charset="-78"/>
                <a:cs typeface="Adobe Arabic" panose="02040503050201020203" pitchFamily="18" charset="-78"/>
              </a:rPr>
              <a:t>البيومترية</a:t>
            </a:r>
            <a:r>
              <a:rPr lang="ar-SA"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37C43C8-168F-5C25-B859-1CE6DC76F8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4" name="Group 43">
            <a:extLst>
              <a:ext uri="{FF2B5EF4-FFF2-40B4-BE49-F238E27FC236}">
                <a16:creationId xmlns:a16="http://schemas.microsoft.com/office/drawing/2014/main" id="{92FC4D6E-6F19-29DE-CDEF-AF6F44B9CFE4}"/>
              </a:ext>
            </a:extLst>
          </p:cNvPr>
          <p:cNvGrpSpPr/>
          <p:nvPr/>
        </p:nvGrpSpPr>
        <p:grpSpPr>
          <a:xfrm>
            <a:off x="251233" y="2285997"/>
            <a:ext cx="2266594" cy="3098804"/>
            <a:chOff x="251233" y="2285997"/>
            <a:chExt cx="2266594" cy="3098804"/>
          </a:xfrm>
        </p:grpSpPr>
        <p:grpSp>
          <p:nvGrpSpPr>
            <p:cNvPr id="36" name="مجموعة 89">
              <a:extLst>
                <a:ext uri="{FF2B5EF4-FFF2-40B4-BE49-F238E27FC236}">
                  <a16:creationId xmlns:a16="http://schemas.microsoft.com/office/drawing/2014/main" id="{9362EA55-A013-7172-E993-13E075D8C479}"/>
                </a:ext>
              </a:extLst>
            </p:cNvPr>
            <p:cNvGrpSpPr/>
            <p:nvPr/>
          </p:nvGrpSpPr>
          <p:grpSpPr>
            <a:xfrm>
              <a:off x="251233" y="2323312"/>
              <a:ext cx="2266594" cy="3061489"/>
              <a:chOff x="0" y="46949"/>
              <a:chExt cx="1390650" cy="1878706"/>
            </a:xfrm>
          </p:grpSpPr>
          <p:sp>
            <p:nvSpPr>
              <p:cNvPr id="38" name="شكل بيضاوي 91">
                <a:extLst>
                  <a:ext uri="{FF2B5EF4-FFF2-40B4-BE49-F238E27FC236}">
                    <a16:creationId xmlns:a16="http://schemas.microsoft.com/office/drawing/2014/main" id="{9117B9A0-CBED-769C-0E6A-9BCCE92D3FB7}"/>
                  </a:ext>
                </a:extLst>
              </p:cNvPr>
              <p:cNvSpPr/>
              <p:nvPr/>
            </p:nvSpPr>
            <p:spPr>
              <a:xfrm>
                <a:off x="311249" y="4694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9" name="شكل حر: شكل 92">
                <a:extLst>
                  <a:ext uri="{FF2B5EF4-FFF2-40B4-BE49-F238E27FC236}">
                    <a16:creationId xmlns:a16="http://schemas.microsoft.com/office/drawing/2014/main" id="{64A68631-90DB-5A26-2631-8C700E44E4CA}"/>
                  </a:ext>
                </a:extLst>
              </p:cNvPr>
              <p:cNvSpPr/>
              <p:nvPr/>
            </p:nvSpPr>
            <p:spPr>
              <a:xfrm>
                <a:off x="0" y="253354"/>
                <a:ext cx="1390650" cy="1672301"/>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7" name="مربع نص 29">
              <a:extLst>
                <a:ext uri="{FF2B5EF4-FFF2-40B4-BE49-F238E27FC236}">
                  <a16:creationId xmlns:a16="http://schemas.microsoft.com/office/drawing/2014/main" id="{4AC255C5-FC31-4A05-E5E9-B764FEF6C9E0}"/>
                </a:ext>
              </a:extLst>
            </p:cNvPr>
            <p:cNvSpPr txBox="1"/>
            <p:nvPr/>
          </p:nvSpPr>
          <p:spPr>
            <a:xfrm>
              <a:off x="278035" y="3972056"/>
              <a:ext cx="2173767" cy="1189236"/>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التعرّف على الصوت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TextBox 6">
              <a:extLst>
                <a:ext uri="{FF2B5EF4-FFF2-40B4-BE49-F238E27FC236}">
                  <a16:creationId xmlns:a16="http://schemas.microsoft.com/office/drawing/2014/main" id="{0D0D25F2-C49F-FA47-C744-00D3D31834A5}"/>
                </a:ext>
              </a:extLst>
            </p:cNvPr>
            <p:cNvSpPr txBox="1"/>
            <p:nvPr/>
          </p:nvSpPr>
          <p:spPr>
            <a:xfrm>
              <a:off x="862082" y="2285997"/>
              <a:ext cx="1043876" cy="1186416"/>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05</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3" name="Group 42">
            <a:extLst>
              <a:ext uri="{FF2B5EF4-FFF2-40B4-BE49-F238E27FC236}">
                <a16:creationId xmlns:a16="http://schemas.microsoft.com/office/drawing/2014/main" id="{5A719E8C-5698-CE04-31D3-E74FBD8F3A11}"/>
              </a:ext>
            </a:extLst>
          </p:cNvPr>
          <p:cNvGrpSpPr/>
          <p:nvPr/>
        </p:nvGrpSpPr>
        <p:grpSpPr>
          <a:xfrm>
            <a:off x="2567244" y="2285997"/>
            <a:ext cx="2298310" cy="3098796"/>
            <a:chOff x="2567244" y="2285997"/>
            <a:chExt cx="2298310" cy="3098796"/>
          </a:xfrm>
        </p:grpSpPr>
        <p:grpSp>
          <p:nvGrpSpPr>
            <p:cNvPr id="14" name="مجموعة 93">
              <a:extLst>
                <a:ext uri="{FF2B5EF4-FFF2-40B4-BE49-F238E27FC236}">
                  <a16:creationId xmlns:a16="http://schemas.microsoft.com/office/drawing/2014/main" id="{0C522B07-F693-B18A-9380-0295A447CB3F}"/>
                </a:ext>
              </a:extLst>
            </p:cNvPr>
            <p:cNvGrpSpPr/>
            <p:nvPr/>
          </p:nvGrpSpPr>
          <p:grpSpPr>
            <a:xfrm>
              <a:off x="2567244" y="2323312"/>
              <a:ext cx="2298310" cy="3061481"/>
              <a:chOff x="1139955" y="46949"/>
              <a:chExt cx="1410113" cy="1878704"/>
            </a:xfrm>
          </p:grpSpPr>
          <p:grpSp>
            <p:nvGrpSpPr>
              <p:cNvPr id="24" name="مجموعة 94">
                <a:extLst>
                  <a:ext uri="{FF2B5EF4-FFF2-40B4-BE49-F238E27FC236}">
                    <a16:creationId xmlns:a16="http://schemas.microsoft.com/office/drawing/2014/main" id="{D0F68E27-14FE-586F-1D1D-A72E4E3045DF}"/>
                  </a:ext>
                </a:extLst>
              </p:cNvPr>
              <p:cNvGrpSpPr/>
              <p:nvPr/>
            </p:nvGrpSpPr>
            <p:grpSpPr>
              <a:xfrm>
                <a:off x="1159418" y="46949"/>
                <a:ext cx="1390650" cy="1878704"/>
                <a:chOff x="1159418" y="46949"/>
                <a:chExt cx="1390650" cy="1878704"/>
              </a:xfrm>
            </p:grpSpPr>
            <p:sp>
              <p:nvSpPr>
                <p:cNvPr id="26" name="شكل بيضاوي 96">
                  <a:extLst>
                    <a:ext uri="{FF2B5EF4-FFF2-40B4-BE49-F238E27FC236}">
                      <a16:creationId xmlns:a16="http://schemas.microsoft.com/office/drawing/2014/main" id="{3917632C-F391-ECBB-5F5F-F391C4D1E3CD}"/>
                    </a:ext>
                  </a:extLst>
                </p:cNvPr>
                <p:cNvSpPr/>
                <p:nvPr/>
              </p:nvSpPr>
              <p:spPr>
                <a:xfrm>
                  <a:off x="1470666" y="46949"/>
                  <a:ext cx="768154" cy="768154"/>
                </a:xfrm>
                <a:prstGeom prst="ellipse">
                  <a:avLst/>
                </a:prstGeom>
                <a:solidFill>
                  <a:srgbClr val="2E75B6"/>
                </a:solidFill>
                <a:ln w="57150">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7" name="شكل حر: شكل 97">
                  <a:extLst>
                    <a:ext uri="{FF2B5EF4-FFF2-40B4-BE49-F238E27FC236}">
                      <a16:creationId xmlns:a16="http://schemas.microsoft.com/office/drawing/2014/main" id="{88B4781F-08E3-7DB9-E9C6-B4A45588D5D3}"/>
                    </a:ext>
                  </a:extLst>
                </p:cNvPr>
                <p:cNvSpPr/>
                <p:nvPr/>
              </p:nvSpPr>
              <p:spPr>
                <a:xfrm>
                  <a:off x="1159418"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5" name="مربع نص 25">
                <a:extLst>
                  <a:ext uri="{FF2B5EF4-FFF2-40B4-BE49-F238E27FC236}">
                    <a16:creationId xmlns:a16="http://schemas.microsoft.com/office/drawing/2014/main" id="{DAC1838C-D76E-3E4D-194B-9EDBE312817B}"/>
                  </a:ext>
                </a:extLst>
              </p:cNvPr>
              <p:cNvSpPr txBox="1"/>
              <p:nvPr/>
            </p:nvSpPr>
            <p:spPr>
              <a:xfrm>
                <a:off x="1139955" y="1058810"/>
                <a:ext cx="1378818" cy="729785"/>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التعرّف على راحة اليد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6" name="TextBox 6">
              <a:extLst>
                <a:ext uri="{FF2B5EF4-FFF2-40B4-BE49-F238E27FC236}">
                  <a16:creationId xmlns:a16="http://schemas.microsoft.com/office/drawing/2014/main" id="{BCAF06E3-AA56-2806-38F9-8287ECA94451}"/>
                </a:ext>
              </a:extLst>
            </p:cNvPr>
            <p:cNvSpPr txBox="1"/>
            <p:nvPr/>
          </p:nvSpPr>
          <p:spPr>
            <a:xfrm>
              <a:off x="3191567" y="2285997"/>
              <a:ext cx="1043876" cy="1186416"/>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04</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roup 41">
            <a:extLst>
              <a:ext uri="{FF2B5EF4-FFF2-40B4-BE49-F238E27FC236}">
                <a16:creationId xmlns:a16="http://schemas.microsoft.com/office/drawing/2014/main" id="{89786FB4-AE67-7AD8-39B3-1D5063981041}"/>
              </a:ext>
            </a:extLst>
          </p:cNvPr>
          <p:cNvGrpSpPr/>
          <p:nvPr/>
        </p:nvGrpSpPr>
        <p:grpSpPr>
          <a:xfrm>
            <a:off x="4926227" y="2285997"/>
            <a:ext cx="2266592" cy="3098794"/>
            <a:chOff x="4926227" y="2285997"/>
            <a:chExt cx="2266592" cy="3098794"/>
          </a:xfrm>
        </p:grpSpPr>
        <p:grpSp>
          <p:nvGrpSpPr>
            <p:cNvPr id="13" name="مجموعة 7">
              <a:extLst>
                <a:ext uri="{FF2B5EF4-FFF2-40B4-BE49-F238E27FC236}">
                  <a16:creationId xmlns:a16="http://schemas.microsoft.com/office/drawing/2014/main" id="{B97B005D-63E9-20D6-C2F2-DD0BB7FAE1A3}"/>
                </a:ext>
              </a:extLst>
            </p:cNvPr>
            <p:cNvGrpSpPr/>
            <p:nvPr/>
          </p:nvGrpSpPr>
          <p:grpSpPr>
            <a:xfrm>
              <a:off x="4926227" y="2323312"/>
              <a:ext cx="2266592" cy="3061479"/>
              <a:chOff x="2301132" y="46949"/>
              <a:chExt cx="1390650" cy="1878704"/>
            </a:xfrm>
          </p:grpSpPr>
          <p:grpSp>
            <p:nvGrpSpPr>
              <p:cNvPr id="28" name="مجموعة 20">
                <a:extLst>
                  <a:ext uri="{FF2B5EF4-FFF2-40B4-BE49-F238E27FC236}">
                    <a16:creationId xmlns:a16="http://schemas.microsoft.com/office/drawing/2014/main" id="{B4948223-B97C-9617-A9F9-2D06186E81F6}"/>
                  </a:ext>
                </a:extLst>
              </p:cNvPr>
              <p:cNvGrpSpPr/>
              <p:nvPr/>
            </p:nvGrpSpPr>
            <p:grpSpPr>
              <a:xfrm>
                <a:off x="2301132" y="46949"/>
                <a:ext cx="1390650" cy="1878704"/>
                <a:chOff x="2301132" y="46949"/>
                <a:chExt cx="1390650" cy="1878704"/>
              </a:xfrm>
            </p:grpSpPr>
            <p:sp>
              <p:nvSpPr>
                <p:cNvPr id="30" name="شكل بيضاوي 22">
                  <a:extLst>
                    <a:ext uri="{FF2B5EF4-FFF2-40B4-BE49-F238E27FC236}">
                      <a16:creationId xmlns:a16="http://schemas.microsoft.com/office/drawing/2014/main" id="{DC89F538-AD5B-9CB5-52CE-D7B022C6FAE4}"/>
                    </a:ext>
                  </a:extLst>
                </p:cNvPr>
                <p:cNvSpPr/>
                <p:nvPr/>
              </p:nvSpPr>
              <p:spPr>
                <a:xfrm>
                  <a:off x="2612380" y="46949"/>
                  <a:ext cx="768154"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1" name="شكل حر: شكل 23">
                  <a:extLst>
                    <a:ext uri="{FF2B5EF4-FFF2-40B4-BE49-F238E27FC236}">
                      <a16:creationId xmlns:a16="http://schemas.microsoft.com/office/drawing/2014/main" id="{F4FD071A-74F2-C3A9-0B53-845EFC99DF0C}"/>
                    </a:ext>
                  </a:extLst>
                </p:cNvPr>
                <p:cNvSpPr/>
                <p:nvPr/>
              </p:nvSpPr>
              <p:spPr>
                <a:xfrm>
                  <a:off x="2301132"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9" name="مربع نص 29">
                <a:extLst>
                  <a:ext uri="{FF2B5EF4-FFF2-40B4-BE49-F238E27FC236}">
                    <a16:creationId xmlns:a16="http://schemas.microsoft.com/office/drawing/2014/main" id="{0C0695FF-4C8E-56E4-57F9-2E961FFB795D}"/>
                  </a:ext>
                </a:extLst>
              </p:cNvPr>
              <p:cNvSpPr txBox="1"/>
              <p:nvPr/>
            </p:nvSpPr>
            <p:spPr>
              <a:xfrm>
                <a:off x="2309729" y="1232978"/>
                <a:ext cx="1351903" cy="388325"/>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قزحية العين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TextBox 6">
              <a:extLst>
                <a:ext uri="{FF2B5EF4-FFF2-40B4-BE49-F238E27FC236}">
                  <a16:creationId xmlns:a16="http://schemas.microsoft.com/office/drawing/2014/main" id="{CFD2F269-EAC4-C4C9-3A82-AE42F8E6D837}"/>
                </a:ext>
              </a:extLst>
            </p:cNvPr>
            <p:cNvSpPr txBox="1"/>
            <p:nvPr/>
          </p:nvSpPr>
          <p:spPr>
            <a:xfrm>
              <a:off x="5527307" y="2285997"/>
              <a:ext cx="1043876" cy="1186416"/>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id="{2DBB9F20-B0AE-70E8-F2BC-436765B260F1}"/>
              </a:ext>
            </a:extLst>
          </p:cNvPr>
          <p:cNvGrpSpPr/>
          <p:nvPr/>
        </p:nvGrpSpPr>
        <p:grpSpPr>
          <a:xfrm>
            <a:off x="7273972" y="2285997"/>
            <a:ext cx="2266594" cy="3098794"/>
            <a:chOff x="7273972" y="2285997"/>
            <a:chExt cx="2266594" cy="3098794"/>
          </a:xfrm>
        </p:grpSpPr>
        <p:grpSp>
          <p:nvGrpSpPr>
            <p:cNvPr id="15" name="مجموعة 24">
              <a:extLst>
                <a:ext uri="{FF2B5EF4-FFF2-40B4-BE49-F238E27FC236}">
                  <a16:creationId xmlns:a16="http://schemas.microsoft.com/office/drawing/2014/main" id="{9868650F-2E8C-07F2-0303-89A0C8C24FAC}"/>
                </a:ext>
              </a:extLst>
            </p:cNvPr>
            <p:cNvGrpSpPr/>
            <p:nvPr/>
          </p:nvGrpSpPr>
          <p:grpSpPr>
            <a:xfrm>
              <a:off x="7273972" y="2323312"/>
              <a:ext cx="2266594" cy="3061479"/>
              <a:chOff x="3484873" y="46949"/>
              <a:chExt cx="1390650" cy="1878704"/>
            </a:xfrm>
          </p:grpSpPr>
          <p:grpSp>
            <p:nvGrpSpPr>
              <p:cNvPr id="20" name="مجموعة 25">
                <a:extLst>
                  <a:ext uri="{FF2B5EF4-FFF2-40B4-BE49-F238E27FC236}">
                    <a16:creationId xmlns:a16="http://schemas.microsoft.com/office/drawing/2014/main" id="{26551B3B-7D6D-00A6-D684-7EAF14CAD93B}"/>
                  </a:ext>
                </a:extLst>
              </p:cNvPr>
              <p:cNvGrpSpPr/>
              <p:nvPr/>
            </p:nvGrpSpPr>
            <p:grpSpPr>
              <a:xfrm>
                <a:off x="3484873" y="46949"/>
                <a:ext cx="1390650" cy="1878704"/>
                <a:chOff x="3484873" y="46949"/>
                <a:chExt cx="1390650" cy="1878704"/>
              </a:xfrm>
            </p:grpSpPr>
            <p:sp>
              <p:nvSpPr>
                <p:cNvPr id="22" name="شكل بيضاوي 27">
                  <a:extLst>
                    <a:ext uri="{FF2B5EF4-FFF2-40B4-BE49-F238E27FC236}">
                      <a16:creationId xmlns:a16="http://schemas.microsoft.com/office/drawing/2014/main" id="{EAFDA7B9-4E68-35FA-976C-8C67100D9E96}"/>
                    </a:ext>
                  </a:extLst>
                </p:cNvPr>
                <p:cNvSpPr/>
                <p:nvPr/>
              </p:nvSpPr>
              <p:spPr>
                <a:xfrm>
                  <a:off x="3796121" y="46949"/>
                  <a:ext cx="768154" cy="768154"/>
                </a:xfrm>
                <a:prstGeom prst="ellipse">
                  <a:avLst/>
                </a:prstGeom>
                <a:solidFill>
                  <a:schemeClr val="bg1">
                    <a:lumMod val="50000"/>
                  </a:schemeClr>
                </a:solidFill>
                <a:ln w="571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3" name="شكل حر: شكل 28">
                  <a:extLst>
                    <a:ext uri="{FF2B5EF4-FFF2-40B4-BE49-F238E27FC236}">
                      <a16:creationId xmlns:a16="http://schemas.microsoft.com/office/drawing/2014/main" id="{7DB53069-5FCB-C187-B506-FB1A9BC514F9}"/>
                    </a:ext>
                  </a:extLst>
                </p:cNvPr>
                <p:cNvSpPr/>
                <p:nvPr/>
              </p:nvSpPr>
              <p:spPr>
                <a:xfrm>
                  <a:off x="3484873"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1" name="مربع نص 25">
                <a:extLst>
                  <a:ext uri="{FF2B5EF4-FFF2-40B4-BE49-F238E27FC236}">
                    <a16:creationId xmlns:a16="http://schemas.microsoft.com/office/drawing/2014/main" id="{781E0C86-23FD-4531-F64C-09B1ED646EC8}"/>
                  </a:ext>
                </a:extLst>
              </p:cNvPr>
              <p:cNvSpPr txBox="1"/>
              <p:nvPr/>
            </p:nvSpPr>
            <p:spPr>
              <a:xfrm>
                <a:off x="3569773" y="1058352"/>
                <a:ext cx="1180936" cy="729786"/>
              </a:xfrm>
              <a:prstGeom prst="rect">
                <a:avLst/>
              </a:prstGeom>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التعرّف على الوجه</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8" name="TextBox 6">
              <a:extLst>
                <a:ext uri="{FF2B5EF4-FFF2-40B4-BE49-F238E27FC236}">
                  <a16:creationId xmlns:a16="http://schemas.microsoft.com/office/drawing/2014/main" id="{78479397-A1AB-91EB-8960-3A9E5E878307}"/>
                </a:ext>
              </a:extLst>
            </p:cNvPr>
            <p:cNvSpPr txBox="1"/>
            <p:nvPr/>
          </p:nvSpPr>
          <p:spPr>
            <a:xfrm>
              <a:off x="7858709" y="2285997"/>
              <a:ext cx="1043876" cy="1186416"/>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0" name="Group 39">
            <a:extLst>
              <a:ext uri="{FF2B5EF4-FFF2-40B4-BE49-F238E27FC236}">
                <a16:creationId xmlns:a16="http://schemas.microsoft.com/office/drawing/2014/main" id="{EF62B4F2-BAA0-304A-D482-30AB637BC538}"/>
              </a:ext>
            </a:extLst>
          </p:cNvPr>
          <p:cNvGrpSpPr/>
          <p:nvPr/>
        </p:nvGrpSpPr>
        <p:grpSpPr>
          <a:xfrm>
            <a:off x="9601224" y="2285997"/>
            <a:ext cx="2339541" cy="3098796"/>
            <a:chOff x="9601224" y="2285997"/>
            <a:chExt cx="2339541" cy="3098796"/>
          </a:xfrm>
        </p:grpSpPr>
        <p:grpSp>
          <p:nvGrpSpPr>
            <p:cNvPr id="12" name="مجموعة 29">
              <a:extLst>
                <a:ext uri="{FF2B5EF4-FFF2-40B4-BE49-F238E27FC236}">
                  <a16:creationId xmlns:a16="http://schemas.microsoft.com/office/drawing/2014/main" id="{29530E47-BE65-0D7B-E470-4F40F1D31C17}"/>
                </a:ext>
              </a:extLst>
            </p:cNvPr>
            <p:cNvGrpSpPr/>
            <p:nvPr/>
          </p:nvGrpSpPr>
          <p:grpSpPr>
            <a:xfrm>
              <a:off x="9601224" y="2323312"/>
              <a:ext cx="2339541" cy="3061481"/>
              <a:chOff x="4602266" y="46949"/>
              <a:chExt cx="1435406" cy="1878704"/>
            </a:xfrm>
          </p:grpSpPr>
          <p:grpSp>
            <p:nvGrpSpPr>
              <p:cNvPr id="32" name="مجموعة 30">
                <a:extLst>
                  <a:ext uri="{FF2B5EF4-FFF2-40B4-BE49-F238E27FC236}">
                    <a16:creationId xmlns:a16="http://schemas.microsoft.com/office/drawing/2014/main" id="{7ECE4FC6-6DBC-8C3E-A122-E4A4CFE43CAF}"/>
                  </a:ext>
                </a:extLst>
              </p:cNvPr>
              <p:cNvGrpSpPr/>
              <p:nvPr/>
            </p:nvGrpSpPr>
            <p:grpSpPr>
              <a:xfrm>
                <a:off x="4602266" y="46949"/>
                <a:ext cx="1390650" cy="1878704"/>
                <a:chOff x="4602266" y="46949"/>
                <a:chExt cx="1390650" cy="1878704"/>
              </a:xfrm>
            </p:grpSpPr>
            <p:sp>
              <p:nvSpPr>
                <p:cNvPr id="34" name="شكل بيضاوي 64">
                  <a:extLst>
                    <a:ext uri="{FF2B5EF4-FFF2-40B4-BE49-F238E27FC236}">
                      <a16:creationId xmlns:a16="http://schemas.microsoft.com/office/drawing/2014/main" id="{3A21BA6E-21E9-2712-B500-0F861C878DDF}"/>
                    </a:ext>
                  </a:extLst>
                </p:cNvPr>
                <p:cNvSpPr/>
                <p:nvPr/>
              </p:nvSpPr>
              <p:spPr>
                <a:xfrm>
                  <a:off x="4913514" y="4694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5" name="شكل حر: شكل 70">
                  <a:extLst>
                    <a:ext uri="{FF2B5EF4-FFF2-40B4-BE49-F238E27FC236}">
                      <a16:creationId xmlns:a16="http://schemas.microsoft.com/office/drawing/2014/main" id="{8B4D6688-9E62-562E-E620-F80BB76A9AF4}"/>
                    </a:ext>
                  </a:extLst>
                </p:cNvPr>
                <p:cNvSpPr/>
                <p:nvPr/>
              </p:nvSpPr>
              <p:spPr>
                <a:xfrm>
                  <a:off x="4602266"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3" name="مربع نص 25">
                <a:extLst>
                  <a:ext uri="{FF2B5EF4-FFF2-40B4-BE49-F238E27FC236}">
                    <a16:creationId xmlns:a16="http://schemas.microsoft.com/office/drawing/2014/main" id="{2C2239BE-6EA3-B3A5-93B5-2D139BBE89CE}"/>
                  </a:ext>
                </a:extLst>
              </p:cNvPr>
              <p:cNvSpPr txBox="1"/>
              <p:nvPr/>
            </p:nvSpPr>
            <p:spPr>
              <a:xfrm>
                <a:off x="4608202" y="1235054"/>
                <a:ext cx="1429470" cy="388325"/>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بصمة الإصبع</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TextBox 6">
              <a:extLst>
                <a:ext uri="{FF2B5EF4-FFF2-40B4-BE49-F238E27FC236}">
                  <a16:creationId xmlns:a16="http://schemas.microsoft.com/office/drawing/2014/main" id="{5C5F6089-A15E-A796-AEF3-914C3E5C97A8}"/>
                </a:ext>
              </a:extLst>
            </p:cNvPr>
            <p:cNvSpPr txBox="1"/>
            <p:nvPr/>
          </p:nvSpPr>
          <p:spPr>
            <a:xfrm>
              <a:off x="10189354" y="2285997"/>
              <a:ext cx="1043876" cy="1186416"/>
            </a:xfrm>
            <a:prstGeom prst="rect">
              <a:avLst/>
            </a:prstGeom>
            <a:noFill/>
          </p:spPr>
          <p:txBody>
            <a:bodyPr wrap="none" rtlCol="0">
              <a:spAutoFit/>
            </a:bodyPr>
            <a:lstStyle/>
            <a:p>
              <a:pPr algn="just" rtl="0">
                <a:lnSpc>
                  <a:spcPct val="115000"/>
                </a:lnSpc>
              </a:pPr>
              <a:r>
                <a:rPr lang="en-GB" sz="6600" b="1" kern="1200" dirty="0">
                  <a:solidFill>
                    <a:srgbClr val="FFFFFF"/>
                  </a:solidFill>
                  <a:effectLst/>
                  <a:latin typeface="Calibri" panose="020F0502020204030204" pitchFamily="34" charset="0"/>
                  <a:ea typeface="Calibri" panose="020F0502020204030204" pitchFamily="34" charset="0"/>
                  <a:cs typeface="Activist Light"/>
                </a:rPr>
                <a:t>01</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1473524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ppt_x"/>
                                          </p:val>
                                        </p:tav>
                                        <p:tav tm="100000">
                                          <p:val>
                                            <p:strVal val="#ppt_x"/>
                                          </p:val>
                                        </p:tav>
                                      </p:tavLst>
                                    </p:anim>
                                    <p:anim calcmode="lin" valueType="num">
                                      <p:cBhvr additive="base">
                                        <p:cTn id="1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ppt_x"/>
                                          </p:val>
                                        </p:tav>
                                        <p:tav tm="100000">
                                          <p:val>
                                            <p:strVal val="#ppt_x"/>
                                          </p:val>
                                        </p:tav>
                                      </p:tavLst>
                                    </p:anim>
                                    <p:anim calcmode="lin" valueType="num">
                                      <p:cBhvr additive="base">
                                        <p:cTn id="2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ppt_x"/>
                                          </p:val>
                                        </p:tav>
                                        <p:tav tm="100000">
                                          <p:val>
                                            <p:strVal val="#ppt_x"/>
                                          </p:val>
                                        </p:tav>
                                      </p:tavLst>
                                    </p:anim>
                                    <p:anim calcmode="lin" valueType="num">
                                      <p:cBhvr additive="base">
                                        <p:cTn id="3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B93AD-82F2-3CD8-FF34-E3FBAD9D4FE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7B35EE8-0610-BAAD-2F0E-A99EBB17CD63}"/>
              </a:ext>
            </a:extLst>
          </p:cNvPr>
          <p:cNvSpPr txBox="1"/>
          <p:nvPr/>
        </p:nvSpPr>
        <p:spPr>
          <a:xfrm>
            <a:off x="1930400" y="-96463"/>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مزايا التقنيات </a:t>
            </a:r>
            <a:r>
              <a:rPr lang="ar-SA" sz="3600" b="1" dirty="0" err="1">
                <a:solidFill>
                  <a:schemeClr val="bg1"/>
                </a:solidFill>
                <a:latin typeface="Adobe Arabic" panose="02040503050201020203" pitchFamily="18" charset="-78"/>
                <a:cs typeface="Adobe Arabic" panose="02040503050201020203" pitchFamily="18" charset="-78"/>
              </a:rPr>
              <a:t>البيومترية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9247CE5-2A72-7599-B2C4-1109ADC0E0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Fingerprint authentication ">
            <a:extLst>
              <a:ext uri="{FF2B5EF4-FFF2-40B4-BE49-F238E27FC236}">
                <a16:creationId xmlns:a16="http://schemas.microsoft.com/office/drawing/2014/main" id="{351E768B-21C5-8F14-0135-CEB65B7CD18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48229" y="2556556"/>
            <a:ext cx="3136673" cy="3136673"/>
          </a:xfrm>
          <a:prstGeom prst="rect">
            <a:avLst/>
          </a:prstGeom>
          <a:noFill/>
          <a:ln>
            <a:noFill/>
          </a:ln>
        </p:spPr>
      </p:pic>
      <p:sp>
        <p:nvSpPr>
          <p:cNvPr id="3" name="TextBox 2">
            <a:extLst>
              <a:ext uri="{FF2B5EF4-FFF2-40B4-BE49-F238E27FC236}">
                <a16:creationId xmlns:a16="http://schemas.microsoft.com/office/drawing/2014/main" id="{73543284-2C04-937C-AC8D-EFF2477A4190}"/>
              </a:ext>
            </a:extLst>
          </p:cNvPr>
          <p:cNvSpPr txBox="1"/>
          <p:nvPr/>
        </p:nvSpPr>
        <p:spPr>
          <a:xfrm>
            <a:off x="5435453" y="1227647"/>
            <a:ext cx="6364661" cy="98091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القضاء على البصمة بالوكالة</a:t>
            </a:r>
            <a:r>
              <a:rPr lang="en-US"/>
              <a:t> (Buddy Punching)</a:t>
            </a:r>
            <a:r>
              <a:rPr lang="ar-SA"/>
              <a:t>، حيث كان الموظف يطلب من زميله التسجيل نيابة عنه في الأنظمة التقليدية</a:t>
            </a:r>
            <a:endParaRPr lang="en-US" dirty="0"/>
          </a:p>
        </p:txBody>
      </p:sp>
      <p:sp>
        <p:nvSpPr>
          <p:cNvPr id="4" name="TextBox 3">
            <a:extLst>
              <a:ext uri="{FF2B5EF4-FFF2-40B4-BE49-F238E27FC236}">
                <a16:creationId xmlns:a16="http://schemas.microsoft.com/office/drawing/2014/main" id="{EECC2046-767B-FB9C-85FB-509D0C7AE32D}"/>
              </a:ext>
            </a:extLst>
          </p:cNvPr>
          <p:cNvSpPr txBox="1"/>
          <p:nvPr/>
        </p:nvSpPr>
        <p:spPr>
          <a:xfrm>
            <a:off x="5435453" y="2679028"/>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دقّة عالية في التعرّف وقلّة الأخطاء</a:t>
            </a:r>
            <a:endParaRPr lang="en-US" dirty="0"/>
          </a:p>
        </p:txBody>
      </p:sp>
      <p:sp>
        <p:nvSpPr>
          <p:cNvPr id="5" name="TextBox 4">
            <a:extLst>
              <a:ext uri="{FF2B5EF4-FFF2-40B4-BE49-F238E27FC236}">
                <a16:creationId xmlns:a16="http://schemas.microsoft.com/office/drawing/2014/main" id="{799CDCB1-401A-4568-D46F-00B45A991822}"/>
              </a:ext>
            </a:extLst>
          </p:cNvPr>
          <p:cNvSpPr txBox="1"/>
          <p:nvPr/>
        </p:nvSpPr>
        <p:spPr>
          <a:xfrm>
            <a:off x="5435453" y="3669385"/>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سرعة في التسجيل (عادة أقلّ من ثانية واحدة)</a:t>
            </a:r>
            <a:endParaRPr lang="en-US" dirty="0"/>
          </a:p>
        </p:txBody>
      </p:sp>
      <p:sp>
        <p:nvSpPr>
          <p:cNvPr id="6" name="TextBox 5">
            <a:extLst>
              <a:ext uri="{FF2B5EF4-FFF2-40B4-BE49-F238E27FC236}">
                <a16:creationId xmlns:a16="http://schemas.microsoft.com/office/drawing/2014/main" id="{A23D0C2D-3481-CAA9-CCEE-A15C946B11BC}"/>
              </a:ext>
            </a:extLst>
          </p:cNvPr>
          <p:cNvSpPr txBox="1"/>
          <p:nvPr/>
        </p:nvSpPr>
        <p:spPr>
          <a:xfrm>
            <a:off x="5435453" y="465974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لا تحتاج إلى بطاقات أو أجهزة إضافية قد تُفقد أو تُنسى</a:t>
            </a:r>
            <a:endParaRPr lang="en-US" dirty="0"/>
          </a:p>
        </p:txBody>
      </p:sp>
      <p:sp>
        <p:nvSpPr>
          <p:cNvPr id="7" name="TextBox 6">
            <a:extLst>
              <a:ext uri="{FF2B5EF4-FFF2-40B4-BE49-F238E27FC236}">
                <a16:creationId xmlns:a16="http://schemas.microsoft.com/office/drawing/2014/main" id="{2C8D3FB4-5419-4412-39EB-FFDF7A7B9C03}"/>
              </a:ext>
            </a:extLst>
          </p:cNvPr>
          <p:cNvSpPr txBox="1"/>
          <p:nvPr/>
        </p:nvSpPr>
        <p:spPr>
          <a:xfrm>
            <a:off x="5435453" y="565009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توفير سجلّ موثوق ودقيق لأوقات الدخول والخروج</a:t>
            </a:r>
            <a:endParaRPr lang="en-US" dirty="0"/>
          </a:p>
        </p:txBody>
      </p:sp>
    </p:spTree>
    <p:extLst>
      <p:ext uri="{BB962C8B-B14F-4D97-AF65-F5344CB8AC3E}">
        <p14:creationId xmlns:p14="http://schemas.microsoft.com/office/powerpoint/2010/main" val="445137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19965-5805-7DF5-A6D2-54EB824726C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B10E8BB-48BC-CD38-0DAC-A94A98B23B13}"/>
              </a:ext>
            </a:extLst>
          </p:cNvPr>
          <p:cNvSpPr txBox="1"/>
          <p:nvPr/>
        </p:nvSpPr>
        <p:spPr>
          <a:xfrm>
            <a:off x="1930400" y="-96463"/>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التكامل مع نظام المعلومات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935D615-AFEC-D730-FC9C-9A77EB1EB8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10" name="Picture 9" descr="Cloud Settings ">
            <a:extLst>
              <a:ext uri="{FF2B5EF4-FFF2-40B4-BE49-F238E27FC236}">
                <a16:creationId xmlns:a16="http://schemas.microsoft.com/office/drawing/2014/main" id="{AAE16E7B-D587-FB38-CE52-CC577743C60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178360"/>
            <a:ext cx="3485016" cy="3485016"/>
          </a:xfrm>
          <a:prstGeom prst="rect">
            <a:avLst/>
          </a:prstGeom>
          <a:noFill/>
          <a:ln>
            <a:noFill/>
          </a:ln>
        </p:spPr>
      </p:pic>
      <p:sp>
        <p:nvSpPr>
          <p:cNvPr id="11" name="TextBox 10">
            <a:extLst>
              <a:ext uri="{FF2B5EF4-FFF2-40B4-BE49-F238E27FC236}">
                <a16:creationId xmlns:a16="http://schemas.microsoft.com/office/drawing/2014/main" id="{A3A8C579-9669-87D8-FDF0-8A80BC4CB7D2}"/>
              </a:ext>
            </a:extLst>
          </p:cNvPr>
          <p:cNvSpPr txBox="1"/>
          <p:nvPr/>
        </p:nvSpPr>
        <p:spPr>
          <a:xfrm>
            <a:off x="5014452" y="1445752"/>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تتّصل أجهزة البصمة بنظام معلومات الموارد البشرية عبر</a:t>
            </a:r>
            <a:r>
              <a:rPr lang="en-US"/>
              <a:t>:</a:t>
            </a:r>
          </a:p>
        </p:txBody>
      </p:sp>
      <p:sp>
        <p:nvSpPr>
          <p:cNvPr id="12" name="TextBox 11">
            <a:extLst>
              <a:ext uri="{FF2B5EF4-FFF2-40B4-BE49-F238E27FC236}">
                <a16:creationId xmlns:a16="http://schemas.microsoft.com/office/drawing/2014/main" id="{C7ADEC9C-B8C3-D9D0-F246-ADC7460F08BA}"/>
              </a:ext>
            </a:extLst>
          </p:cNvPr>
          <p:cNvSpPr txBox="1"/>
          <p:nvPr/>
        </p:nvSpPr>
        <p:spPr>
          <a:xfrm>
            <a:off x="5014452" y="284047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الشبكة المحلّية</a:t>
            </a:r>
            <a:r>
              <a:rPr lang="en-US"/>
              <a:t> (LAN) </a:t>
            </a:r>
            <a:r>
              <a:rPr lang="ar-SA"/>
              <a:t>أو الإنترنت</a:t>
            </a:r>
            <a:endParaRPr lang="en-US" b="1" dirty="0"/>
          </a:p>
        </p:txBody>
      </p:sp>
      <p:sp>
        <p:nvSpPr>
          <p:cNvPr id="13" name="TextBox 12">
            <a:extLst>
              <a:ext uri="{FF2B5EF4-FFF2-40B4-BE49-F238E27FC236}">
                <a16:creationId xmlns:a16="http://schemas.microsoft.com/office/drawing/2014/main" id="{E40910CF-DF2E-A657-6DD9-672E981A7525}"/>
              </a:ext>
            </a:extLst>
          </p:cNvPr>
          <p:cNvSpPr txBox="1"/>
          <p:nvPr/>
        </p:nvSpPr>
        <p:spPr>
          <a:xfrm>
            <a:off x="5014452" y="4268659"/>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الاتّصال المباشر عبر</a:t>
            </a:r>
            <a:r>
              <a:rPr lang="en-US"/>
              <a:t> USB </a:t>
            </a:r>
            <a:r>
              <a:rPr lang="ar-SA"/>
              <a:t>أو</a:t>
            </a:r>
            <a:r>
              <a:rPr lang="en-US"/>
              <a:t> Serial Port</a:t>
            </a:r>
            <a:endParaRPr lang="en-US" dirty="0"/>
          </a:p>
        </p:txBody>
      </p:sp>
      <p:sp>
        <p:nvSpPr>
          <p:cNvPr id="14" name="TextBox 13">
            <a:extLst>
              <a:ext uri="{FF2B5EF4-FFF2-40B4-BE49-F238E27FC236}">
                <a16:creationId xmlns:a16="http://schemas.microsoft.com/office/drawing/2014/main" id="{652C6D71-1608-5270-7E21-2DEC7EBAEF89}"/>
              </a:ext>
            </a:extLst>
          </p:cNvPr>
          <p:cNvSpPr txBox="1"/>
          <p:nvPr/>
        </p:nvSpPr>
        <p:spPr>
          <a:xfrm>
            <a:off x="5014452" y="566337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التزامن السحابيّ في الأجهزة الحديثة</a:t>
            </a:r>
            <a:endParaRPr lang="en-US" dirty="0"/>
          </a:p>
        </p:txBody>
      </p:sp>
    </p:spTree>
    <p:extLst>
      <p:ext uri="{BB962C8B-B14F-4D97-AF65-F5344CB8AC3E}">
        <p14:creationId xmlns:p14="http://schemas.microsoft.com/office/powerpoint/2010/main" val="11512130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41ABF-BC47-B403-35A1-7582B5C7BAD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1927BFD-BEDE-20D4-E967-A1B1491D16F9}"/>
              </a:ext>
            </a:extLst>
          </p:cNvPr>
          <p:cNvSpPr txBox="1"/>
          <p:nvPr/>
        </p:nvSpPr>
        <p:spPr>
          <a:xfrm>
            <a:off x="1930400" y="-96463"/>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تسجيل الحضور والانصراف</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6EF84EC-3BF4-E9A2-1947-D7AC9D1B7D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Target ">
            <a:extLst>
              <a:ext uri="{FF2B5EF4-FFF2-40B4-BE49-F238E27FC236}">
                <a16:creationId xmlns:a16="http://schemas.microsoft.com/office/drawing/2014/main" id="{5EE4C6B2-F7A6-3FBC-9A96-605A701DE7A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04231" y="2423789"/>
            <a:ext cx="3499530" cy="3499530"/>
          </a:xfrm>
          <a:prstGeom prst="rect">
            <a:avLst/>
          </a:prstGeom>
          <a:noFill/>
          <a:ln>
            <a:noFill/>
          </a:ln>
        </p:spPr>
      </p:pic>
      <p:sp>
        <p:nvSpPr>
          <p:cNvPr id="3" name="TextBox 2">
            <a:extLst>
              <a:ext uri="{FF2B5EF4-FFF2-40B4-BE49-F238E27FC236}">
                <a16:creationId xmlns:a16="http://schemas.microsoft.com/office/drawing/2014/main" id="{83912710-3A7B-61D2-E85A-23F938000FB7}"/>
              </a:ext>
            </a:extLst>
          </p:cNvPr>
          <p:cNvSpPr txBox="1"/>
          <p:nvPr/>
        </p:nvSpPr>
        <p:spPr>
          <a:xfrm>
            <a:off x="5014452" y="1224681"/>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يُسجّل النظام لكلّ موظف</a:t>
            </a:r>
            <a:r>
              <a:rPr lang="en-US"/>
              <a:t>:</a:t>
            </a:r>
          </a:p>
        </p:txBody>
      </p:sp>
      <p:sp>
        <p:nvSpPr>
          <p:cNvPr id="4" name="TextBox 3">
            <a:extLst>
              <a:ext uri="{FF2B5EF4-FFF2-40B4-BE49-F238E27FC236}">
                <a16:creationId xmlns:a16="http://schemas.microsoft.com/office/drawing/2014/main" id="{A871B51D-5CA2-E329-4554-9E15AC66D0C1}"/>
              </a:ext>
            </a:extLst>
          </p:cNvPr>
          <p:cNvSpPr txBox="1"/>
          <p:nvPr/>
        </p:nvSpPr>
        <p:spPr>
          <a:xfrm>
            <a:off x="5014452" y="212198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وقت الدخول الفعليّ</a:t>
            </a:r>
            <a:endParaRPr lang="en-US" b="1" dirty="0"/>
          </a:p>
        </p:txBody>
      </p:sp>
      <p:sp>
        <p:nvSpPr>
          <p:cNvPr id="5" name="TextBox 4">
            <a:extLst>
              <a:ext uri="{FF2B5EF4-FFF2-40B4-BE49-F238E27FC236}">
                <a16:creationId xmlns:a16="http://schemas.microsoft.com/office/drawing/2014/main" id="{59899511-C135-2E81-C067-274CE2A383D1}"/>
              </a:ext>
            </a:extLst>
          </p:cNvPr>
          <p:cNvSpPr txBox="1"/>
          <p:nvPr/>
        </p:nvSpPr>
        <p:spPr>
          <a:xfrm>
            <a:off x="5014452" y="3052758"/>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وقت الخروج الفعليّ</a:t>
            </a:r>
            <a:endParaRPr lang="en-US" dirty="0"/>
          </a:p>
        </p:txBody>
      </p:sp>
      <p:sp>
        <p:nvSpPr>
          <p:cNvPr id="6" name="TextBox 5">
            <a:extLst>
              <a:ext uri="{FF2B5EF4-FFF2-40B4-BE49-F238E27FC236}">
                <a16:creationId xmlns:a16="http://schemas.microsoft.com/office/drawing/2014/main" id="{080D731E-ABB1-D94C-7480-547C44C6F0D3}"/>
              </a:ext>
            </a:extLst>
          </p:cNvPr>
          <p:cNvSpPr txBox="1"/>
          <p:nvPr/>
        </p:nvSpPr>
        <p:spPr>
          <a:xfrm>
            <a:off x="5014452" y="3950061"/>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إجمالي ساعات العمل اليومية</a:t>
            </a:r>
            <a:endParaRPr lang="en-US" dirty="0"/>
          </a:p>
        </p:txBody>
      </p:sp>
      <p:sp>
        <p:nvSpPr>
          <p:cNvPr id="7" name="TextBox 6">
            <a:extLst>
              <a:ext uri="{FF2B5EF4-FFF2-40B4-BE49-F238E27FC236}">
                <a16:creationId xmlns:a16="http://schemas.microsoft.com/office/drawing/2014/main" id="{60C646E6-296E-F3D1-8A98-04171C58CDCB}"/>
              </a:ext>
            </a:extLst>
          </p:cNvPr>
          <p:cNvSpPr txBox="1"/>
          <p:nvPr/>
        </p:nvSpPr>
        <p:spPr>
          <a:xfrm>
            <a:off x="5014452" y="484736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الجهاز أو الموقع الذي تمّ التسجيل منه</a:t>
            </a:r>
            <a:endParaRPr lang="en-US" dirty="0"/>
          </a:p>
        </p:txBody>
      </p:sp>
      <p:sp>
        <p:nvSpPr>
          <p:cNvPr id="15" name="TextBox 14">
            <a:extLst>
              <a:ext uri="{FF2B5EF4-FFF2-40B4-BE49-F238E27FC236}">
                <a16:creationId xmlns:a16="http://schemas.microsoft.com/office/drawing/2014/main" id="{9B99FA88-D956-7FFB-A57C-8E28FAEF2B08}"/>
              </a:ext>
            </a:extLst>
          </p:cNvPr>
          <p:cNvSpPr txBox="1"/>
          <p:nvPr/>
        </p:nvSpPr>
        <p:spPr>
          <a:xfrm>
            <a:off x="5014452" y="5744668"/>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أيّ استثناءات أو ملاحظات</a:t>
            </a:r>
            <a:endParaRPr lang="en-US" dirty="0"/>
          </a:p>
        </p:txBody>
      </p:sp>
    </p:spTree>
    <p:extLst>
      <p:ext uri="{BB962C8B-B14F-4D97-AF65-F5344CB8AC3E}">
        <p14:creationId xmlns:p14="http://schemas.microsoft.com/office/powerpoint/2010/main" val="34290815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1879D-DB02-DC4D-62F5-041F5D0A544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87F5029-446C-E08D-CC62-A6AC78ABC880}"/>
              </a:ext>
            </a:extLst>
          </p:cNvPr>
          <p:cNvSpPr txBox="1"/>
          <p:nvPr/>
        </p:nvSpPr>
        <p:spPr>
          <a:xfrm>
            <a:off x="1930400" y="-96463"/>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تحديد ساعات العمل الرسمية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2E20BF7-992A-7C29-BD3D-FAE1D18F07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10" name="Picture 9" descr="Working ">
            <a:extLst>
              <a:ext uri="{FF2B5EF4-FFF2-40B4-BE49-F238E27FC236}">
                <a16:creationId xmlns:a16="http://schemas.microsoft.com/office/drawing/2014/main" id="{045BFF44-D092-63BD-30B4-DA4F64406D3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30601" y="2316410"/>
            <a:ext cx="3267301" cy="3267301"/>
          </a:xfrm>
          <a:prstGeom prst="rect">
            <a:avLst/>
          </a:prstGeom>
          <a:noFill/>
          <a:ln>
            <a:noFill/>
          </a:ln>
        </p:spPr>
      </p:pic>
      <p:sp>
        <p:nvSpPr>
          <p:cNvPr id="11" name="TextBox 10">
            <a:extLst>
              <a:ext uri="{FF2B5EF4-FFF2-40B4-BE49-F238E27FC236}">
                <a16:creationId xmlns:a16="http://schemas.microsoft.com/office/drawing/2014/main" id="{068C648F-CE8A-5DEE-B13A-9ADF1577D817}"/>
              </a:ext>
            </a:extLst>
          </p:cNvPr>
          <p:cNvSpPr txBox="1"/>
          <p:nvPr/>
        </p:nvSpPr>
        <p:spPr>
          <a:xfrm>
            <a:off x="5014452" y="1224681"/>
            <a:ext cx="6364661" cy="98091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يُعرّف النظام أوقات العمل الرسمية لكلّ موظف أو مجموعة موظفين، والتي قد تختلف حسب</a:t>
            </a:r>
            <a:r>
              <a:rPr lang="en-US"/>
              <a:t>:</a:t>
            </a:r>
          </a:p>
        </p:txBody>
      </p:sp>
      <p:sp>
        <p:nvSpPr>
          <p:cNvPr id="12" name="TextBox 11">
            <a:extLst>
              <a:ext uri="{FF2B5EF4-FFF2-40B4-BE49-F238E27FC236}">
                <a16:creationId xmlns:a16="http://schemas.microsoft.com/office/drawing/2014/main" id="{C780ADF5-9041-DAF4-2BFA-07E6EAA1968B}"/>
              </a:ext>
            </a:extLst>
          </p:cNvPr>
          <p:cNvSpPr txBox="1"/>
          <p:nvPr/>
        </p:nvSpPr>
        <p:spPr>
          <a:xfrm>
            <a:off x="5014452" y="269207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نوع الدوام (صباحيّ، مسائيّ، ليليّ، مناوبات)</a:t>
            </a:r>
            <a:endParaRPr lang="en-US" b="1" dirty="0"/>
          </a:p>
        </p:txBody>
      </p:sp>
      <p:sp>
        <p:nvSpPr>
          <p:cNvPr id="13" name="TextBox 12">
            <a:extLst>
              <a:ext uri="{FF2B5EF4-FFF2-40B4-BE49-F238E27FC236}">
                <a16:creationId xmlns:a16="http://schemas.microsoft.com/office/drawing/2014/main" id="{456B7E0F-F72E-DBDA-9D29-2DEF153D99C8}"/>
              </a:ext>
            </a:extLst>
          </p:cNvPr>
          <p:cNvSpPr txBox="1"/>
          <p:nvPr/>
        </p:nvSpPr>
        <p:spPr>
          <a:xfrm>
            <a:off x="5014452" y="373192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نوع الوظيفة (إداريّة، تشغيلية، طبّية)</a:t>
            </a:r>
            <a:endParaRPr lang="en-US" dirty="0"/>
          </a:p>
        </p:txBody>
      </p:sp>
      <p:sp>
        <p:nvSpPr>
          <p:cNvPr id="14" name="TextBox 13">
            <a:extLst>
              <a:ext uri="{FF2B5EF4-FFF2-40B4-BE49-F238E27FC236}">
                <a16:creationId xmlns:a16="http://schemas.microsoft.com/office/drawing/2014/main" id="{37166300-4B28-17D4-F1EC-2E2395B762A8}"/>
              </a:ext>
            </a:extLst>
          </p:cNvPr>
          <p:cNvSpPr txBox="1"/>
          <p:nvPr/>
        </p:nvSpPr>
        <p:spPr>
          <a:xfrm>
            <a:off x="5014452" y="4738295"/>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الموقع الجغرافيّ</a:t>
            </a:r>
            <a:endParaRPr lang="en-US" dirty="0"/>
          </a:p>
        </p:txBody>
      </p:sp>
      <p:sp>
        <p:nvSpPr>
          <p:cNvPr id="17" name="TextBox 16">
            <a:extLst>
              <a:ext uri="{FF2B5EF4-FFF2-40B4-BE49-F238E27FC236}">
                <a16:creationId xmlns:a16="http://schemas.microsoft.com/office/drawing/2014/main" id="{66B890B7-311F-2F2C-E08E-599DFA1C93AB}"/>
              </a:ext>
            </a:extLst>
          </p:cNvPr>
          <p:cNvSpPr txBox="1"/>
          <p:nvPr/>
        </p:nvSpPr>
        <p:spPr>
          <a:xfrm>
            <a:off x="5014452" y="5744668"/>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أيّام العمل (5 أيّام، 6 أيّام، سبعة أيّام)</a:t>
            </a:r>
            <a:endParaRPr lang="en-US" dirty="0"/>
          </a:p>
        </p:txBody>
      </p:sp>
    </p:spTree>
    <p:extLst>
      <p:ext uri="{BB962C8B-B14F-4D97-AF65-F5344CB8AC3E}">
        <p14:creationId xmlns:p14="http://schemas.microsoft.com/office/powerpoint/2010/main" val="37414646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7"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7B85C6-F8BC-B0BA-429F-4EBF445459A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D6B7BA3-1469-A468-00CB-310C62B819BC}"/>
              </a:ext>
            </a:extLst>
          </p:cNvPr>
          <p:cNvSpPr txBox="1"/>
          <p:nvPr/>
        </p:nvSpPr>
        <p:spPr>
          <a:xfrm>
            <a:off x="1930400" y="-96463"/>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رصد الاستثناءات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55C665E-4C21-D200-E08A-4EF87BEF92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Exclamation mark ">
            <a:extLst>
              <a:ext uri="{FF2B5EF4-FFF2-40B4-BE49-F238E27FC236}">
                <a16:creationId xmlns:a16="http://schemas.microsoft.com/office/drawing/2014/main" id="{56FF5FB0-45CE-F388-1299-2D301A85CFD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382384"/>
            <a:ext cx="3499530" cy="3499530"/>
          </a:xfrm>
          <a:prstGeom prst="rect">
            <a:avLst/>
          </a:prstGeom>
          <a:noFill/>
          <a:ln>
            <a:noFill/>
          </a:ln>
        </p:spPr>
      </p:pic>
      <p:sp>
        <p:nvSpPr>
          <p:cNvPr id="3" name="TextBox 2">
            <a:extLst>
              <a:ext uri="{FF2B5EF4-FFF2-40B4-BE49-F238E27FC236}">
                <a16:creationId xmlns:a16="http://schemas.microsoft.com/office/drawing/2014/main" id="{7F7F94D5-22EC-818C-1510-FB905B9D3F9E}"/>
              </a:ext>
            </a:extLst>
          </p:cNvPr>
          <p:cNvSpPr txBox="1"/>
          <p:nvPr/>
        </p:nvSpPr>
        <p:spPr>
          <a:xfrm>
            <a:off x="5014452" y="972921"/>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يُحدّد النظام تلقائياً الاستثناءات التالية</a:t>
            </a:r>
            <a:r>
              <a:rPr lang="en-US"/>
              <a:t>:</a:t>
            </a:r>
          </a:p>
        </p:txBody>
      </p:sp>
      <p:sp>
        <p:nvSpPr>
          <p:cNvPr id="4" name="TextBox 3">
            <a:extLst>
              <a:ext uri="{FF2B5EF4-FFF2-40B4-BE49-F238E27FC236}">
                <a16:creationId xmlns:a16="http://schemas.microsoft.com/office/drawing/2014/main" id="{92943A80-5951-F6F0-B7B0-11D0AC27592B}"/>
              </a:ext>
            </a:extLst>
          </p:cNvPr>
          <p:cNvSpPr txBox="1"/>
          <p:nvPr/>
        </p:nvSpPr>
        <p:spPr>
          <a:xfrm>
            <a:off x="5014452" y="1596615"/>
            <a:ext cx="6364661"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sz="2400" dirty="0">
                <a:solidFill>
                  <a:srgbClr val="168489"/>
                </a:solidFill>
              </a:rPr>
              <a:t>التأخّر عن الدوام</a:t>
            </a:r>
            <a:r>
              <a:rPr lang="en-US" sz="2400" dirty="0">
                <a:solidFill>
                  <a:srgbClr val="168489"/>
                </a:solidFill>
              </a:rPr>
              <a:t>:</a:t>
            </a:r>
            <a:r>
              <a:rPr lang="en-US" sz="2400" dirty="0"/>
              <a:t> </a:t>
            </a:r>
            <a:r>
              <a:rPr lang="ar-SA" sz="2400" dirty="0"/>
              <a:t>عندما يصل الموظف بعد موعد الحضور المحدّد. يُحسّب النظام عدد دقائق التأخّر ويُطبّق السياسة المعتمدة</a:t>
            </a:r>
            <a:endParaRPr lang="en-US" sz="2400" b="1" dirty="0"/>
          </a:p>
        </p:txBody>
      </p:sp>
      <p:sp>
        <p:nvSpPr>
          <p:cNvPr id="5" name="TextBox 4">
            <a:extLst>
              <a:ext uri="{FF2B5EF4-FFF2-40B4-BE49-F238E27FC236}">
                <a16:creationId xmlns:a16="http://schemas.microsoft.com/office/drawing/2014/main" id="{4B8BBBED-BB8C-E1CE-6C3D-28224008AC37}"/>
              </a:ext>
            </a:extLst>
          </p:cNvPr>
          <p:cNvSpPr txBox="1"/>
          <p:nvPr/>
        </p:nvSpPr>
        <p:spPr>
          <a:xfrm>
            <a:off x="5014452" y="2583101"/>
            <a:ext cx="6364661" cy="85395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2400" dirty="0">
                <a:solidFill>
                  <a:srgbClr val="168489"/>
                </a:solidFill>
              </a:rPr>
              <a:t>المغادرة المبكّرة</a:t>
            </a:r>
            <a:r>
              <a:rPr lang="en-US" sz="2400" dirty="0">
                <a:solidFill>
                  <a:srgbClr val="168489"/>
                </a:solidFill>
              </a:rPr>
              <a:t>:</a:t>
            </a:r>
            <a:r>
              <a:rPr lang="en-US" sz="2400" dirty="0"/>
              <a:t> </a:t>
            </a:r>
            <a:r>
              <a:rPr lang="ar-SA" sz="2400" dirty="0"/>
              <a:t>عندما يُغادر الموظف قبل موعد الانصراف المحدّد. يُعامل بشكل مشابه للتأخّر</a:t>
            </a:r>
            <a:endParaRPr lang="en-US" sz="2400" dirty="0"/>
          </a:p>
        </p:txBody>
      </p:sp>
      <p:sp>
        <p:nvSpPr>
          <p:cNvPr id="6" name="TextBox 5">
            <a:extLst>
              <a:ext uri="{FF2B5EF4-FFF2-40B4-BE49-F238E27FC236}">
                <a16:creationId xmlns:a16="http://schemas.microsoft.com/office/drawing/2014/main" id="{07785AC7-96E9-826A-1F7B-01ACA6E4D6C5}"/>
              </a:ext>
            </a:extLst>
          </p:cNvPr>
          <p:cNvSpPr txBox="1"/>
          <p:nvPr/>
        </p:nvSpPr>
        <p:spPr>
          <a:xfrm>
            <a:off x="5014452" y="3540861"/>
            <a:ext cx="6364661" cy="85395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2400" dirty="0">
                <a:solidFill>
                  <a:srgbClr val="168489"/>
                </a:solidFill>
              </a:rPr>
              <a:t>الغياب دون إذن</a:t>
            </a:r>
            <a:r>
              <a:rPr lang="en-US" sz="2400" dirty="0">
                <a:solidFill>
                  <a:srgbClr val="168489"/>
                </a:solidFill>
              </a:rPr>
              <a:t>: </a:t>
            </a:r>
            <a:r>
              <a:rPr lang="ar-SA" sz="2400" dirty="0"/>
              <a:t>عندما لا يُسجّل الموظف حضوره في يوم عمل دون تقديم طلب إجازة مُعتمد. يُعتبر غياباً يستوجب الحسم أو إجراءات تأديبية</a:t>
            </a:r>
            <a:endParaRPr lang="en-US" sz="2400" dirty="0"/>
          </a:p>
        </p:txBody>
      </p:sp>
      <p:sp>
        <p:nvSpPr>
          <p:cNvPr id="7" name="TextBox 6">
            <a:extLst>
              <a:ext uri="{FF2B5EF4-FFF2-40B4-BE49-F238E27FC236}">
                <a16:creationId xmlns:a16="http://schemas.microsoft.com/office/drawing/2014/main" id="{6369241E-18C0-8658-CD36-DA86B5AB6886}"/>
              </a:ext>
            </a:extLst>
          </p:cNvPr>
          <p:cNvSpPr txBox="1"/>
          <p:nvPr/>
        </p:nvSpPr>
        <p:spPr>
          <a:xfrm>
            <a:off x="5014452" y="4498621"/>
            <a:ext cx="6364661" cy="85395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2400" dirty="0">
                <a:solidFill>
                  <a:srgbClr val="168489"/>
                </a:solidFill>
              </a:rPr>
              <a:t>عدم تسجيل الدخول أو الخروج</a:t>
            </a:r>
            <a:r>
              <a:rPr lang="en-US" sz="2400" dirty="0">
                <a:solidFill>
                  <a:srgbClr val="168489"/>
                </a:solidFill>
              </a:rPr>
              <a:t>:</a:t>
            </a:r>
            <a:r>
              <a:rPr lang="en-US" sz="2400" dirty="0"/>
              <a:t> </a:t>
            </a:r>
            <a:r>
              <a:rPr lang="ar-SA" sz="2400" dirty="0"/>
              <a:t>عندما يُسجّل الموظف الدخول فقط دون تسجيل الخروج أو العكس. يُرسل النظام تنبيهاً للموظف لتصحيح الوضع</a:t>
            </a:r>
            <a:endParaRPr lang="en-US" sz="2400" dirty="0"/>
          </a:p>
        </p:txBody>
      </p:sp>
      <p:sp>
        <p:nvSpPr>
          <p:cNvPr id="15" name="TextBox 14">
            <a:extLst>
              <a:ext uri="{FF2B5EF4-FFF2-40B4-BE49-F238E27FC236}">
                <a16:creationId xmlns:a16="http://schemas.microsoft.com/office/drawing/2014/main" id="{02C9A699-B98D-616D-805C-E3605E42C9C7}"/>
              </a:ext>
            </a:extLst>
          </p:cNvPr>
          <p:cNvSpPr txBox="1"/>
          <p:nvPr/>
        </p:nvSpPr>
        <p:spPr>
          <a:xfrm>
            <a:off x="5014452" y="5456379"/>
            <a:ext cx="6364661" cy="1249125"/>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4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تجاوز ساعات العمل (العمل الإضافيّ)</a:t>
            </a:r>
            <a:r>
              <a:rPr lang="en-US" dirty="0">
                <a:solidFill>
                  <a:srgbClr val="168489"/>
                </a:solidFill>
              </a:rPr>
              <a:t>: </a:t>
            </a:r>
            <a:r>
              <a:rPr lang="ar-SA" dirty="0"/>
              <a:t>عندما يعمل الموظف ساعات أكثر من الوقت الرسميّ. يُسجّل النظام هذه الساعات الإضافية ويُحسّب التعويض المستحقّ حسب السياسة </a:t>
            </a:r>
            <a:endParaRPr lang="en-US" dirty="0"/>
          </a:p>
        </p:txBody>
      </p:sp>
    </p:spTree>
    <p:extLst>
      <p:ext uri="{BB962C8B-B14F-4D97-AF65-F5344CB8AC3E}">
        <p14:creationId xmlns:p14="http://schemas.microsoft.com/office/powerpoint/2010/main" val="32693222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723A7-AED8-D9AA-96A3-6859FA188A3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1480C99-F519-A4D4-7302-84BD416E7C3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59A7D15A-351A-340D-706F-25984B683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DE4175E1-38B8-5FF4-570A-21982B34C2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386FE921-5C8A-8610-E6EA-C8B3809BE73B}"/>
              </a:ext>
            </a:extLst>
          </p:cNvPr>
          <p:cNvSpPr txBox="1"/>
          <p:nvPr/>
        </p:nvSpPr>
        <p:spPr>
          <a:xfrm>
            <a:off x="785156" y="3429000"/>
            <a:ext cx="544419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كيف يمكن قياس نجاح تطبيق نظام آلي لإدارة الموارد البشرية في مؤسّسة سعودية؟</a:t>
            </a:r>
            <a:endParaRPr lang="en-US"/>
          </a:p>
        </p:txBody>
      </p:sp>
    </p:spTree>
    <p:extLst>
      <p:ext uri="{BB962C8B-B14F-4D97-AF65-F5344CB8AC3E}">
        <p14:creationId xmlns:p14="http://schemas.microsoft.com/office/powerpoint/2010/main" val="3844850662"/>
      </p:ext>
    </p:extLst>
  </p:cSld>
  <p:clrMapOvr>
    <a:masterClrMapping/>
  </p:clrMapOvr>
  <p:transition spd="slow">
    <p:wip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E1401A-67E1-F5DE-8EBB-EC6F9D1FDA5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2FC3258-DA6B-43AC-C36A-A076AAC747D3}"/>
              </a:ext>
            </a:extLst>
          </p:cNvPr>
          <p:cNvSpPr txBox="1"/>
          <p:nvPr/>
        </p:nvSpPr>
        <p:spPr>
          <a:xfrm>
            <a:off x="1930400" y="-96463"/>
            <a:ext cx="83312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التقارير والإشعارات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74223C3-E4FA-1FA2-00AC-9188FB8B13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10" name="Picture 9" descr="Analysis ">
            <a:extLst>
              <a:ext uri="{FF2B5EF4-FFF2-40B4-BE49-F238E27FC236}">
                <a16:creationId xmlns:a16="http://schemas.microsoft.com/office/drawing/2014/main" id="{EA199E63-F75B-968F-DAB0-B07DFE63A8A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232586"/>
            <a:ext cx="3470501" cy="3470501"/>
          </a:xfrm>
          <a:prstGeom prst="rect">
            <a:avLst/>
          </a:prstGeom>
          <a:noFill/>
          <a:ln>
            <a:noFill/>
          </a:ln>
        </p:spPr>
      </p:pic>
      <p:sp>
        <p:nvSpPr>
          <p:cNvPr id="11" name="TextBox 10">
            <a:extLst>
              <a:ext uri="{FF2B5EF4-FFF2-40B4-BE49-F238E27FC236}">
                <a16:creationId xmlns:a16="http://schemas.microsoft.com/office/drawing/2014/main" id="{22762CBC-9A3C-6DD9-95DA-C460A583EF54}"/>
              </a:ext>
            </a:extLst>
          </p:cNvPr>
          <p:cNvSpPr txBox="1"/>
          <p:nvPr/>
        </p:nvSpPr>
        <p:spPr>
          <a:xfrm>
            <a:off x="5014452" y="972921"/>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يُولّد النظام تقارير دورية (يومية، أسبوعية، شهرية) تُظهر</a:t>
            </a:r>
            <a:r>
              <a:rPr lang="en-US"/>
              <a:t>:</a:t>
            </a:r>
          </a:p>
        </p:txBody>
      </p:sp>
      <p:sp>
        <p:nvSpPr>
          <p:cNvPr id="12" name="TextBox 11">
            <a:extLst>
              <a:ext uri="{FF2B5EF4-FFF2-40B4-BE49-F238E27FC236}">
                <a16:creationId xmlns:a16="http://schemas.microsoft.com/office/drawing/2014/main" id="{62FD1D53-55DA-F0DC-A5EF-7807D0C0D29F}"/>
              </a:ext>
            </a:extLst>
          </p:cNvPr>
          <p:cNvSpPr txBox="1"/>
          <p:nvPr/>
        </p:nvSpPr>
        <p:spPr>
          <a:xfrm>
            <a:off x="5014452" y="191496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معدّلات التأخّر والغياب لكلّ موظف أو قسم</a:t>
            </a:r>
            <a:endParaRPr lang="en-US" sz="2400" b="1" dirty="0"/>
          </a:p>
        </p:txBody>
      </p:sp>
      <p:sp>
        <p:nvSpPr>
          <p:cNvPr id="13" name="TextBox 12">
            <a:extLst>
              <a:ext uri="{FF2B5EF4-FFF2-40B4-BE49-F238E27FC236}">
                <a16:creationId xmlns:a16="http://schemas.microsoft.com/office/drawing/2014/main" id="{F088937B-4CD5-7034-7B06-8CD8E889DD17}"/>
              </a:ext>
            </a:extLst>
          </p:cNvPr>
          <p:cNvSpPr txBox="1"/>
          <p:nvPr/>
        </p:nvSpPr>
        <p:spPr>
          <a:xfrm>
            <a:off x="5014452" y="289048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الموظفون ذوو الحضور المنتظم</a:t>
            </a:r>
            <a:endParaRPr lang="en-US" sz="2400" dirty="0"/>
          </a:p>
        </p:txBody>
      </p:sp>
      <p:sp>
        <p:nvSpPr>
          <p:cNvPr id="14" name="TextBox 13">
            <a:extLst>
              <a:ext uri="{FF2B5EF4-FFF2-40B4-BE49-F238E27FC236}">
                <a16:creationId xmlns:a16="http://schemas.microsoft.com/office/drawing/2014/main" id="{5234ECEF-058E-EB14-499B-653E79607CF0}"/>
              </a:ext>
            </a:extLst>
          </p:cNvPr>
          <p:cNvSpPr txBox="1"/>
          <p:nvPr/>
        </p:nvSpPr>
        <p:spPr>
          <a:xfrm>
            <a:off x="5014452" y="383252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الموظفون الذين تجاوزوا الحدود المسموحة للتأخّر أو الغياب</a:t>
            </a:r>
            <a:endParaRPr lang="en-US" sz="2400" dirty="0"/>
          </a:p>
        </p:txBody>
      </p:sp>
      <p:sp>
        <p:nvSpPr>
          <p:cNvPr id="16" name="TextBox 15">
            <a:extLst>
              <a:ext uri="{FF2B5EF4-FFF2-40B4-BE49-F238E27FC236}">
                <a16:creationId xmlns:a16="http://schemas.microsoft.com/office/drawing/2014/main" id="{1EA666B9-6C97-E840-7085-1A25389887AB}"/>
              </a:ext>
            </a:extLst>
          </p:cNvPr>
          <p:cNvSpPr txBox="1"/>
          <p:nvPr/>
        </p:nvSpPr>
        <p:spPr>
          <a:xfrm>
            <a:off x="5014452" y="4774568"/>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إجمالي ساعات العمل الفعلية</a:t>
            </a:r>
            <a:endParaRPr lang="en-US" sz="2400" dirty="0"/>
          </a:p>
        </p:txBody>
      </p:sp>
      <p:sp>
        <p:nvSpPr>
          <p:cNvPr id="17" name="TextBox 16">
            <a:extLst>
              <a:ext uri="{FF2B5EF4-FFF2-40B4-BE49-F238E27FC236}">
                <a16:creationId xmlns:a16="http://schemas.microsoft.com/office/drawing/2014/main" id="{2303D006-ADBB-B114-E9F7-242489B66749}"/>
              </a:ext>
            </a:extLst>
          </p:cNvPr>
          <p:cNvSpPr txBox="1"/>
          <p:nvPr/>
        </p:nvSpPr>
        <p:spPr>
          <a:xfrm>
            <a:off x="5014452" y="5716611"/>
            <a:ext cx="6364661" cy="4587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إجمالي ساعات </a:t>
            </a:r>
            <a:r>
              <a:rPr lang="ar-SA"/>
              <a:t>العمل الإضافيّ</a:t>
            </a:r>
            <a:endParaRPr lang="en-US" dirty="0"/>
          </a:p>
        </p:txBody>
      </p:sp>
    </p:spTree>
    <p:extLst>
      <p:ext uri="{BB962C8B-B14F-4D97-AF65-F5344CB8AC3E}">
        <p14:creationId xmlns:p14="http://schemas.microsoft.com/office/powerpoint/2010/main" val="33652950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6" grpId="0"/>
      <p:bldP spid="17"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10FF4D-5E39-EED9-3BCB-D81B077C1BD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867134B-E65E-B3CE-A9AE-F104AD7CF34C}"/>
              </a:ext>
            </a:extLst>
          </p:cNvPr>
          <p:cNvSpPr txBox="1"/>
          <p:nvPr/>
        </p:nvSpPr>
        <p:spPr>
          <a:xfrm>
            <a:off x="1930400" y="-96463"/>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F322BDF-C7F3-275F-205D-5EA25B222C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3d report ">
            <a:extLst>
              <a:ext uri="{FF2B5EF4-FFF2-40B4-BE49-F238E27FC236}">
                <a16:creationId xmlns:a16="http://schemas.microsoft.com/office/drawing/2014/main" id="{F4EF4902-89FF-A73E-3E58-8E789448E22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7029" y="2171481"/>
            <a:ext cx="3485016" cy="3485016"/>
          </a:xfrm>
          <a:prstGeom prst="rect">
            <a:avLst/>
          </a:prstGeom>
          <a:noFill/>
          <a:ln>
            <a:noFill/>
          </a:ln>
        </p:spPr>
      </p:pic>
      <p:sp>
        <p:nvSpPr>
          <p:cNvPr id="3" name="TextBox 2">
            <a:extLst>
              <a:ext uri="{FF2B5EF4-FFF2-40B4-BE49-F238E27FC236}">
                <a16:creationId xmlns:a16="http://schemas.microsoft.com/office/drawing/2014/main" id="{03847B38-ADDE-3277-02DB-554B6306FC6F}"/>
              </a:ext>
            </a:extLst>
          </p:cNvPr>
          <p:cNvSpPr txBox="1"/>
          <p:nvPr/>
        </p:nvSpPr>
        <p:spPr>
          <a:xfrm>
            <a:off x="4209143" y="823745"/>
            <a:ext cx="7169971" cy="98091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في مصنع يعمل على ثلاث ورديّات (صباحية، مسائية، ليلية) مع 300 عامل، كانت إدارة الحضور تتمّ يدوياً من خلال دفتر توقيع، ممّا كان يؤدّي إلى</a:t>
            </a:r>
            <a:r>
              <a:rPr lang="en-US" dirty="0"/>
              <a:t>:</a:t>
            </a:r>
          </a:p>
        </p:txBody>
      </p:sp>
      <p:sp>
        <p:nvSpPr>
          <p:cNvPr id="4" name="TextBox 3">
            <a:extLst>
              <a:ext uri="{FF2B5EF4-FFF2-40B4-BE49-F238E27FC236}">
                <a16:creationId xmlns:a16="http://schemas.microsoft.com/office/drawing/2014/main" id="{C88C7844-7869-7497-E66A-931A6A44D27D}"/>
              </a:ext>
            </a:extLst>
          </p:cNvPr>
          <p:cNvSpPr txBox="1"/>
          <p:nvPr/>
        </p:nvSpPr>
        <p:spPr>
          <a:xfrm>
            <a:off x="5014452" y="194748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dirty="0"/>
              <a:t>عدم دقّة في تسجيل أوقات الدخول والخروج</a:t>
            </a:r>
            <a:endParaRPr lang="en-US" sz="2400" b="1" dirty="0"/>
          </a:p>
        </p:txBody>
      </p:sp>
      <p:sp>
        <p:nvSpPr>
          <p:cNvPr id="5" name="TextBox 4">
            <a:extLst>
              <a:ext uri="{FF2B5EF4-FFF2-40B4-BE49-F238E27FC236}">
                <a16:creationId xmlns:a16="http://schemas.microsoft.com/office/drawing/2014/main" id="{2016C66B-7542-4D26-9B52-5743580BB095}"/>
              </a:ext>
            </a:extLst>
          </p:cNvPr>
          <p:cNvSpPr txBox="1"/>
          <p:nvPr/>
        </p:nvSpPr>
        <p:spPr>
          <a:xfrm>
            <a:off x="5014452" y="2643672"/>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صعوبة في احتساب ساعات العمل الإضافيّ بدقّة</a:t>
            </a:r>
            <a:endParaRPr lang="en-US" sz="2400" dirty="0"/>
          </a:p>
        </p:txBody>
      </p:sp>
      <p:sp>
        <p:nvSpPr>
          <p:cNvPr id="6" name="TextBox 5">
            <a:extLst>
              <a:ext uri="{FF2B5EF4-FFF2-40B4-BE49-F238E27FC236}">
                <a16:creationId xmlns:a16="http://schemas.microsoft.com/office/drawing/2014/main" id="{AD9ACDE4-9230-64EF-D77B-1D92601DF6E6}"/>
              </a:ext>
            </a:extLst>
          </p:cNvPr>
          <p:cNvSpPr txBox="1"/>
          <p:nvPr/>
        </p:nvSpPr>
        <p:spPr>
          <a:xfrm>
            <a:off x="5014452" y="3306388"/>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وقوع نزاعات حول الرواتب والحسومات</a:t>
            </a:r>
            <a:endParaRPr lang="en-US" sz="2400" dirty="0"/>
          </a:p>
        </p:txBody>
      </p:sp>
      <p:sp>
        <p:nvSpPr>
          <p:cNvPr id="7" name="TextBox 6">
            <a:extLst>
              <a:ext uri="{FF2B5EF4-FFF2-40B4-BE49-F238E27FC236}">
                <a16:creationId xmlns:a16="http://schemas.microsoft.com/office/drawing/2014/main" id="{5C62F115-466E-EC81-67AB-476EC56C0FCA}"/>
              </a:ext>
            </a:extLst>
          </p:cNvPr>
          <p:cNvSpPr txBox="1"/>
          <p:nvPr/>
        </p:nvSpPr>
        <p:spPr>
          <a:xfrm>
            <a:off x="5014452" y="3969104"/>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a:t>بعد تطبيق نظام بصمة إلكترونيّ متكامل</a:t>
            </a:r>
            <a:r>
              <a:rPr lang="en-US"/>
              <a:t>:</a:t>
            </a:r>
            <a:endParaRPr lang="en-US" sz="2400" dirty="0"/>
          </a:p>
        </p:txBody>
      </p:sp>
      <p:sp>
        <p:nvSpPr>
          <p:cNvPr id="15" name="TextBox 14">
            <a:extLst>
              <a:ext uri="{FF2B5EF4-FFF2-40B4-BE49-F238E27FC236}">
                <a16:creationId xmlns:a16="http://schemas.microsoft.com/office/drawing/2014/main" id="{37540D36-5131-D2BC-F45A-994545C8E947}"/>
              </a:ext>
            </a:extLst>
          </p:cNvPr>
          <p:cNvSpPr txBox="1"/>
          <p:nvPr/>
        </p:nvSpPr>
        <p:spPr>
          <a:xfrm>
            <a:off x="5014452" y="4631820"/>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أصبح تسجيل الحضور دقيقاً بنسبة 100</a:t>
            </a:r>
            <a:r>
              <a:rPr lang="en-US"/>
              <a:t>%. </a:t>
            </a:r>
          </a:p>
        </p:txBody>
      </p:sp>
      <p:sp>
        <p:nvSpPr>
          <p:cNvPr id="18" name="TextBox 17">
            <a:extLst>
              <a:ext uri="{FF2B5EF4-FFF2-40B4-BE49-F238E27FC236}">
                <a16:creationId xmlns:a16="http://schemas.microsoft.com/office/drawing/2014/main" id="{22F10E15-2C07-04A0-28D7-EFE256968664}"/>
              </a:ext>
            </a:extLst>
          </p:cNvPr>
          <p:cNvSpPr txBox="1"/>
          <p:nvPr/>
        </p:nvSpPr>
        <p:spPr>
          <a:xfrm>
            <a:off x="5014452" y="5294536"/>
            <a:ext cx="6364661" cy="51988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تمّ احتساب ساعات العمل الإضافيّ آلياً وربطها بنظام الرواتب</a:t>
            </a:r>
            <a:endParaRPr lang="en-US"/>
          </a:p>
        </p:txBody>
      </p:sp>
      <p:sp>
        <p:nvSpPr>
          <p:cNvPr id="19" name="TextBox 18">
            <a:extLst>
              <a:ext uri="{FF2B5EF4-FFF2-40B4-BE49-F238E27FC236}">
                <a16:creationId xmlns:a16="http://schemas.microsoft.com/office/drawing/2014/main" id="{A2259FA5-2179-00C1-2E8E-6B1AE88735B1}"/>
              </a:ext>
            </a:extLst>
          </p:cNvPr>
          <p:cNvSpPr txBox="1"/>
          <p:nvPr/>
        </p:nvSpPr>
        <p:spPr>
          <a:xfrm>
            <a:off x="5014452" y="595724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lvl="0"/>
            <a:r>
              <a:rPr lang="ar-SA"/>
              <a:t>انخفضت الشكاوى المتعلّقة بالحضور والرواتب بنسبة 90</a:t>
            </a:r>
            <a:r>
              <a:rPr lang="en-US" b="1"/>
              <a:t>%.</a:t>
            </a:r>
          </a:p>
        </p:txBody>
      </p:sp>
    </p:spTree>
    <p:extLst>
      <p:ext uri="{BB962C8B-B14F-4D97-AF65-F5344CB8AC3E}">
        <p14:creationId xmlns:p14="http://schemas.microsoft.com/office/powerpoint/2010/main" val="16094798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5" grpId="0"/>
      <p:bldP spid="18" grpId="0"/>
      <p:bldP spid="19"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0867F-0219-6FAB-1CE0-9F3C21DBA81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5DDBB6A-526B-1146-DF5C-8738422CD761}"/>
              </a:ext>
            </a:extLst>
          </p:cNvPr>
          <p:cNvSpPr txBox="1"/>
          <p:nvPr/>
        </p:nvSpPr>
        <p:spPr>
          <a:xfrm>
            <a:off x="1915886" y="-28514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طلبات الإجازة(أنواع الإجازات)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D9B5B32-0A30-39A2-B68F-8E2A147274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8" name="Group 47">
            <a:extLst>
              <a:ext uri="{FF2B5EF4-FFF2-40B4-BE49-F238E27FC236}">
                <a16:creationId xmlns:a16="http://schemas.microsoft.com/office/drawing/2014/main" id="{C8BE05BB-E6E5-C925-A554-49D73DE7505E}"/>
              </a:ext>
            </a:extLst>
          </p:cNvPr>
          <p:cNvGrpSpPr/>
          <p:nvPr/>
        </p:nvGrpSpPr>
        <p:grpSpPr>
          <a:xfrm>
            <a:off x="6333515" y="4697652"/>
            <a:ext cx="5438987" cy="1079035"/>
            <a:chOff x="6333515" y="4697652"/>
            <a:chExt cx="5438987" cy="1079035"/>
          </a:xfrm>
        </p:grpSpPr>
        <p:sp>
          <p:nvSpPr>
            <p:cNvPr id="11" name="Google Shape;2171;p42">
              <a:extLst>
                <a:ext uri="{FF2B5EF4-FFF2-40B4-BE49-F238E27FC236}">
                  <a16:creationId xmlns:a16="http://schemas.microsoft.com/office/drawing/2014/main" id="{038AE23D-D353-6928-F240-7E8D8EA9F13C}"/>
                </a:ext>
              </a:extLst>
            </p:cNvPr>
            <p:cNvSpPr>
              <a:spLocks/>
            </p:cNvSpPr>
            <p:nvPr/>
          </p:nvSpPr>
          <p:spPr bwMode="auto">
            <a:xfrm flipH="1">
              <a:off x="10926913" y="4697652"/>
              <a:ext cx="845589" cy="1079035"/>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Google Shape;2172;p42">
              <a:extLst>
                <a:ext uri="{FF2B5EF4-FFF2-40B4-BE49-F238E27FC236}">
                  <a16:creationId xmlns:a16="http://schemas.microsoft.com/office/drawing/2014/main" id="{4040DF49-CCB8-B7CD-EF7C-B9B81B1612D9}"/>
                </a:ext>
              </a:extLst>
            </p:cNvPr>
            <p:cNvSpPr>
              <a:spLocks/>
            </p:cNvSpPr>
            <p:nvPr/>
          </p:nvSpPr>
          <p:spPr bwMode="auto">
            <a:xfrm flipH="1">
              <a:off x="10926913" y="5256455"/>
              <a:ext cx="599902" cy="520232"/>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3" name="Google Shape;2173;p42">
              <a:extLst>
                <a:ext uri="{FF2B5EF4-FFF2-40B4-BE49-F238E27FC236}">
                  <a16:creationId xmlns:a16="http://schemas.microsoft.com/office/drawing/2014/main" id="{B9D5113C-CDD6-B14D-21C8-827A4DBAFA56}"/>
                </a:ext>
              </a:extLst>
            </p:cNvPr>
            <p:cNvSpPr>
              <a:spLocks/>
            </p:cNvSpPr>
            <p:nvPr/>
          </p:nvSpPr>
          <p:spPr bwMode="auto">
            <a:xfrm flipH="1">
              <a:off x="6333515" y="4697652"/>
              <a:ext cx="4667474" cy="966073"/>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الإجازة الاستثنائية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Google Shape;2174;p42">
              <a:extLst>
                <a:ext uri="{FF2B5EF4-FFF2-40B4-BE49-F238E27FC236}">
                  <a16:creationId xmlns:a16="http://schemas.microsoft.com/office/drawing/2014/main" id="{2502882D-50E2-56ED-9D4A-F15834A3A851}"/>
                </a:ext>
              </a:extLst>
            </p:cNvPr>
            <p:cNvSpPr>
              <a:spLocks/>
            </p:cNvSpPr>
            <p:nvPr/>
          </p:nvSpPr>
          <p:spPr bwMode="auto">
            <a:xfrm flipH="1">
              <a:off x="6333515" y="4697652"/>
              <a:ext cx="4366472" cy="966073"/>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6" name="Google Shape;2175;p42">
              <a:extLst>
                <a:ext uri="{FF2B5EF4-FFF2-40B4-BE49-F238E27FC236}">
                  <a16:creationId xmlns:a16="http://schemas.microsoft.com/office/drawing/2014/main" id="{F9D59B96-24A3-9D1D-13ED-F97E6D5E167A}"/>
                </a:ext>
              </a:extLst>
            </p:cNvPr>
            <p:cNvSpPr>
              <a:spLocks/>
            </p:cNvSpPr>
            <p:nvPr/>
          </p:nvSpPr>
          <p:spPr bwMode="auto">
            <a:xfrm flipH="1">
              <a:off x="8535211" y="5538989"/>
              <a:ext cx="2714554" cy="2376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7" name="Group 46">
            <a:extLst>
              <a:ext uri="{FF2B5EF4-FFF2-40B4-BE49-F238E27FC236}">
                <a16:creationId xmlns:a16="http://schemas.microsoft.com/office/drawing/2014/main" id="{1F1E9882-EBD7-02DD-C77C-80B910F929A0}"/>
              </a:ext>
            </a:extLst>
          </p:cNvPr>
          <p:cNvGrpSpPr/>
          <p:nvPr/>
        </p:nvGrpSpPr>
        <p:grpSpPr>
          <a:xfrm>
            <a:off x="6333515" y="3260693"/>
            <a:ext cx="5438987" cy="1079035"/>
            <a:chOff x="6333515" y="3260693"/>
            <a:chExt cx="5438987" cy="1079035"/>
          </a:xfrm>
        </p:grpSpPr>
        <p:sp>
          <p:nvSpPr>
            <p:cNvPr id="17" name="Google Shape;2171;p42">
              <a:extLst>
                <a:ext uri="{FF2B5EF4-FFF2-40B4-BE49-F238E27FC236}">
                  <a16:creationId xmlns:a16="http://schemas.microsoft.com/office/drawing/2014/main" id="{8CB349AE-F422-641B-9208-1DA24D72404B}"/>
                </a:ext>
              </a:extLst>
            </p:cNvPr>
            <p:cNvSpPr>
              <a:spLocks/>
            </p:cNvSpPr>
            <p:nvPr/>
          </p:nvSpPr>
          <p:spPr bwMode="auto">
            <a:xfrm flipH="1">
              <a:off x="10926913" y="3260693"/>
              <a:ext cx="845589" cy="1079035"/>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Google Shape;2172;p42">
              <a:extLst>
                <a:ext uri="{FF2B5EF4-FFF2-40B4-BE49-F238E27FC236}">
                  <a16:creationId xmlns:a16="http://schemas.microsoft.com/office/drawing/2014/main" id="{B3851B83-532B-3153-00A2-9EB0BACE2C53}"/>
                </a:ext>
              </a:extLst>
            </p:cNvPr>
            <p:cNvSpPr>
              <a:spLocks/>
            </p:cNvSpPr>
            <p:nvPr/>
          </p:nvSpPr>
          <p:spPr bwMode="auto">
            <a:xfrm flipH="1">
              <a:off x="10926913" y="3819496"/>
              <a:ext cx="599902" cy="520232"/>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1" name="Google Shape;2173;p42">
              <a:extLst>
                <a:ext uri="{FF2B5EF4-FFF2-40B4-BE49-F238E27FC236}">
                  <a16:creationId xmlns:a16="http://schemas.microsoft.com/office/drawing/2014/main" id="{67F87A51-B367-80B1-B2C1-1C231ABCE3CF}"/>
                </a:ext>
              </a:extLst>
            </p:cNvPr>
            <p:cNvSpPr>
              <a:spLocks/>
            </p:cNvSpPr>
            <p:nvPr/>
          </p:nvSpPr>
          <p:spPr bwMode="auto">
            <a:xfrm flipH="1">
              <a:off x="6333515" y="3260693"/>
              <a:ext cx="4667474" cy="966073"/>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إجازة الأمومة والأبوّة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Google Shape;2174;p42">
              <a:extLst>
                <a:ext uri="{FF2B5EF4-FFF2-40B4-BE49-F238E27FC236}">
                  <a16:creationId xmlns:a16="http://schemas.microsoft.com/office/drawing/2014/main" id="{1912E1B9-276D-63D9-B67E-31670D193740}"/>
                </a:ext>
              </a:extLst>
            </p:cNvPr>
            <p:cNvSpPr>
              <a:spLocks/>
            </p:cNvSpPr>
            <p:nvPr/>
          </p:nvSpPr>
          <p:spPr bwMode="auto">
            <a:xfrm flipH="1">
              <a:off x="6333515" y="3260693"/>
              <a:ext cx="4366472" cy="966073"/>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3" name="Google Shape;2175;p42">
              <a:extLst>
                <a:ext uri="{FF2B5EF4-FFF2-40B4-BE49-F238E27FC236}">
                  <a16:creationId xmlns:a16="http://schemas.microsoft.com/office/drawing/2014/main" id="{977344F1-116C-6FC2-5347-CA1154E36BA1}"/>
                </a:ext>
              </a:extLst>
            </p:cNvPr>
            <p:cNvSpPr>
              <a:spLocks/>
            </p:cNvSpPr>
            <p:nvPr/>
          </p:nvSpPr>
          <p:spPr bwMode="auto">
            <a:xfrm flipH="1">
              <a:off x="8535211" y="4102030"/>
              <a:ext cx="2714554" cy="2376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35" name="Google Shape;2170;p42">
            <a:extLst>
              <a:ext uri="{FF2B5EF4-FFF2-40B4-BE49-F238E27FC236}">
                <a16:creationId xmlns:a16="http://schemas.microsoft.com/office/drawing/2014/main" id="{AD5F17B5-52E9-53C4-FDAA-C6B55EBE9FA9}"/>
              </a:ext>
            </a:extLst>
          </p:cNvPr>
          <p:cNvGrpSpPr>
            <a:grpSpLocks/>
          </p:cNvGrpSpPr>
          <p:nvPr/>
        </p:nvGrpSpPr>
        <p:grpSpPr bwMode="auto">
          <a:xfrm flipH="1">
            <a:off x="6333922" y="1777999"/>
            <a:ext cx="5438981" cy="1079035"/>
            <a:chOff x="2924296" y="0"/>
            <a:chExt cx="44054" cy="8616"/>
          </a:xfrm>
        </p:grpSpPr>
        <p:sp>
          <p:nvSpPr>
            <p:cNvPr id="42" name="Google Shape;2171;p42">
              <a:extLst>
                <a:ext uri="{FF2B5EF4-FFF2-40B4-BE49-F238E27FC236}">
                  <a16:creationId xmlns:a16="http://schemas.microsoft.com/office/drawing/2014/main" id="{F0B3B67E-EB06-CED0-1296-555CACAE8A23}"/>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dirty="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3" name="Google Shape;2172;p42">
              <a:extLst>
                <a:ext uri="{FF2B5EF4-FFF2-40B4-BE49-F238E27FC236}">
                  <a16:creationId xmlns:a16="http://schemas.microsoft.com/office/drawing/2014/main" id="{4EA37471-ED47-38BD-0B5C-6E7768A27134}"/>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4" name="Google Shape;2173;p42">
              <a:extLst>
                <a:ext uri="{FF2B5EF4-FFF2-40B4-BE49-F238E27FC236}">
                  <a16:creationId xmlns:a16="http://schemas.microsoft.com/office/drawing/2014/main" id="{8E4C8154-8EF6-4AE0-0426-EFD1BAE52726}"/>
                </a:ext>
              </a:extLst>
            </p:cNvPr>
            <p:cNvSpPr>
              <a:spLocks/>
            </p:cNvSpPr>
            <p:nvPr/>
          </p:nvSpPr>
          <p:spPr bwMode="auto">
            <a:xfrm>
              <a:off x="2930545"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الإجازة السنوية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Google Shape;2174;p42">
              <a:extLst>
                <a:ext uri="{FF2B5EF4-FFF2-40B4-BE49-F238E27FC236}">
                  <a16:creationId xmlns:a16="http://schemas.microsoft.com/office/drawing/2014/main" id="{EA249C03-614E-3920-3118-02CFC9103B5E}"/>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6" name="Google Shape;2175;p42">
              <a:extLst>
                <a:ext uri="{FF2B5EF4-FFF2-40B4-BE49-F238E27FC236}">
                  <a16:creationId xmlns:a16="http://schemas.microsoft.com/office/drawing/2014/main" id="{8A0A8FC6-5CEB-930D-A11E-15D8C74F4A63}"/>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36" name="Google Shape;2170;p42">
            <a:extLst>
              <a:ext uri="{FF2B5EF4-FFF2-40B4-BE49-F238E27FC236}">
                <a16:creationId xmlns:a16="http://schemas.microsoft.com/office/drawing/2014/main" id="{B57D5110-D730-7A9F-DB4F-08FD64F47A55}"/>
              </a:ext>
            </a:extLst>
          </p:cNvPr>
          <p:cNvGrpSpPr>
            <a:grpSpLocks/>
          </p:cNvGrpSpPr>
          <p:nvPr/>
        </p:nvGrpSpPr>
        <p:grpSpPr bwMode="auto">
          <a:xfrm flipH="1">
            <a:off x="419105" y="1777999"/>
            <a:ext cx="5438981" cy="1079035"/>
            <a:chOff x="2" y="0"/>
            <a:chExt cx="44054" cy="8616"/>
          </a:xfrm>
        </p:grpSpPr>
        <p:sp>
          <p:nvSpPr>
            <p:cNvPr id="37" name="Google Shape;2171;p42">
              <a:extLst>
                <a:ext uri="{FF2B5EF4-FFF2-40B4-BE49-F238E27FC236}">
                  <a16:creationId xmlns:a16="http://schemas.microsoft.com/office/drawing/2014/main" id="{B6B79AE0-0B34-E540-75EA-88C7D88821E3}"/>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Google Shape;2172;p42">
              <a:extLst>
                <a:ext uri="{FF2B5EF4-FFF2-40B4-BE49-F238E27FC236}">
                  <a16:creationId xmlns:a16="http://schemas.microsoft.com/office/drawing/2014/main" id="{B29459F2-E9ED-0017-DF1B-795F88CCECE5}"/>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9" name="Google Shape;2173;p42">
              <a:extLst>
                <a:ext uri="{FF2B5EF4-FFF2-40B4-BE49-F238E27FC236}">
                  <a16:creationId xmlns:a16="http://schemas.microsoft.com/office/drawing/2014/main" id="{FC38003F-D4F5-4BA8-1C4B-7A65831A61F0}"/>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الإجازة السنوية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0" name="Google Shape;2174;p42">
              <a:extLst>
                <a:ext uri="{FF2B5EF4-FFF2-40B4-BE49-F238E27FC236}">
                  <a16:creationId xmlns:a16="http://schemas.microsoft.com/office/drawing/2014/main" id="{595AC753-957A-C7E5-1935-67993973263B}"/>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1" name="Google Shape;2175;p42">
              <a:extLst>
                <a:ext uri="{FF2B5EF4-FFF2-40B4-BE49-F238E27FC236}">
                  <a16:creationId xmlns:a16="http://schemas.microsoft.com/office/drawing/2014/main" id="{6A38F72B-7A27-0B46-4B34-BD122B7B905F}"/>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50" name="Group 49">
            <a:extLst>
              <a:ext uri="{FF2B5EF4-FFF2-40B4-BE49-F238E27FC236}">
                <a16:creationId xmlns:a16="http://schemas.microsoft.com/office/drawing/2014/main" id="{09346FAA-AC32-D3F2-5514-9E6BB87EBFA8}"/>
              </a:ext>
            </a:extLst>
          </p:cNvPr>
          <p:cNvGrpSpPr/>
          <p:nvPr/>
        </p:nvGrpSpPr>
        <p:grpSpPr>
          <a:xfrm>
            <a:off x="419099" y="3260693"/>
            <a:ext cx="5438987" cy="1079035"/>
            <a:chOff x="419099" y="3260693"/>
            <a:chExt cx="5438987" cy="1079035"/>
          </a:xfrm>
        </p:grpSpPr>
        <p:sp>
          <p:nvSpPr>
            <p:cNvPr id="25" name="Google Shape;2171;p42">
              <a:extLst>
                <a:ext uri="{FF2B5EF4-FFF2-40B4-BE49-F238E27FC236}">
                  <a16:creationId xmlns:a16="http://schemas.microsoft.com/office/drawing/2014/main" id="{038F2133-F9DD-3224-4778-FD3E8E17D511}"/>
                </a:ext>
              </a:extLst>
            </p:cNvPr>
            <p:cNvSpPr>
              <a:spLocks/>
            </p:cNvSpPr>
            <p:nvPr/>
          </p:nvSpPr>
          <p:spPr bwMode="auto">
            <a:xfrm flipH="1">
              <a:off x="5012497" y="3260693"/>
              <a:ext cx="845589" cy="1079035"/>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Google Shape;2172;p42">
              <a:extLst>
                <a:ext uri="{FF2B5EF4-FFF2-40B4-BE49-F238E27FC236}">
                  <a16:creationId xmlns:a16="http://schemas.microsoft.com/office/drawing/2014/main" id="{B9D5329C-232E-C89D-C1D4-F50A2AA2F837}"/>
                </a:ext>
              </a:extLst>
            </p:cNvPr>
            <p:cNvSpPr>
              <a:spLocks/>
            </p:cNvSpPr>
            <p:nvPr/>
          </p:nvSpPr>
          <p:spPr bwMode="auto">
            <a:xfrm flipH="1">
              <a:off x="5012497" y="3819496"/>
              <a:ext cx="599902" cy="520232"/>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7" name="Google Shape;2173;p42">
              <a:extLst>
                <a:ext uri="{FF2B5EF4-FFF2-40B4-BE49-F238E27FC236}">
                  <a16:creationId xmlns:a16="http://schemas.microsoft.com/office/drawing/2014/main" id="{1E410437-4493-4CD4-BA45-5594324E9404}"/>
                </a:ext>
              </a:extLst>
            </p:cNvPr>
            <p:cNvSpPr>
              <a:spLocks/>
            </p:cNvSpPr>
            <p:nvPr/>
          </p:nvSpPr>
          <p:spPr bwMode="auto">
            <a:xfrm flipH="1">
              <a:off x="419099" y="3260693"/>
              <a:ext cx="4667474" cy="966073"/>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الإجازة الدراسية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Google Shape;2174;p42">
              <a:extLst>
                <a:ext uri="{FF2B5EF4-FFF2-40B4-BE49-F238E27FC236}">
                  <a16:creationId xmlns:a16="http://schemas.microsoft.com/office/drawing/2014/main" id="{68F40FF0-E605-30EC-290E-98DBD916DF26}"/>
                </a:ext>
              </a:extLst>
            </p:cNvPr>
            <p:cNvSpPr>
              <a:spLocks/>
            </p:cNvSpPr>
            <p:nvPr/>
          </p:nvSpPr>
          <p:spPr bwMode="auto">
            <a:xfrm flipH="1">
              <a:off x="419099" y="3260693"/>
              <a:ext cx="4366472" cy="966073"/>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9" name="Google Shape;2175;p42">
              <a:extLst>
                <a:ext uri="{FF2B5EF4-FFF2-40B4-BE49-F238E27FC236}">
                  <a16:creationId xmlns:a16="http://schemas.microsoft.com/office/drawing/2014/main" id="{4A862DA2-DB1E-1CB3-CCF3-FB1C23D965CC}"/>
                </a:ext>
              </a:extLst>
            </p:cNvPr>
            <p:cNvSpPr>
              <a:spLocks/>
            </p:cNvSpPr>
            <p:nvPr/>
          </p:nvSpPr>
          <p:spPr bwMode="auto">
            <a:xfrm flipH="1">
              <a:off x="2620794" y="4102030"/>
              <a:ext cx="2714554" cy="2376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9" name="Group 48">
            <a:extLst>
              <a:ext uri="{FF2B5EF4-FFF2-40B4-BE49-F238E27FC236}">
                <a16:creationId xmlns:a16="http://schemas.microsoft.com/office/drawing/2014/main" id="{ACC988D7-3DF5-4D10-AF05-496F681D0D9D}"/>
              </a:ext>
            </a:extLst>
          </p:cNvPr>
          <p:cNvGrpSpPr/>
          <p:nvPr/>
        </p:nvGrpSpPr>
        <p:grpSpPr>
          <a:xfrm>
            <a:off x="419099" y="4697652"/>
            <a:ext cx="5438987" cy="1079035"/>
            <a:chOff x="419099" y="4697652"/>
            <a:chExt cx="5438987" cy="1079035"/>
          </a:xfrm>
        </p:grpSpPr>
        <p:sp>
          <p:nvSpPr>
            <p:cNvPr id="30" name="Google Shape;2171;p42">
              <a:extLst>
                <a:ext uri="{FF2B5EF4-FFF2-40B4-BE49-F238E27FC236}">
                  <a16:creationId xmlns:a16="http://schemas.microsoft.com/office/drawing/2014/main" id="{4B50F29A-3EFA-7453-69C3-F2C0FC1AF419}"/>
                </a:ext>
              </a:extLst>
            </p:cNvPr>
            <p:cNvSpPr>
              <a:spLocks/>
            </p:cNvSpPr>
            <p:nvPr/>
          </p:nvSpPr>
          <p:spPr bwMode="auto">
            <a:xfrm flipH="1">
              <a:off x="5012497" y="4697652"/>
              <a:ext cx="845589" cy="1079035"/>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Google Shape;2172;p42">
              <a:extLst>
                <a:ext uri="{FF2B5EF4-FFF2-40B4-BE49-F238E27FC236}">
                  <a16:creationId xmlns:a16="http://schemas.microsoft.com/office/drawing/2014/main" id="{CEA03632-E514-5663-10FB-E08D1DDDFD7C}"/>
                </a:ext>
              </a:extLst>
            </p:cNvPr>
            <p:cNvSpPr>
              <a:spLocks/>
            </p:cNvSpPr>
            <p:nvPr/>
          </p:nvSpPr>
          <p:spPr bwMode="auto">
            <a:xfrm flipH="1">
              <a:off x="5012497" y="5256455"/>
              <a:ext cx="599902" cy="520232"/>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2" name="Google Shape;2173;p42">
              <a:extLst>
                <a:ext uri="{FF2B5EF4-FFF2-40B4-BE49-F238E27FC236}">
                  <a16:creationId xmlns:a16="http://schemas.microsoft.com/office/drawing/2014/main" id="{B69F0421-EE70-0403-61D1-A59AFDF06386}"/>
                </a:ext>
              </a:extLst>
            </p:cNvPr>
            <p:cNvSpPr>
              <a:spLocks/>
            </p:cNvSpPr>
            <p:nvPr/>
          </p:nvSpPr>
          <p:spPr bwMode="auto">
            <a:xfrm flipH="1">
              <a:off x="419099" y="4697652"/>
              <a:ext cx="4667474" cy="966073"/>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إجازة بدون أجر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Google Shape;2174;p42">
              <a:extLst>
                <a:ext uri="{FF2B5EF4-FFF2-40B4-BE49-F238E27FC236}">
                  <a16:creationId xmlns:a16="http://schemas.microsoft.com/office/drawing/2014/main" id="{A88982BF-A9D5-1301-0186-9D8844D45126}"/>
                </a:ext>
              </a:extLst>
            </p:cNvPr>
            <p:cNvSpPr>
              <a:spLocks/>
            </p:cNvSpPr>
            <p:nvPr/>
          </p:nvSpPr>
          <p:spPr bwMode="auto">
            <a:xfrm flipH="1">
              <a:off x="419099" y="4697652"/>
              <a:ext cx="4366472" cy="966073"/>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4" name="Google Shape;2175;p42">
              <a:extLst>
                <a:ext uri="{FF2B5EF4-FFF2-40B4-BE49-F238E27FC236}">
                  <a16:creationId xmlns:a16="http://schemas.microsoft.com/office/drawing/2014/main" id="{76F94F15-C4C8-4800-EE18-6F6D4C41541D}"/>
                </a:ext>
              </a:extLst>
            </p:cNvPr>
            <p:cNvSpPr>
              <a:spLocks/>
            </p:cNvSpPr>
            <p:nvPr/>
          </p:nvSpPr>
          <p:spPr bwMode="auto">
            <a:xfrm flipH="1">
              <a:off x="2620794" y="5538989"/>
              <a:ext cx="2714554" cy="2376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spTree>
    <p:extLst>
      <p:ext uri="{BB962C8B-B14F-4D97-AF65-F5344CB8AC3E}">
        <p14:creationId xmlns:p14="http://schemas.microsoft.com/office/powerpoint/2010/main" val="31335777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ppt_x"/>
                                          </p:val>
                                        </p:tav>
                                        <p:tav tm="100000">
                                          <p:val>
                                            <p:strVal val="#ppt_x"/>
                                          </p:val>
                                        </p:tav>
                                      </p:tavLst>
                                    </p:anim>
                                    <p:anim calcmode="lin" valueType="num">
                                      <p:cBhvr additive="base">
                                        <p:cTn id="1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500" fill="hold"/>
                                        <p:tgtEl>
                                          <p:spTgt spid="50"/>
                                        </p:tgtEl>
                                        <p:attrNameLst>
                                          <p:attrName>ppt_x</p:attrName>
                                        </p:attrNameLst>
                                      </p:cBhvr>
                                      <p:tavLst>
                                        <p:tav tm="0">
                                          <p:val>
                                            <p:strVal val="#ppt_x"/>
                                          </p:val>
                                        </p:tav>
                                        <p:tav tm="100000">
                                          <p:val>
                                            <p:strVal val="#ppt_x"/>
                                          </p:val>
                                        </p:tav>
                                      </p:tavLst>
                                    </p:anim>
                                    <p:anim calcmode="lin" valueType="num">
                                      <p:cBhvr additive="base">
                                        <p:cTn id="2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ppt_x"/>
                                          </p:val>
                                        </p:tav>
                                        <p:tav tm="100000">
                                          <p:val>
                                            <p:strVal val="#ppt_x"/>
                                          </p:val>
                                        </p:tav>
                                      </p:tavLst>
                                    </p:anim>
                                    <p:anim calcmode="lin" valueType="num">
                                      <p:cBhvr additive="base">
                                        <p:cTn id="32"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additive="base">
                                        <p:cTn id="37" dur="500" fill="hold"/>
                                        <p:tgtEl>
                                          <p:spTgt spid="49"/>
                                        </p:tgtEl>
                                        <p:attrNameLst>
                                          <p:attrName>ppt_x</p:attrName>
                                        </p:attrNameLst>
                                      </p:cBhvr>
                                      <p:tavLst>
                                        <p:tav tm="0">
                                          <p:val>
                                            <p:strVal val="#ppt_x"/>
                                          </p:val>
                                        </p:tav>
                                        <p:tav tm="100000">
                                          <p:val>
                                            <p:strVal val="#ppt_x"/>
                                          </p:val>
                                        </p:tav>
                                      </p:tavLst>
                                    </p:anim>
                                    <p:anim calcmode="lin" valueType="num">
                                      <p:cBhvr additive="base">
                                        <p:cTn id="3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50FC67-7719-35D2-471D-56BEEDD38F1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7F40D6E-954F-EB3F-4829-6FB4CD45B6A8}"/>
              </a:ext>
            </a:extLst>
          </p:cNvPr>
          <p:cNvSpPr txBox="1"/>
          <p:nvPr/>
        </p:nvSpPr>
        <p:spPr>
          <a:xfrm>
            <a:off x="1915886" y="-285145"/>
            <a:ext cx="8331200"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إدارة رصيد الإجازات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BA2A6BB-2C9F-08CD-B932-63DF74072A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8" name="Group 17">
            <a:extLst>
              <a:ext uri="{FF2B5EF4-FFF2-40B4-BE49-F238E27FC236}">
                <a16:creationId xmlns:a16="http://schemas.microsoft.com/office/drawing/2014/main" id="{0FDA9504-C4A2-DA67-F731-BFE7B5565D61}"/>
              </a:ext>
            </a:extLst>
          </p:cNvPr>
          <p:cNvGrpSpPr/>
          <p:nvPr/>
        </p:nvGrpSpPr>
        <p:grpSpPr>
          <a:xfrm>
            <a:off x="4517675" y="1966687"/>
            <a:ext cx="3731404" cy="3857011"/>
            <a:chOff x="4628824" y="1748972"/>
            <a:chExt cx="3731404" cy="3857011"/>
          </a:xfrm>
        </p:grpSpPr>
        <p:sp>
          <p:nvSpPr>
            <p:cNvPr id="4" name="مربع نص 166">
              <a:extLst>
                <a:ext uri="{FF2B5EF4-FFF2-40B4-BE49-F238E27FC236}">
                  <a16:creationId xmlns:a16="http://schemas.microsoft.com/office/drawing/2014/main" id="{876D623A-796E-4BC2-76C6-C5A9E8C07544}"/>
                </a:ext>
              </a:extLst>
            </p:cNvPr>
            <p:cNvSpPr txBox="1"/>
            <p:nvPr/>
          </p:nvSpPr>
          <p:spPr>
            <a:xfrm flipH="1">
              <a:off x="4628824" y="4836608"/>
              <a:ext cx="3731404" cy="769375"/>
            </a:xfrm>
            <a:prstGeom prst="rect">
              <a:avLst/>
            </a:prstGeom>
          </p:spPr>
          <p:txBody>
            <a:bodyPr wrap="square" rtlCol="1">
              <a:no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خصم الإجازات المُستخدمة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 name="Picture 5" descr="2 ">
              <a:extLst>
                <a:ext uri="{FF2B5EF4-FFF2-40B4-BE49-F238E27FC236}">
                  <a16:creationId xmlns:a16="http://schemas.microsoft.com/office/drawing/2014/main" id="{7E67249B-C674-0715-8DEF-89E5F86289B0}"/>
                </a:ext>
              </a:extLst>
            </p:cNvPr>
            <p:cNvPicPr>
              <a:picLocks noChangeAspect="1" noChangeArrowheads="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5128648" y="1748972"/>
              <a:ext cx="2676862" cy="267697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a:extLst>
              <a:ext uri="{FF2B5EF4-FFF2-40B4-BE49-F238E27FC236}">
                <a16:creationId xmlns:a16="http://schemas.microsoft.com/office/drawing/2014/main" id="{8F575B9B-B490-CDB9-5D91-1654A5A245E4}"/>
              </a:ext>
            </a:extLst>
          </p:cNvPr>
          <p:cNvGrpSpPr/>
          <p:nvPr/>
        </p:nvGrpSpPr>
        <p:grpSpPr>
          <a:xfrm>
            <a:off x="8855641" y="1966687"/>
            <a:ext cx="2676862" cy="3857011"/>
            <a:chOff x="8855641" y="1748972"/>
            <a:chExt cx="2676862" cy="3857011"/>
          </a:xfrm>
        </p:grpSpPr>
        <p:sp>
          <p:nvSpPr>
            <p:cNvPr id="3" name="مربع نص 166">
              <a:extLst>
                <a:ext uri="{FF2B5EF4-FFF2-40B4-BE49-F238E27FC236}">
                  <a16:creationId xmlns:a16="http://schemas.microsoft.com/office/drawing/2014/main" id="{CD44A0BE-421F-67C1-7D7B-D369107987EE}"/>
                </a:ext>
              </a:extLst>
            </p:cNvPr>
            <p:cNvSpPr txBox="1"/>
            <p:nvPr/>
          </p:nvSpPr>
          <p:spPr>
            <a:xfrm flipH="1">
              <a:off x="9200416" y="4836608"/>
              <a:ext cx="2223715" cy="769375"/>
            </a:xfrm>
            <a:prstGeom prst="rect">
              <a:avLst/>
            </a:prstGeom>
          </p:spPr>
          <p:txBody>
            <a:bodyPr wrap="square" rtlCol="1">
              <a:no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حساب الاستحقاق</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Picture 6" descr="One ">
              <a:extLst>
                <a:ext uri="{FF2B5EF4-FFF2-40B4-BE49-F238E27FC236}">
                  <a16:creationId xmlns:a16="http://schemas.microsoft.com/office/drawing/2014/main" id="{2F3358DC-3353-9AC2-F52A-5C486A26896C}"/>
                </a:ext>
              </a:extLst>
            </p:cNvPr>
            <p:cNvPicPr>
              <a:picLocks noChangeAspect="1" noChangeArrowheads="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8855641" y="1748972"/>
              <a:ext cx="2676862" cy="267697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9" name="Group 18">
            <a:extLst>
              <a:ext uri="{FF2B5EF4-FFF2-40B4-BE49-F238E27FC236}">
                <a16:creationId xmlns:a16="http://schemas.microsoft.com/office/drawing/2014/main" id="{16D27B45-F68C-06DB-437D-10679A0F8C5C}"/>
              </a:ext>
            </a:extLst>
          </p:cNvPr>
          <p:cNvGrpSpPr/>
          <p:nvPr/>
        </p:nvGrpSpPr>
        <p:grpSpPr>
          <a:xfrm>
            <a:off x="659497" y="1966687"/>
            <a:ext cx="2676862" cy="4080931"/>
            <a:chOff x="659497" y="1748972"/>
            <a:chExt cx="2676862" cy="4080931"/>
          </a:xfrm>
        </p:grpSpPr>
        <p:sp>
          <p:nvSpPr>
            <p:cNvPr id="5" name="مربع نص 166">
              <a:extLst>
                <a:ext uri="{FF2B5EF4-FFF2-40B4-BE49-F238E27FC236}">
                  <a16:creationId xmlns:a16="http://schemas.microsoft.com/office/drawing/2014/main" id="{7B7A5A87-1E56-1E12-D219-04820F646219}"/>
                </a:ext>
              </a:extLst>
            </p:cNvPr>
            <p:cNvSpPr txBox="1"/>
            <p:nvPr/>
          </p:nvSpPr>
          <p:spPr>
            <a:xfrm flipH="1">
              <a:off x="1056837" y="4797268"/>
              <a:ext cx="2223715" cy="1032635"/>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ترحيل الرصيد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Picture 9" descr="3 ">
              <a:extLst>
                <a:ext uri="{FF2B5EF4-FFF2-40B4-BE49-F238E27FC236}">
                  <a16:creationId xmlns:a16="http://schemas.microsoft.com/office/drawing/2014/main" id="{BD36FBF4-2368-576A-6E5A-1313E3D70118}"/>
                </a:ext>
              </a:extLst>
            </p:cNvPr>
            <p:cNvPicPr>
              <a:picLocks noChangeAspect="1" noChangeArrowheads="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659497" y="1748972"/>
              <a:ext cx="2676862" cy="267697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8445370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CCA98-9786-4C93-8A51-F5876E5F986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F735961-CE69-E5CF-66DF-9A78653E96E2}"/>
              </a:ext>
            </a:extLst>
          </p:cNvPr>
          <p:cNvSpPr txBox="1"/>
          <p:nvPr/>
        </p:nvSpPr>
        <p:spPr>
          <a:xfrm>
            <a:off x="1915886" y="-285145"/>
            <a:ext cx="8331200" cy="854080"/>
          </a:xfrm>
          <a:prstGeom prst="rect">
            <a:avLst/>
          </a:prstGeom>
          <a:noFill/>
        </p:spPr>
        <p:txBody>
          <a:bodyPr wrap="square">
            <a:spAutoFit/>
          </a:bodyPr>
          <a:lstStyle/>
          <a:p>
            <a:pPr algn="ctr">
              <a:lnSpc>
                <a:spcPct val="150000"/>
              </a:lnSpc>
            </a:pPr>
            <a:r>
              <a:rPr lang="ar-SA" sz="3600" b="1" dirty="0">
                <a:solidFill>
                  <a:schemeClr val="bg1"/>
                </a:solidFill>
                <a:latin typeface="Adobe Arabic" panose="02040503050201020203" pitchFamily="18" charset="-78"/>
                <a:cs typeface="Adobe Arabic" panose="02040503050201020203" pitchFamily="18" charset="-78"/>
              </a:rPr>
              <a:t>تقديم طلبات الإجازة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1EBDFCA-43FD-A1CD-2D3C-4CC44B3CFE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6" name="Group 25">
            <a:extLst>
              <a:ext uri="{FF2B5EF4-FFF2-40B4-BE49-F238E27FC236}">
                <a16:creationId xmlns:a16="http://schemas.microsoft.com/office/drawing/2014/main" id="{40352BB0-63B9-9DAF-E83F-56EBDC53CF09}"/>
              </a:ext>
            </a:extLst>
          </p:cNvPr>
          <p:cNvGrpSpPr/>
          <p:nvPr/>
        </p:nvGrpSpPr>
        <p:grpSpPr>
          <a:xfrm>
            <a:off x="9377047" y="2333645"/>
            <a:ext cx="2568717" cy="2542178"/>
            <a:chOff x="4842765" y="-141011"/>
            <a:chExt cx="1408162" cy="1394008"/>
          </a:xfrm>
        </p:grpSpPr>
        <p:sp>
          <p:nvSpPr>
            <p:cNvPr id="37" name="مربع نص 18">
              <a:extLst>
                <a:ext uri="{FF2B5EF4-FFF2-40B4-BE49-F238E27FC236}">
                  <a16:creationId xmlns:a16="http://schemas.microsoft.com/office/drawing/2014/main" id="{5DEA8E25-5E73-BAC1-357A-91CC2CEC0DC4}"/>
                </a:ext>
              </a:extLst>
            </p:cNvPr>
            <p:cNvSpPr txBox="1"/>
            <p:nvPr/>
          </p:nvSpPr>
          <p:spPr>
            <a:xfrm>
              <a:off x="4842765" y="778566"/>
              <a:ext cx="1408162" cy="474431"/>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الطلب الإلكترونيّ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38" name="Group 37">
              <a:extLst>
                <a:ext uri="{FF2B5EF4-FFF2-40B4-BE49-F238E27FC236}">
                  <a16:creationId xmlns:a16="http://schemas.microsoft.com/office/drawing/2014/main" id="{DA424DF9-CC12-8E86-5572-27979A0AEC90}"/>
                </a:ext>
              </a:extLst>
            </p:cNvPr>
            <p:cNvGrpSpPr/>
            <p:nvPr/>
          </p:nvGrpSpPr>
          <p:grpSpPr>
            <a:xfrm>
              <a:off x="5158795" y="-141011"/>
              <a:ext cx="772674" cy="652503"/>
              <a:chOff x="5158795" y="-141011"/>
              <a:chExt cx="772674" cy="652503"/>
            </a:xfrm>
          </p:grpSpPr>
          <p:sp>
            <p:nvSpPr>
              <p:cNvPr id="39" name="TextBox 6">
                <a:extLst>
                  <a:ext uri="{FF2B5EF4-FFF2-40B4-BE49-F238E27FC236}">
                    <a16:creationId xmlns:a16="http://schemas.microsoft.com/office/drawing/2014/main" id="{EC86A6D6-6B2E-9DED-3E76-3CCD5DD0D870}"/>
                  </a:ext>
                </a:extLst>
              </p:cNvPr>
              <p:cNvSpPr txBox="1"/>
              <p:nvPr/>
            </p:nvSpPr>
            <p:spPr>
              <a:xfrm>
                <a:off x="5158795" y="-141011"/>
                <a:ext cx="772674" cy="596039"/>
              </a:xfrm>
              <a:prstGeom prst="rect">
                <a:avLst/>
              </a:prstGeom>
              <a:noFill/>
            </p:spPr>
            <p:txBody>
              <a:bodyPr wrap="square" rtlCol="0">
                <a:spAutoFit/>
              </a:bodyPr>
              <a:lstStyle/>
              <a:p>
                <a:pPr algn="ctr" rtl="1">
                  <a:lnSpc>
                    <a:spcPct val="115000"/>
                  </a:lnSpc>
                </a:pPr>
                <a:r>
                  <a:rPr lang="en-US" sz="6000" b="1" kern="1200" dirty="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01</a:t>
                </a:r>
                <a:endParaRPr lang="en-US" sz="6000" dirty="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cxnSp>
            <p:nvCxnSpPr>
              <p:cNvPr id="40" name="Straight Connector 39">
                <a:extLst>
                  <a:ext uri="{FF2B5EF4-FFF2-40B4-BE49-F238E27FC236}">
                    <a16:creationId xmlns:a16="http://schemas.microsoft.com/office/drawing/2014/main" id="{B5CB6D39-5C96-C10E-2D6F-F96C92754109}"/>
                  </a:ext>
                </a:extLst>
              </p:cNvPr>
              <p:cNvCxnSpPr>
                <a:cxnSpLocks/>
              </p:cNvCxnSpPr>
              <p:nvPr/>
            </p:nvCxnSpPr>
            <p:spPr>
              <a:xfrm>
                <a:off x="5163704"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27" name="Group 26">
            <a:extLst>
              <a:ext uri="{FF2B5EF4-FFF2-40B4-BE49-F238E27FC236}">
                <a16:creationId xmlns:a16="http://schemas.microsoft.com/office/drawing/2014/main" id="{18AB901A-34B7-78C8-0F1E-0F782464F299}"/>
              </a:ext>
            </a:extLst>
          </p:cNvPr>
          <p:cNvGrpSpPr/>
          <p:nvPr/>
        </p:nvGrpSpPr>
        <p:grpSpPr>
          <a:xfrm>
            <a:off x="7219353" y="2333645"/>
            <a:ext cx="2250793" cy="2542178"/>
            <a:chOff x="3659944" y="-141011"/>
            <a:chExt cx="1233877" cy="1394008"/>
          </a:xfrm>
        </p:grpSpPr>
        <p:sp>
          <p:nvSpPr>
            <p:cNvPr id="33" name="مربع نص 18">
              <a:extLst>
                <a:ext uri="{FF2B5EF4-FFF2-40B4-BE49-F238E27FC236}">
                  <a16:creationId xmlns:a16="http://schemas.microsoft.com/office/drawing/2014/main" id="{B826A6E6-FEE3-29C0-326C-BD2E4C6CFBEF}"/>
                </a:ext>
              </a:extLst>
            </p:cNvPr>
            <p:cNvSpPr txBox="1"/>
            <p:nvPr/>
          </p:nvSpPr>
          <p:spPr>
            <a:xfrm>
              <a:off x="3659944" y="778566"/>
              <a:ext cx="1233877" cy="474431"/>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التحقّق من الرصيد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34" name="Group 33">
              <a:extLst>
                <a:ext uri="{FF2B5EF4-FFF2-40B4-BE49-F238E27FC236}">
                  <a16:creationId xmlns:a16="http://schemas.microsoft.com/office/drawing/2014/main" id="{501B4B42-7B6C-3621-B096-E8BB21A69D32}"/>
                </a:ext>
              </a:extLst>
            </p:cNvPr>
            <p:cNvGrpSpPr/>
            <p:nvPr/>
          </p:nvGrpSpPr>
          <p:grpSpPr>
            <a:xfrm>
              <a:off x="3886102" y="-141011"/>
              <a:ext cx="777451" cy="652503"/>
              <a:chOff x="3886102" y="-141011"/>
              <a:chExt cx="777451" cy="652503"/>
            </a:xfrm>
          </p:grpSpPr>
          <p:sp>
            <p:nvSpPr>
              <p:cNvPr id="35" name="TextBox 6">
                <a:extLst>
                  <a:ext uri="{FF2B5EF4-FFF2-40B4-BE49-F238E27FC236}">
                    <a16:creationId xmlns:a16="http://schemas.microsoft.com/office/drawing/2014/main" id="{1E456730-0AB1-3335-EFF7-39D2AC3B15EA}"/>
                  </a:ext>
                </a:extLst>
              </p:cNvPr>
              <p:cNvSpPr txBox="1"/>
              <p:nvPr/>
            </p:nvSpPr>
            <p:spPr>
              <a:xfrm>
                <a:off x="3886102" y="-141011"/>
                <a:ext cx="777451" cy="596039"/>
              </a:xfrm>
              <a:prstGeom prst="rect">
                <a:avLst/>
              </a:prstGeom>
              <a:noFill/>
            </p:spPr>
            <p:txBody>
              <a:bodyPr wrap="square" rtlCol="0">
                <a:spAutoFit/>
              </a:bodyPr>
              <a:lstStyle/>
              <a:p>
                <a:pPr algn="ctr" rtl="1">
                  <a:lnSpc>
                    <a:spcPct val="115000"/>
                  </a:lnSpc>
                </a:pPr>
                <a:r>
                  <a:rPr lang="en-GB" sz="6000" b="1" kern="120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02</a:t>
                </a:r>
                <a:endParaRPr lang="en-US" sz="60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cxnSp>
            <p:nvCxnSpPr>
              <p:cNvPr id="36" name="Straight Connector 35">
                <a:extLst>
                  <a:ext uri="{FF2B5EF4-FFF2-40B4-BE49-F238E27FC236}">
                    <a16:creationId xmlns:a16="http://schemas.microsoft.com/office/drawing/2014/main" id="{B3598D49-F060-00D5-3B68-71A596F5F8AB}"/>
                  </a:ext>
                </a:extLst>
              </p:cNvPr>
              <p:cNvCxnSpPr>
                <a:cxnSpLocks/>
              </p:cNvCxnSpPr>
              <p:nvPr/>
            </p:nvCxnSpPr>
            <p:spPr>
              <a:xfrm>
                <a:off x="3893704"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28" name="Group 27">
            <a:extLst>
              <a:ext uri="{FF2B5EF4-FFF2-40B4-BE49-F238E27FC236}">
                <a16:creationId xmlns:a16="http://schemas.microsoft.com/office/drawing/2014/main" id="{4DC374D0-C2ED-6FA5-5253-D6DACB5F203E}"/>
              </a:ext>
            </a:extLst>
          </p:cNvPr>
          <p:cNvGrpSpPr/>
          <p:nvPr/>
        </p:nvGrpSpPr>
        <p:grpSpPr>
          <a:xfrm>
            <a:off x="5137064" y="2333645"/>
            <a:ext cx="1896212" cy="2833442"/>
            <a:chOff x="2518459" y="-141011"/>
            <a:chExt cx="1039497" cy="1553723"/>
          </a:xfrm>
        </p:grpSpPr>
        <p:sp>
          <p:nvSpPr>
            <p:cNvPr id="29" name="مربع نص 18">
              <a:extLst>
                <a:ext uri="{FF2B5EF4-FFF2-40B4-BE49-F238E27FC236}">
                  <a16:creationId xmlns:a16="http://schemas.microsoft.com/office/drawing/2014/main" id="{2705673D-7069-77DE-DDD3-B03654028F5E}"/>
                </a:ext>
              </a:extLst>
            </p:cNvPr>
            <p:cNvSpPr txBox="1"/>
            <p:nvPr/>
          </p:nvSpPr>
          <p:spPr>
            <a:xfrm>
              <a:off x="2518459" y="624420"/>
              <a:ext cx="1039497"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سير العمل للموافقة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30" name="Group 29">
              <a:extLst>
                <a:ext uri="{FF2B5EF4-FFF2-40B4-BE49-F238E27FC236}">
                  <a16:creationId xmlns:a16="http://schemas.microsoft.com/office/drawing/2014/main" id="{80ADB202-F18F-31AA-F558-76858F83A82F}"/>
                </a:ext>
              </a:extLst>
            </p:cNvPr>
            <p:cNvGrpSpPr/>
            <p:nvPr/>
          </p:nvGrpSpPr>
          <p:grpSpPr>
            <a:xfrm>
              <a:off x="2647226" y="-141011"/>
              <a:ext cx="778134" cy="652503"/>
              <a:chOff x="2647226" y="-141011"/>
              <a:chExt cx="778134" cy="652503"/>
            </a:xfrm>
          </p:grpSpPr>
          <p:sp>
            <p:nvSpPr>
              <p:cNvPr id="31" name="TextBox 6">
                <a:extLst>
                  <a:ext uri="{FF2B5EF4-FFF2-40B4-BE49-F238E27FC236}">
                    <a16:creationId xmlns:a16="http://schemas.microsoft.com/office/drawing/2014/main" id="{C4A33063-2F85-A424-D2F0-A6DEE830E805}"/>
                  </a:ext>
                </a:extLst>
              </p:cNvPr>
              <p:cNvSpPr txBox="1"/>
              <p:nvPr/>
            </p:nvSpPr>
            <p:spPr>
              <a:xfrm>
                <a:off x="2647226" y="-141011"/>
                <a:ext cx="778134" cy="596039"/>
              </a:xfrm>
              <a:prstGeom prst="rect">
                <a:avLst/>
              </a:prstGeom>
              <a:noFill/>
            </p:spPr>
            <p:txBody>
              <a:bodyPr wrap="square" rtlCol="0">
                <a:spAutoFit/>
              </a:bodyPr>
              <a:lstStyle/>
              <a:p>
                <a:pPr algn="ctr" rtl="1">
                  <a:lnSpc>
                    <a:spcPct val="115000"/>
                  </a:lnSpc>
                </a:pPr>
                <a:r>
                  <a:rPr lang="en-GB" sz="6000" b="1" kern="120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03</a:t>
                </a:r>
                <a:endParaRPr lang="en-US" sz="60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cxnSp>
            <p:nvCxnSpPr>
              <p:cNvPr id="32" name="Straight Connector 31">
                <a:extLst>
                  <a:ext uri="{FF2B5EF4-FFF2-40B4-BE49-F238E27FC236}">
                    <a16:creationId xmlns:a16="http://schemas.microsoft.com/office/drawing/2014/main" id="{E3FA278C-14F0-8815-CB47-65CA04585DDC}"/>
                  </a:ext>
                </a:extLst>
              </p:cNvPr>
              <p:cNvCxnSpPr>
                <a:cxnSpLocks/>
              </p:cNvCxnSpPr>
              <p:nvPr/>
            </p:nvCxnSpPr>
            <p:spPr>
              <a:xfrm>
                <a:off x="2654749"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21" name="Group 20">
            <a:extLst>
              <a:ext uri="{FF2B5EF4-FFF2-40B4-BE49-F238E27FC236}">
                <a16:creationId xmlns:a16="http://schemas.microsoft.com/office/drawing/2014/main" id="{B456A37C-FF84-4B26-3228-263D106F022B}"/>
              </a:ext>
            </a:extLst>
          </p:cNvPr>
          <p:cNvGrpSpPr/>
          <p:nvPr/>
        </p:nvGrpSpPr>
        <p:grpSpPr>
          <a:xfrm>
            <a:off x="2736032" y="2333645"/>
            <a:ext cx="2064713" cy="2530284"/>
            <a:chOff x="1287942" y="-141011"/>
            <a:chExt cx="1131870" cy="1387486"/>
          </a:xfrm>
        </p:grpSpPr>
        <p:sp>
          <p:nvSpPr>
            <p:cNvPr id="22" name="مربع نص 18">
              <a:extLst>
                <a:ext uri="{FF2B5EF4-FFF2-40B4-BE49-F238E27FC236}">
                  <a16:creationId xmlns:a16="http://schemas.microsoft.com/office/drawing/2014/main" id="{4BEBE610-1DFB-99AC-BB7F-8423381A7788}"/>
                </a:ext>
              </a:extLst>
            </p:cNvPr>
            <p:cNvSpPr txBox="1"/>
            <p:nvPr/>
          </p:nvSpPr>
          <p:spPr>
            <a:xfrm>
              <a:off x="1287942" y="778139"/>
              <a:ext cx="1131870" cy="468336"/>
            </a:xfrm>
            <a:prstGeom prst="rect">
              <a:avLst/>
            </a:prstGeom>
            <a:noFill/>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التقويم المشترك</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3" name="Group 22">
              <a:extLst>
                <a:ext uri="{FF2B5EF4-FFF2-40B4-BE49-F238E27FC236}">
                  <a16:creationId xmlns:a16="http://schemas.microsoft.com/office/drawing/2014/main" id="{B50A6805-3DCA-35BD-BC99-627E9EE5FA50}"/>
                </a:ext>
              </a:extLst>
            </p:cNvPr>
            <p:cNvGrpSpPr/>
            <p:nvPr/>
          </p:nvGrpSpPr>
          <p:grpSpPr>
            <a:xfrm>
              <a:off x="1463002" y="-141011"/>
              <a:ext cx="778135" cy="652503"/>
              <a:chOff x="1463002" y="-141011"/>
              <a:chExt cx="778135" cy="652503"/>
            </a:xfrm>
          </p:grpSpPr>
          <p:sp>
            <p:nvSpPr>
              <p:cNvPr id="24" name="TextBox 6">
                <a:extLst>
                  <a:ext uri="{FF2B5EF4-FFF2-40B4-BE49-F238E27FC236}">
                    <a16:creationId xmlns:a16="http://schemas.microsoft.com/office/drawing/2014/main" id="{5F7420A6-3C0F-1A27-5EC9-43753CC88121}"/>
                  </a:ext>
                </a:extLst>
              </p:cNvPr>
              <p:cNvSpPr txBox="1"/>
              <p:nvPr/>
            </p:nvSpPr>
            <p:spPr>
              <a:xfrm>
                <a:off x="1463002" y="-141011"/>
                <a:ext cx="778135" cy="596039"/>
              </a:xfrm>
              <a:prstGeom prst="rect">
                <a:avLst/>
              </a:prstGeom>
              <a:noFill/>
            </p:spPr>
            <p:txBody>
              <a:bodyPr wrap="square" rtlCol="0">
                <a:spAutoFit/>
              </a:bodyPr>
              <a:lstStyle/>
              <a:p>
                <a:pPr algn="ctr" rtl="1">
                  <a:lnSpc>
                    <a:spcPct val="115000"/>
                  </a:lnSpc>
                </a:pPr>
                <a:r>
                  <a:rPr lang="en-GB" sz="6000" b="1" kern="120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04</a:t>
                </a:r>
                <a:endParaRPr lang="en-US" sz="60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cxnSp>
            <p:nvCxnSpPr>
              <p:cNvPr id="25" name="Straight Connector 24">
                <a:extLst>
                  <a:ext uri="{FF2B5EF4-FFF2-40B4-BE49-F238E27FC236}">
                    <a16:creationId xmlns:a16="http://schemas.microsoft.com/office/drawing/2014/main" id="{8C6D30CE-1C3F-5027-A4BC-6E85B8149A56}"/>
                  </a:ext>
                </a:extLst>
              </p:cNvPr>
              <p:cNvCxnSpPr>
                <a:cxnSpLocks/>
              </p:cNvCxnSpPr>
              <p:nvPr/>
            </p:nvCxnSpPr>
            <p:spPr>
              <a:xfrm>
                <a:off x="1470446"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12" name="Group 11">
            <a:extLst>
              <a:ext uri="{FF2B5EF4-FFF2-40B4-BE49-F238E27FC236}">
                <a16:creationId xmlns:a16="http://schemas.microsoft.com/office/drawing/2014/main" id="{9BD2BD25-FD1C-8094-9DE3-C3F795B44041}"/>
              </a:ext>
            </a:extLst>
          </p:cNvPr>
          <p:cNvGrpSpPr/>
          <p:nvPr/>
        </p:nvGrpSpPr>
        <p:grpSpPr>
          <a:xfrm>
            <a:off x="507496" y="2333645"/>
            <a:ext cx="2001663" cy="2402696"/>
            <a:chOff x="155418" y="-141011"/>
            <a:chExt cx="1097306" cy="1317523"/>
          </a:xfrm>
        </p:grpSpPr>
        <p:sp>
          <p:nvSpPr>
            <p:cNvPr id="13" name="مربع نص 18">
              <a:extLst>
                <a:ext uri="{FF2B5EF4-FFF2-40B4-BE49-F238E27FC236}">
                  <a16:creationId xmlns:a16="http://schemas.microsoft.com/office/drawing/2014/main" id="{41773E72-38AF-DC1A-285B-C689DE63919F}"/>
                </a:ext>
              </a:extLst>
            </p:cNvPr>
            <p:cNvSpPr txBox="1"/>
            <p:nvPr/>
          </p:nvSpPr>
          <p:spPr>
            <a:xfrm>
              <a:off x="155418" y="778139"/>
              <a:ext cx="1097306" cy="398373"/>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الإلغاء والتعديل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4" name="Group 13">
              <a:extLst>
                <a:ext uri="{FF2B5EF4-FFF2-40B4-BE49-F238E27FC236}">
                  <a16:creationId xmlns:a16="http://schemas.microsoft.com/office/drawing/2014/main" id="{B79F25E5-58F3-CA38-8276-390BF3935311}"/>
                </a:ext>
              </a:extLst>
            </p:cNvPr>
            <p:cNvGrpSpPr/>
            <p:nvPr/>
          </p:nvGrpSpPr>
          <p:grpSpPr>
            <a:xfrm>
              <a:off x="313258" y="-141011"/>
              <a:ext cx="778134" cy="652503"/>
              <a:chOff x="313258" y="-141011"/>
              <a:chExt cx="778134" cy="652503"/>
            </a:xfrm>
          </p:grpSpPr>
          <p:sp>
            <p:nvSpPr>
              <p:cNvPr id="16" name="TextBox 6">
                <a:extLst>
                  <a:ext uri="{FF2B5EF4-FFF2-40B4-BE49-F238E27FC236}">
                    <a16:creationId xmlns:a16="http://schemas.microsoft.com/office/drawing/2014/main" id="{CB2E7FAD-D8DC-8721-9D09-F28910B469AE}"/>
                  </a:ext>
                </a:extLst>
              </p:cNvPr>
              <p:cNvSpPr txBox="1"/>
              <p:nvPr/>
            </p:nvSpPr>
            <p:spPr>
              <a:xfrm>
                <a:off x="313258" y="-141011"/>
                <a:ext cx="778134" cy="596039"/>
              </a:xfrm>
              <a:prstGeom prst="rect">
                <a:avLst/>
              </a:prstGeom>
              <a:noFill/>
            </p:spPr>
            <p:txBody>
              <a:bodyPr wrap="square" rtlCol="0">
                <a:spAutoFit/>
              </a:bodyPr>
              <a:lstStyle/>
              <a:p>
                <a:pPr algn="ctr" rtl="1">
                  <a:lnSpc>
                    <a:spcPct val="115000"/>
                  </a:lnSpc>
                </a:pPr>
                <a:r>
                  <a:rPr lang="en-GB" sz="6000" b="1" kern="1200" dirty="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05</a:t>
                </a:r>
                <a:endParaRPr lang="en-US" sz="6000" dirty="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cxnSp>
            <p:nvCxnSpPr>
              <p:cNvPr id="17" name="Straight Connector 16">
                <a:extLst>
                  <a:ext uri="{FF2B5EF4-FFF2-40B4-BE49-F238E27FC236}">
                    <a16:creationId xmlns:a16="http://schemas.microsoft.com/office/drawing/2014/main" id="{FCA6C6CC-1F72-C1B1-DFE3-02F20E8D3593}"/>
                  </a:ext>
                </a:extLst>
              </p:cNvPr>
              <p:cNvCxnSpPr>
                <a:cxnSpLocks/>
              </p:cNvCxnSpPr>
              <p:nvPr/>
            </p:nvCxnSpPr>
            <p:spPr>
              <a:xfrm>
                <a:off x="320623"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808404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ppt_x"/>
                                          </p:val>
                                        </p:tav>
                                        <p:tav tm="100000">
                                          <p:val>
                                            <p:strVal val="#ppt_x"/>
                                          </p:val>
                                        </p:tav>
                                      </p:tavLst>
                                    </p:anim>
                                    <p:anim calcmode="lin" valueType="num">
                                      <p:cBhvr additive="base">
                                        <p:cTn id="1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DDBD4-F276-2E8C-F595-67B84870CA6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714F9C4-D749-0203-32D0-73A046BF6055}"/>
              </a:ext>
            </a:extLst>
          </p:cNvPr>
          <p:cNvSpPr txBox="1"/>
          <p:nvPr/>
        </p:nvSpPr>
        <p:spPr>
          <a:xfrm>
            <a:off x="1915886" y="-285145"/>
            <a:ext cx="8331200" cy="854080"/>
          </a:xfrm>
          <a:prstGeom prst="rect">
            <a:avLst/>
          </a:prstGeom>
          <a:noFill/>
        </p:spPr>
        <p:txBody>
          <a:bodyPr wrap="square">
            <a:spAutoFit/>
          </a:bodyPr>
          <a:lstStyle/>
          <a:p>
            <a:pPr algn="ctr">
              <a:lnSpc>
                <a:spcPct val="150000"/>
              </a:lnSpc>
            </a:pPr>
            <a:r>
              <a:rPr lang="ar-SA" sz="3600" b="1" dirty="0">
                <a:solidFill>
                  <a:schemeClr val="bg1"/>
                </a:solidFill>
                <a:latin typeface="Adobe Arabic" panose="02040503050201020203" pitchFamily="18" charset="-78"/>
                <a:cs typeface="Adobe Arabic" panose="02040503050201020203" pitchFamily="18" charset="-78"/>
              </a:rPr>
              <a:t>تمرين 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CB67E1C-A532-8168-5533-F3B706F606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Salary ">
            <a:extLst>
              <a:ext uri="{FF2B5EF4-FFF2-40B4-BE49-F238E27FC236}">
                <a16:creationId xmlns:a16="http://schemas.microsoft.com/office/drawing/2014/main" id="{4CBBA819-579C-058C-E911-CD6694E9CA7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2258" y="2174908"/>
            <a:ext cx="3701143" cy="3701143"/>
          </a:xfrm>
          <a:prstGeom prst="rect">
            <a:avLst/>
          </a:prstGeom>
          <a:noFill/>
          <a:ln>
            <a:noFill/>
          </a:ln>
        </p:spPr>
      </p:pic>
      <p:sp>
        <p:nvSpPr>
          <p:cNvPr id="4" name="TextBox 3">
            <a:extLst>
              <a:ext uri="{FF2B5EF4-FFF2-40B4-BE49-F238E27FC236}">
                <a16:creationId xmlns:a16="http://schemas.microsoft.com/office/drawing/2014/main" id="{EDB40BD6-B4AA-1273-7622-C5624E5E6A5D}"/>
              </a:ext>
            </a:extLst>
          </p:cNvPr>
          <p:cNvSpPr txBox="1"/>
          <p:nvPr/>
        </p:nvSpPr>
        <p:spPr>
          <a:xfrm>
            <a:off x="5014452" y="860111"/>
            <a:ext cx="6364661" cy="98091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موظف انضمّ للعمل في 1 يناير 2025، ويستحقّ 30 يوم إجازة سنوياً تُستحقّ شهرياً. في 1 يوليو 2025</a:t>
            </a:r>
            <a:r>
              <a:rPr lang="en-US" dirty="0"/>
              <a:t>:</a:t>
            </a:r>
          </a:p>
        </p:txBody>
      </p:sp>
      <p:sp>
        <p:nvSpPr>
          <p:cNvPr id="18" name="TextBox 17">
            <a:extLst>
              <a:ext uri="{FF2B5EF4-FFF2-40B4-BE49-F238E27FC236}">
                <a16:creationId xmlns:a16="http://schemas.microsoft.com/office/drawing/2014/main" id="{6B343C77-03B8-DA79-5E97-AF86DE25CDB1}"/>
              </a:ext>
            </a:extLst>
          </p:cNvPr>
          <p:cNvSpPr txBox="1"/>
          <p:nvPr/>
        </p:nvSpPr>
        <p:spPr>
          <a:xfrm>
            <a:off x="5014452" y="1786492"/>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السؤال</a:t>
            </a:r>
            <a:r>
              <a:rPr lang="en-US" dirty="0">
                <a:solidFill>
                  <a:srgbClr val="168489"/>
                </a:solidFill>
              </a:rPr>
              <a:t>:</a:t>
            </a:r>
            <a:r>
              <a:rPr lang="en-US" dirty="0"/>
              <a:t> </a:t>
            </a:r>
            <a:r>
              <a:rPr lang="ar-SA" dirty="0"/>
              <a:t>كم يوم إجازة متاح له؟</a:t>
            </a:r>
            <a:endParaRPr lang="en-US" dirty="0"/>
          </a:p>
        </p:txBody>
      </p:sp>
      <p:sp>
        <p:nvSpPr>
          <p:cNvPr id="45" name="TextBox 44">
            <a:extLst>
              <a:ext uri="{FF2B5EF4-FFF2-40B4-BE49-F238E27FC236}">
                <a16:creationId xmlns:a16="http://schemas.microsoft.com/office/drawing/2014/main" id="{E93F34AE-E735-BD38-1DA2-6FFA980D7A0F}"/>
              </a:ext>
            </a:extLst>
          </p:cNvPr>
          <p:cNvSpPr txBox="1"/>
          <p:nvPr/>
        </p:nvSpPr>
        <p:spPr>
          <a:xfrm>
            <a:off x="5014452" y="2251849"/>
            <a:ext cx="6364661" cy="1083502"/>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الحلّ</a:t>
            </a:r>
            <a:r>
              <a:rPr lang="en-US" dirty="0">
                <a:solidFill>
                  <a:srgbClr val="168489"/>
                </a:solidFill>
              </a:rPr>
              <a:t>:</a:t>
            </a:r>
          </a:p>
          <a:p>
            <a:r>
              <a:rPr lang="ar-SA" dirty="0"/>
              <a:t>عدد الأشهر المنقضية = 6 أشهر</a:t>
            </a:r>
            <a:r>
              <a:rPr lang="en-US" dirty="0"/>
              <a:t>. </a:t>
            </a:r>
          </a:p>
        </p:txBody>
      </p:sp>
      <p:sp>
        <p:nvSpPr>
          <p:cNvPr id="46" name="TextBox 45">
            <a:extLst>
              <a:ext uri="{FF2B5EF4-FFF2-40B4-BE49-F238E27FC236}">
                <a16:creationId xmlns:a16="http://schemas.microsoft.com/office/drawing/2014/main" id="{9828EF48-831E-4E16-E832-3A845ACA6D0F}"/>
              </a:ext>
            </a:extLst>
          </p:cNvPr>
          <p:cNvSpPr txBox="1"/>
          <p:nvPr/>
        </p:nvSpPr>
        <p:spPr>
          <a:xfrm>
            <a:off x="5014452" y="3280822"/>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الإجازة الشهرية = 30 ÷ 12 = 2.5 يوم</a:t>
            </a:r>
            <a:r>
              <a:rPr lang="en-US" dirty="0"/>
              <a:t>.</a:t>
            </a:r>
          </a:p>
        </p:txBody>
      </p:sp>
      <p:sp>
        <p:nvSpPr>
          <p:cNvPr id="47" name="TextBox 46">
            <a:extLst>
              <a:ext uri="{FF2B5EF4-FFF2-40B4-BE49-F238E27FC236}">
                <a16:creationId xmlns:a16="http://schemas.microsoft.com/office/drawing/2014/main" id="{34BDED19-69AC-BC6F-E987-05FD840F5406}"/>
              </a:ext>
            </a:extLst>
          </p:cNvPr>
          <p:cNvSpPr txBox="1"/>
          <p:nvPr/>
        </p:nvSpPr>
        <p:spPr>
          <a:xfrm>
            <a:off x="5014452" y="3746179"/>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الرصيد المتاح = 6 × 2.5 = 15 يوماً</a:t>
            </a:r>
            <a:r>
              <a:rPr lang="en-US"/>
              <a:t>.</a:t>
            </a:r>
          </a:p>
        </p:txBody>
      </p:sp>
      <p:sp>
        <p:nvSpPr>
          <p:cNvPr id="48" name="TextBox 47">
            <a:extLst>
              <a:ext uri="{FF2B5EF4-FFF2-40B4-BE49-F238E27FC236}">
                <a16:creationId xmlns:a16="http://schemas.microsoft.com/office/drawing/2014/main" id="{CD290A91-B022-F0F9-0F2B-367A315D5E05}"/>
              </a:ext>
            </a:extLst>
          </p:cNvPr>
          <p:cNvSpPr txBox="1"/>
          <p:nvPr/>
        </p:nvSpPr>
        <p:spPr>
          <a:xfrm>
            <a:off x="5014452" y="4211536"/>
            <a:ext cx="6364661" cy="1083502"/>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إذا تقدّم بطلب إجازة لمدّة 10 أيّام من 15 يوليو إلى 24 يوليو</a:t>
            </a:r>
            <a:r>
              <a:rPr lang="en-US"/>
              <a:t>:</a:t>
            </a:r>
          </a:p>
          <a:p>
            <a:r>
              <a:rPr lang="ar-SA"/>
              <a:t>الرصيد المتبقّي = 15 - 10 = 5 أيّام</a:t>
            </a:r>
            <a:r>
              <a:rPr lang="en-US"/>
              <a:t>.</a:t>
            </a:r>
          </a:p>
        </p:txBody>
      </p:sp>
      <p:sp>
        <p:nvSpPr>
          <p:cNvPr id="49" name="TextBox 48">
            <a:extLst>
              <a:ext uri="{FF2B5EF4-FFF2-40B4-BE49-F238E27FC236}">
                <a16:creationId xmlns:a16="http://schemas.microsoft.com/office/drawing/2014/main" id="{BA919979-61F6-CC85-45E8-447F96464899}"/>
              </a:ext>
            </a:extLst>
          </p:cNvPr>
          <p:cNvSpPr txBox="1"/>
          <p:nvPr/>
        </p:nvSpPr>
        <p:spPr>
          <a:xfrm>
            <a:off x="5014452" y="5240509"/>
            <a:ext cx="6364661" cy="98091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إذا كان يوم 20 و21 يوليو عطلة نهاية أسبوع، فإنّهما لا يُحسبان، والإجازة الفعلية 8 أيّام عمل فقط</a:t>
            </a:r>
            <a:r>
              <a:rPr lang="en-US"/>
              <a:t>.</a:t>
            </a:r>
          </a:p>
        </p:txBody>
      </p:sp>
      <p:sp>
        <p:nvSpPr>
          <p:cNvPr id="50" name="TextBox 49">
            <a:extLst>
              <a:ext uri="{FF2B5EF4-FFF2-40B4-BE49-F238E27FC236}">
                <a16:creationId xmlns:a16="http://schemas.microsoft.com/office/drawing/2014/main" id="{39A3624E-C123-FCB9-4BE6-E147AABC13DF}"/>
              </a:ext>
            </a:extLst>
          </p:cNvPr>
          <p:cNvSpPr txBox="1"/>
          <p:nvPr/>
        </p:nvSpPr>
        <p:spPr>
          <a:xfrm>
            <a:off x="5014452" y="6166887"/>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الرصيد المتبقّي = 15 - 8 = 7 أيّام</a:t>
            </a:r>
            <a:r>
              <a:rPr lang="en-US"/>
              <a:t>.</a:t>
            </a:r>
          </a:p>
        </p:txBody>
      </p:sp>
    </p:spTree>
    <p:extLst>
      <p:ext uri="{BB962C8B-B14F-4D97-AF65-F5344CB8AC3E}">
        <p14:creationId xmlns:p14="http://schemas.microsoft.com/office/powerpoint/2010/main" val="16961663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anim calcmode="lin" valueType="num">
                                      <p:cBhvr>
                                        <p:cTn id="16" dur="1000" fill="hold"/>
                                        <p:tgtEl>
                                          <p:spTgt spid="18"/>
                                        </p:tgtEl>
                                        <p:attrNameLst>
                                          <p:attrName>ppt_x</p:attrName>
                                        </p:attrNameLst>
                                      </p:cBhvr>
                                      <p:tavLst>
                                        <p:tav tm="0">
                                          <p:val>
                                            <p:strVal val="#ppt_x"/>
                                          </p:val>
                                        </p:tav>
                                        <p:tav tm="100000">
                                          <p:val>
                                            <p:strVal val="#ppt_x"/>
                                          </p:val>
                                        </p:tav>
                                      </p:tavLst>
                                    </p:anim>
                                    <p:anim calcmode="lin" valueType="num">
                                      <p:cBhvr>
                                        <p:cTn id="1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1000"/>
                                        <p:tgtEl>
                                          <p:spTgt spid="46"/>
                                        </p:tgtEl>
                                      </p:cBhvr>
                                    </p:animEffect>
                                    <p:anim calcmode="lin" valueType="num">
                                      <p:cBhvr>
                                        <p:cTn id="30" dur="1000" fill="hold"/>
                                        <p:tgtEl>
                                          <p:spTgt spid="46"/>
                                        </p:tgtEl>
                                        <p:attrNameLst>
                                          <p:attrName>ppt_x</p:attrName>
                                        </p:attrNameLst>
                                      </p:cBhvr>
                                      <p:tavLst>
                                        <p:tav tm="0">
                                          <p:val>
                                            <p:strVal val="#ppt_x"/>
                                          </p:val>
                                        </p:tav>
                                        <p:tav tm="100000">
                                          <p:val>
                                            <p:strVal val="#ppt_x"/>
                                          </p:val>
                                        </p:tav>
                                      </p:tavLst>
                                    </p:anim>
                                    <p:anim calcmode="lin" valueType="num">
                                      <p:cBhvr>
                                        <p:cTn id="31"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1000"/>
                                        <p:tgtEl>
                                          <p:spTgt spid="47"/>
                                        </p:tgtEl>
                                      </p:cBhvr>
                                    </p:animEffect>
                                    <p:anim calcmode="lin" valueType="num">
                                      <p:cBhvr>
                                        <p:cTn id="37" dur="1000" fill="hold"/>
                                        <p:tgtEl>
                                          <p:spTgt spid="47"/>
                                        </p:tgtEl>
                                        <p:attrNameLst>
                                          <p:attrName>ppt_x</p:attrName>
                                        </p:attrNameLst>
                                      </p:cBhvr>
                                      <p:tavLst>
                                        <p:tav tm="0">
                                          <p:val>
                                            <p:strVal val="#ppt_x"/>
                                          </p:val>
                                        </p:tav>
                                        <p:tav tm="100000">
                                          <p:val>
                                            <p:strVal val="#ppt_x"/>
                                          </p:val>
                                        </p:tav>
                                      </p:tavLst>
                                    </p:anim>
                                    <p:anim calcmode="lin" valueType="num">
                                      <p:cBhvr>
                                        <p:cTn id="38"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1000"/>
                                        <p:tgtEl>
                                          <p:spTgt spid="48"/>
                                        </p:tgtEl>
                                      </p:cBhvr>
                                    </p:animEffect>
                                    <p:anim calcmode="lin" valueType="num">
                                      <p:cBhvr>
                                        <p:cTn id="44" dur="1000" fill="hold"/>
                                        <p:tgtEl>
                                          <p:spTgt spid="48"/>
                                        </p:tgtEl>
                                        <p:attrNameLst>
                                          <p:attrName>ppt_x</p:attrName>
                                        </p:attrNameLst>
                                      </p:cBhvr>
                                      <p:tavLst>
                                        <p:tav tm="0">
                                          <p:val>
                                            <p:strVal val="#ppt_x"/>
                                          </p:val>
                                        </p:tav>
                                        <p:tav tm="100000">
                                          <p:val>
                                            <p:strVal val="#ppt_x"/>
                                          </p:val>
                                        </p:tav>
                                      </p:tavLst>
                                    </p:anim>
                                    <p:anim calcmode="lin" valueType="num">
                                      <p:cBhvr>
                                        <p:cTn id="45"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1000"/>
                                        <p:tgtEl>
                                          <p:spTgt spid="50"/>
                                        </p:tgtEl>
                                      </p:cBhvr>
                                    </p:animEffect>
                                    <p:anim calcmode="lin" valueType="num">
                                      <p:cBhvr>
                                        <p:cTn id="58" dur="1000" fill="hold"/>
                                        <p:tgtEl>
                                          <p:spTgt spid="50"/>
                                        </p:tgtEl>
                                        <p:attrNameLst>
                                          <p:attrName>ppt_x</p:attrName>
                                        </p:attrNameLst>
                                      </p:cBhvr>
                                      <p:tavLst>
                                        <p:tav tm="0">
                                          <p:val>
                                            <p:strVal val="#ppt_x"/>
                                          </p:val>
                                        </p:tav>
                                        <p:tav tm="100000">
                                          <p:val>
                                            <p:strVal val="#ppt_x"/>
                                          </p:val>
                                        </p:tav>
                                      </p:tavLst>
                                    </p:anim>
                                    <p:anim calcmode="lin" valueType="num">
                                      <p:cBhvr>
                                        <p:cTn id="5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45" grpId="0"/>
      <p:bldP spid="46" grpId="0"/>
      <p:bldP spid="47" grpId="0"/>
      <p:bldP spid="48" grpId="0"/>
      <p:bldP spid="49" grpId="0"/>
      <p:bldP spid="50"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E67030-5781-0C37-58BF-9AC9E679D05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1655DEC-C7B6-E9AD-E89E-7F31561B6401}"/>
              </a:ext>
            </a:extLst>
          </p:cNvPr>
          <p:cNvSpPr txBox="1"/>
          <p:nvPr/>
        </p:nvSpPr>
        <p:spPr>
          <a:xfrm>
            <a:off x="1915886" y="-14000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التكامل مع نظم الرواتب والمستحقّات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A3AE1A4-22D5-D0BD-4385-9446DBAA06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2" name="Group 11">
            <a:extLst>
              <a:ext uri="{FF2B5EF4-FFF2-40B4-BE49-F238E27FC236}">
                <a16:creationId xmlns:a16="http://schemas.microsoft.com/office/drawing/2014/main" id="{66480B5E-2824-2EE3-CCB9-C02344F76A08}"/>
              </a:ext>
            </a:extLst>
          </p:cNvPr>
          <p:cNvGrpSpPr/>
          <p:nvPr/>
        </p:nvGrpSpPr>
        <p:grpSpPr>
          <a:xfrm>
            <a:off x="9212530" y="2053773"/>
            <a:ext cx="2435143" cy="3566055"/>
            <a:chOff x="4270020" y="0"/>
            <a:chExt cx="1358561" cy="1989560"/>
          </a:xfrm>
        </p:grpSpPr>
        <p:sp>
          <p:nvSpPr>
            <p:cNvPr id="26" name="Equals 25">
              <a:extLst>
                <a:ext uri="{FF2B5EF4-FFF2-40B4-BE49-F238E27FC236}">
                  <a16:creationId xmlns:a16="http://schemas.microsoft.com/office/drawing/2014/main" id="{964CFE2C-6CF2-5DFC-45F1-0428A9BDD9C5}"/>
                </a:ext>
              </a:extLst>
            </p:cNvPr>
            <p:cNvSpPr/>
            <p:nvPr/>
          </p:nvSpPr>
          <p:spPr>
            <a:xfrm>
              <a:off x="4371294"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7" name="TextBox 6">
              <a:extLst>
                <a:ext uri="{FF2B5EF4-FFF2-40B4-BE49-F238E27FC236}">
                  <a16:creationId xmlns:a16="http://schemas.microsoft.com/office/drawing/2014/main" id="{ED04EAE2-33AF-18DD-F3B3-B68611E7857F}"/>
                </a:ext>
              </a:extLst>
            </p:cNvPr>
            <p:cNvSpPr txBox="1"/>
            <p:nvPr/>
          </p:nvSpPr>
          <p:spPr>
            <a:xfrm>
              <a:off x="4282248" y="0"/>
              <a:ext cx="1346333" cy="717405"/>
            </a:xfrm>
            <a:prstGeom prst="rect">
              <a:avLst/>
            </a:prstGeom>
            <a:noFill/>
          </p:spPr>
          <p:txBody>
            <a:bodyPr wrap="square" rtlCol="0">
              <a:spAutoFit/>
            </a:bodyPr>
            <a:lstStyle/>
            <a:p>
              <a:pPr algn="ctr" rtl="0">
                <a:lnSpc>
                  <a:spcPct val="115000"/>
                </a:lnSpc>
              </a:pPr>
              <a:r>
                <a:rPr lang="en-GB" sz="7200" b="1" kern="1200">
                  <a:solidFill>
                    <a:srgbClr val="168489"/>
                  </a:solidFill>
                  <a:effectLst/>
                  <a:latin typeface="Calibri" panose="020F0502020204030204" pitchFamily="34" charset="0"/>
                  <a:ea typeface="Calibri" panose="020F0502020204030204" pitchFamily="34" charset="0"/>
                  <a:cs typeface="Activist Light"/>
                </a:rPr>
                <a:t>01</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مربع نص 18">
              <a:extLst>
                <a:ext uri="{FF2B5EF4-FFF2-40B4-BE49-F238E27FC236}">
                  <a16:creationId xmlns:a16="http://schemas.microsoft.com/office/drawing/2014/main" id="{B6CD7BE4-1EA7-50DB-2474-4E116C11B860}"/>
                </a:ext>
              </a:extLst>
            </p:cNvPr>
            <p:cNvSpPr txBox="1"/>
            <p:nvPr/>
          </p:nvSpPr>
          <p:spPr>
            <a:xfrm>
              <a:off x="4270020" y="1264462"/>
              <a:ext cx="1326441" cy="725098"/>
            </a:xfrm>
            <a:prstGeom prst="rect">
              <a:avLst/>
            </a:prstGeom>
            <a:noFill/>
          </p:spPr>
          <p:txBody>
            <a:bodyPr wrap="square" rtlCol="1">
              <a:noAutofit/>
            </a:bodyPr>
            <a:lstStyle/>
            <a:p>
              <a:pPr algn="ctr" rtl="1">
                <a:lnSpc>
                  <a:spcPct val="115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احتساب الراتب الشهريّ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D6EFE1AC-C720-6843-4D17-7E334FB93D9A}"/>
              </a:ext>
            </a:extLst>
          </p:cNvPr>
          <p:cNvGrpSpPr/>
          <p:nvPr/>
        </p:nvGrpSpPr>
        <p:grpSpPr>
          <a:xfrm>
            <a:off x="7034154" y="2053773"/>
            <a:ext cx="2359875" cy="3478357"/>
            <a:chOff x="3225767" y="0"/>
            <a:chExt cx="1316571" cy="1940632"/>
          </a:xfrm>
        </p:grpSpPr>
        <p:sp>
          <p:nvSpPr>
            <p:cNvPr id="23" name="Equals 22">
              <a:extLst>
                <a:ext uri="{FF2B5EF4-FFF2-40B4-BE49-F238E27FC236}">
                  <a16:creationId xmlns:a16="http://schemas.microsoft.com/office/drawing/2014/main" id="{23DBBF75-4F74-8229-E9D1-830ABD89D1BD}"/>
                </a:ext>
              </a:extLst>
            </p:cNvPr>
            <p:cNvSpPr/>
            <p:nvPr/>
          </p:nvSpPr>
          <p:spPr>
            <a:xfrm>
              <a:off x="3308036"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4" name="TextBox 6">
              <a:extLst>
                <a:ext uri="{FF2B5EF4-FFF2-40B4-BE49-F238E27FC236}">
                  <a16:creationId xmlns:a16="http://schemas.microsoft.com/office/drawing/2014/main" id="{353E0C82-35FE-3CC4-9DB9-6F7A741EA449}"/>
                </a:ext>
              </a:extLst>
            </p:cNvPr>
            <p:cNvSpPr txBox="1"/>
            <p:nvPr/>
          </p:nvSpPr>
          <p:spPr>
            <a:xfrm>
              <a:off x="3322648" y="0"/>
              <a:ext cx="1195766" cy="717405"/>
            </a:xfrm>
            <a:prstGeom prst="rect">
              <a:avLst/>
            </a:prstGeom>
            <a:noFill/>
          </p:spPr>
          <p:txBody>
            <a:bodyPr wrap="square" rtlCol="0">
              <a:spAutoFit/>
            </a:bodyPr>
            <a:lstStyle/>
            <a:p>
              <a:pPr algn="ctr" rtl="1">
                <a:lnSpc>
                  <a:spcPct val="115000"/>
                </a:lnSpc>
              </a:pPr>
              <a:r>
                <a:rPr lang="en-GB" sz="7200" b="1" kern="1200">
                  <a:solidFill>
                    <a:srgbClr val="168489"/>
                  </a:solidFill>
                  <a:effectLst/>
                  <a:latin typeface="Calibri" panose="020F0502020204030204" pitchFamily="34" charset="0"/>
                  <a:ea typeface="Calibri" panose="020F0502020204030204" pitchFamily="34" charset="0"/>
                  <a:cs typeface="Activist Light"/>
                </a:rPr>
                <a:t>02</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مربع نص 18">
              <a:extLst>
                <a:ext uri="{FF2B5EF4-FFF2-40B4-BE49-F238E27FC236}">
                  <a16:creationId xmlns:a16="http://schemas.microsoft.com/office/drawing/2014/main" id="{25A7D776-A0FA-49DB-8FBA-42FCC1EED143}"/>
                </a:ext>
              </a:extLst>
            </p:cNvPr>
            <p:cNvSpPr txBox="1"/>
            <p:nvPr/>
          </p:nvSpPr>
          <p:spPr>
            <a:xfrm>
              <a:off x="3225767" y="1419751"/>
              <a:ext cx="1316571" cy="520881"/>
            </a:xfrm>
            <a:prstGeom prst="rect">
              <a:avLst/>
            </a:prstGeom>
            <a:noFill/>
          </p:spPr>
          <p:txBody>
            <a:bodyPr wrap="square" rtlCol="1">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احتساب الحسومات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86E8A609-1E32-14C5-F2F5-34836F6F0833}"/>
              </a:ext>
            </a:extLst>
          </p:cNvPr>
          <p:cNvGrpSpPr/>
          <p:nvPr/>
        </p:nvGrpSpPr>
        <p:grpSpPr>
          <a:xfrm>
            <a:off x="4921284" y="2053777"/>
            <a:ext cx="2244745" cy="3531818"/>
            <a:chOff x="2193900" y="2"/>
            <a:chExt cx="1252340" cy="1970458"/>
          </a:xfrm>
        </p:grpSpPr>
        <p:sp>
          <p:nvSpPr>
            <p:cNvPr id="20" name="Equals 19">
              <a:extLst>
                <a:ext uri="{FF2B5EF4-FFF2-40B4-BE49-F238E27FC236}">
                  <a16:creationId xmlns:a16="http://schemas.microsoft.com/office/drawing/2014/main" id="{7FC79A23-324D-1594-FB92-25B26CD058EA}"/>
                </a:ext>
              </a:extLst>
            </p:cNvPr>
            <p:cNvSpPr/>
            <p:nvPr/>
          </p:nvSpPr>
          <p:spPr>
            <a:xfrm>
              <a:off x="2220625" y="640743"/>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1" name="TextBox 6">
              <a:extLst>
                <a:ext uri="{FF2B5EF4-FFF2-40B4-BE49-F238E27FC236}">
                  <a16:creationId xmlns:a16="http://schemas.microsoft.com/office/drawing/2014/main" id="{FFE44200-12F2-7FBA-DECF-6411D430D176}"/>
                </a:ext>
              </a:extLst>
            </p:cNvPr>
            <p:cNvSpPr txBox="1"/>
            <p:nvPr/>
          </p:nvSpPr>
          <p:spPr>
            <a:xfrm>
              <a:off x="2235307" y="2"/>
              <a:ext cx="1195767" cy="717405"/>
            </a:xfrm>
            <a:prstGeom prst="rect">
              <a:avLst/>
            </a:prstGeom>
            <a:noFill/>
          </p:spPr>
          <p:txBody>
            <a:bodyPr wrap="square" rtlCol="0">
              <a:spAutoFit/>
            </a:bodyPr>
            <a:lstStyle/>
            <a:p>
              <a:pPr algn="ctr" rtl="1">
                <a:lnSpc>
                  <a:spcPct val="115000"/>
                </a:lnSpc>
              </a:pPr>
              <a:r>
                <a:rPr lang="en-GB" sz="7200" b="1" kern="1200">
                  <a:solidFill>
                    <a:srgbClr val="168489"/>
                  </a:solidFill>
                  <a:effectLst/>
                  <a:latin typeface="Calibri" panose="020F0502020204030204" pitchFamily="34" charset="0"/>
                  <a:ea typeface="Calibri" panose="020F0502020204030204" pitchFamily="34" charset="0"/>
                  <a:cs typeface="Activist Light"/>
                </a:rPr>
                <a:t>03</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مربع نص 18">
              <a:extLst>
                <a:ext uri="{FF2B5EF4-FFF2-40B4-BE49-F238E27FC236}">
                  <a16:creationId xmlns:a16="http://schemas.microsoft.com/office/drawing/2014/main" id="{80FDE961-8EBF-B06D-7DAD-D4F9A2EEBC48}"/>
                </a:ext>
              </a:extLst>
            </p:cNvPr>
            <p:cNvSpPr txBox="1"/>
            <p:nvPr/>
          </p:nvSpPr>
          <p:spPr>
            <a:xfrm>
              <a:off x="2193900" y="1228799"/>
              <a:ext cx="1178767" cy="741661"/>
            </a:xfrm>
            <a:prstGeom prst="rect">
              <a:avLst/>
            </a:prstGeom>
            <a:noFill/>
          </p:spPr>
          <p:txBody>
            <a:bodyPr wrap="square" rtlCol="1">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احتساب العمل الإضافيّ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a16="http://schemas.microsoft.com/office/drawing/2014/main" id="{9B6AD7CC-A0FC-5CB0-E04A-034B1CBE2DDF}"/>
              </a:ext>
            </a:extLst>
          </p:cNvPr>
          <p:cNvGrpSpPr/>
          <p:nvPr/>
        </p:nvGrpSpPr>
        <p:grpSpPr>
          <a:xfrm>
            <a:off x="2756754" y="2053773"/>
            <a:ext cx="2196842" cy="3566067"/>
            <a:chOff x="1134342" y="0"/>
            <a:chExt cx="1225615" cy="1989567"/>
          </a:xfrm>
        </p:grpSpPr>
        <p:sp>
          <p:nvSpPr>
            <p:cNvPr id="16" name="Equals 15">
              <a:extLst>
                <a:ext uri="{FF2B5EF4-FFF2-40B4-BE49-F238E27FC236}">
                  <a16:creationId xmlns:a16="http://schemas.microsoft.com/office/drawing/2014/main" id="{EBAA42E6-1626-56E9-A784-ACA3001F4977}"/>
                </a:ext>
              </a:extLst>
            </p:cNvPr>
            <p:cNvSpPr/>
            <p:nvPr/>
          </p:nvSpPr>
          <p:spPr>
            <a:xfrm>
              <a:off x="1134342"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7" name="TextBox 6">
              <a:extLst>
                <a:ext uri="{FF2B5EF4-FFF2-40B4-BE49-F238E27FC236}">
                  <a16:creationId xmlns:a16="http://schemas.microsoft.com/office/drawing/2014/main" id="{DEB9B140-E896-75B0-4978-6262410F8891}"/>
                </a:ext>
              </a:extLst>
            </p:cNvPr>
            <p:cNvSpPr txBox="1"/>
            <p:nvPr/>
          </p:nvSpPr>
          <p:spPr>
            <a:xfrm>
              <a:off x="1149094" y="0"/>
              <a:ext cx="1195766" cy="717405"/>
            </a:xfrm>
            <a:prstGeom prst="rect">
              <a:avLst/>
            </a:prstGeom>
            <a:noFill/>
          </p:spPr>
          <p:txBody>
            <a:bodyPr wrap="square" rtlCol="0">
              <a:spAutoFit/>
            </a:bodyPr>
            <a:lstStyle/>
            <a:p>
              <a:pPr algn="ctr" rtl="1">
                <a:lnSpc>
                  <a:spcPct val="115000"/>
                </a:lnSpc>
              </a:pPr>
              <a:r>
                <a:rPr lang="en-GB" sz="7200" b="1" kern="1200">
                  <a:solidFill>
                    <a:srgbClr val="168489"/>
                  </a:solidFill>
                  <a:effectLst/>
                  <a:latin typeface="Calibri" panose="020F0502020204030204" pitchFamily="34" charset="0"/>
                  <a:ea typeface="Calibri" panose="020F0502020204030204" pitchFamily="34" charset="0"/>
                  <a:cs typeface="Activist Light"/>
                </a:rPr>
                <a:t>04</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مربع نص 18">
              <a:extLst>
                <a:ext uri="{FF2B5EF4-FFF2-40B4-BE49-F238E27FC236}">
                  <a16:creationId xmlns:a16="http://schemas.microsoft.com/office/drawing/2014/main" id="{ED45058E-D46C-6237-AEE1-1A4169C98ACF}"/>
                </a:ext>
              </a:extLst>
            </p:cNvPr>
            <p:cNvSpPr txBox="1"/>
            <p:nvPr/>
          </p:nvSpPr>
          <p:spPr>
            <a:xfrm>
              <a:off x="1179156" y="1209485"/>
              <a:ext cx="1035418" cy="780082"/>
            </a:xfrm>
            <a:prstGeom prst="rect">
              <a:avLst/>
            </a:prstGeom>
            <a:noFill/>
          </p:spPr>
          <p:txBody>
            <a:bodyPr wrap="square" rtlCol="1">
              <a:noAutofit/>
            </a:bodyPr>
            <a:lstStyle/>
            <a:p>
              <a:pPr algn="ctr" rtl="1">
                <a:lnSpc>
                  <a:spcPct val="115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التحديث التلقائيّ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 name="Group 5">
            <a:extLst>
              <a:ext uri="{FF2B5EF4-FFF2-40B4-BE49-F238E27FC236}">
                <a16:creationId xmlns:a16="http://schemas.microsoft.com/office/drawing/2014/main" id="{E8A6958D-35BA-A7D8-68BA-6586DD035C6E}"/>
              </a:ext>
            </a:extLst>
          </p:cNvPr>
          <p:cNvGrpSpPr/>
          <p:nvPr/>
        </p:nvGrpSpPr>
        <p:grpSpPr>
          <a:xfrm>
            <a:off x="544327" y="2053777"/>
            <a:ext cx="2196842" cy="3333769"/>
            <a:chOff x="49428" y="2"/>
            <a:chExt cx="1225615" cy="1859964"/>
          </a:xfrm>
        </p:grpSpPr>
        <p:sp>
          <p:nvSpPr>
            <p:cNvPr id="7" name="Equals 6">
              <a:extLst>
                <a:ext uri="{FF2B5EF4-FFF2-40B4-BE49-F238E27FC236}">
                  <a16:creationId xmlns:a16="http://schemas.microsoft.com/office/drawing/2014/main" id="{6A6A6FFE-8146-49BA-30C2-AC088A111873}"/>
                </a:ext>
              </a:extLst>
            </p:cNvPr>
            <p:cNvSpPr/>
            <p:nvPr/>
          </p:nvSpPr>
          <p:spPr>
            <a:xfrm>
              <a:off x="49428" y="640743"/>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0" name="TextBox 6">
              <a:extLst>
                <a:ext uri="{FF2B5EF4-FFF2-40B4-BE49-F238E27FC236}">
                  <a16:creationId xmlns:a16="http://schemas.microsoft.com/office/drawing/2014/main" id="{D8B05A2C-548D-3EA4-E15A-53E4AC61DCB8}"/>
                </a:ext>
              </a:extLst>
            </p:cNvPr>
            <p:cNvSpPr txBox="1"/>
            <p:nvPr/>
          </p:nvSpPr>
          <p:spPr>
            <a:xfrm>
              <a:off x="64255" y="2"/>
              <a:ext cx="1195766" cy="717405"/>
            </a:xfrm>
            <a:prstGeom prst="rect">
              <a:avLst/>
            </a:prstGeom>
            <a:noFill/>
          </p:spPr>
          <p:txBody>
            <a:bodyPr wrap="square" rtlCol="0">
              <a:spAutoFit/>
            </a:bodyPr>
            <a:lstStyle/>
            <a:p>
              <a:pPr algn="ctr" rtl="1">
                <a:lnSpc>
                  <a:spcPct val="115000"/>
                </a:lnSpc>
              </a:pPr>
              <a:r>
                <a:rPr lang="en-GB" sz="7200" b="1" kern="1200" dirty="0">
                  <a:solidFill>
                    <a:srgbClr val="168489"/>
                  </a:solidFill>
                  <a:effectLst/>
                  <a:latin typeface="Calibri" panose="020F0502020204030204" pitchFamily="34" charset="0"/>
                  <a:ea typeface="Calibri" panose="020F0502020204030204" pitchFamily="34" charset="0"/>
                  <a:cs typeface="Activist Light"/>
                </a:rPr>
                <a:t>05</a:t>
              </a:r>
              <a:endParaRPr lang="en-US" sz="7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مربع نص 18">
              <a:extLst>
                <a:ext uri="{FF2B5EF4-FFF2-40B4-BE49-F238E27FC236}">
                  <a16:creationId xmlns:a16="http://schemas.microsoft.com/office/drawing/2014/main" id="{C6499763-2536-71EE-7EB4-7C6C91C29EB8}"/>
                </a:ext>
              </a:extLst>
            </p:cNvPr>
            <p:cNvSpPr txBox="1"/>
            <p:nvPr/>
          </p:nvSpPr>
          <p:spPr>
            <a:xfrm>
              <a:off x="127886" y="1339084"/>
              <a:ext cx="968309" cy="520882"/>
            </a:xfrm>
            <a:prstGeom prst="rect">
              <a:avLst/>
            </a:prstGeom>
            <a:noFill/>
          </p:spPr>
          <p:txBody>
            <a:bodyPr wrap="square" rtlCol="1">
              <a:noAutofit/>
            </a:bodyPr>
            <a:lstStyle/>
            <a:p>
              <a:pPr algn="ctr" rtl="1">
                <a:lnSpc>
                  <a:spcPct val="115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التقارير المالية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1651477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8BAD6-9F77-F49F-BC52-45BF64CFBA6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EC910BA-B562-6FA4-BC2F-760C27769E68}"/>
              </a:ext>
            </a:extLst>
          </p:cNvPr>
          <p:cNvSpPr txBox="1"/>
          <p:nvPr/>
        </p:nvSpPr>
        <p:spPr>
          <a:xfrm>
            <a:off x="1915886" y="-140005"/>
            <a:ext cx="83312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مثال 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D96A3E8-C110-003F-A9BC-BF1A12907A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Money ">
            <a:extLst>
              <a:ext uri="{FF2B5EF4-FFF2-40B4-BE49-F238E27FC236}">
                <a16:creationId xmlns:a16="http://schemas.microsoft.com/office/drawing/2014/main" id="{8C2AC20C-354F-39D9-28C8-6E2EA466570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055264"/>
            <a:ext cx="3381829" cy="3381829"/>
          </a:xfrm>
          <a:prstGeom prst="rect">
            <a:avLst/>
          </a:prstGeom>
          <a:noFill/>
          <a:ln>
            <a:noFill/>
          </a:ln>
        </p:spPr>
      </p:pic>
      <p:sp>
        <p:nvSpPr>
          <p:cNvPr id="3" name="TextBox 2">
            <a:extLst>
              <a:ext uri="{FF2B5EF4-FFF2-40B4-BE49-F238E27FC236}">
                <a16:creationId xmlns:a16="http://schemas.microsoft.com/office/drawing/2014/main" id="{83D126C2-E315-8022-DBCC-815CA558E6AB}"/>
              </a:ext>
            </a:extLst>
          </p:cNvPr>
          <p:cNvSpPr txBox="1"/>
          <p:nvPr/>
        </p:nvSpPr>
        <p:spPr>
          <a:xfrm>
            <a:off x="5014452" y="860111"/>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موظف راتبه الشهريّ 6000 ريال، والشهر به 30 يوماً</a:t>
            </a:r>
            <a:r>
              <a:rPr lang="en-US"/>
              <a:t>:</a:t>
            </a:r>
          </a:p>
        </p:txBody>
      </p:sp>
      <p:sp>
        <p:nvSpPr>
          <p:cNvPr id="4" name="TextBox 3">
            <a:extLst>
              <a:ext uri="{FF2B5EF4-FFF2-40B4-BE49-F238E27FC236}">
                <a16:creationId xmlns:a16="http://schemas.microsoft.com/office/drawing/2014/main" id="{C14CB1AC-F09D-15C1-E9B9-FA2E99BF9786}"/>
              </a:ext>
            </a:extLst>
          </p:cNvPr>
          <p:cNvSpPr txBox="1"/>
          <p:nvPr/>
        </p:nvSpPr>
        <p:spPr>
          <a:xfrm>
            <a:off x="5014452" y="1382081"/>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حضر 22 يوماً</a:t>
            </a:r>
            <a:r>
              <a:rPr lang="en-US"/>
              <a:t>.</a:t>
            </a:r>
          </a:p>
        </p:txBody>
      </p:sp>
      <p:sp>
        <p:nvSpPr>
          <p:cNvPr id="5" name="TextBox 4">
            <a:extLst>
              <a:ext uri="{FF2B5EF4-FFF2-40B4-BE49-F238E27FC236}">
                <a16:creationId xmlns:a16="http://schemas.microsoft.com/office/drawing/2014/main" id="{CAC490AB-7E08-121E-6807-94AB436599F9}"/>
              </a:ext>
            </a:extLst>
          </p:cNvPr>
          <p:cNvSpPr txBox="1"/>
          <p:nvPr/>
        </p:nvSpPr>
        <p:spPr>
          <a:xfrm>
            <a:off x="5014452" y="1904051"/>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غاب بدون إذن 2 يوم</a:t>
            </a:r>
            <a:r>
              <a:rPr lang="en-US"/>
              <a:t>.</a:t>
            </a:r>
          </a:p>
        </p:txBody>
      </p:sp>
      <p:sp>
        <p:nvSpPr>
          <p:cNvPr id="18" name="TextBox 17">
            <a:extLst>
              <a:ext uri="{FF2B5EF4-FFF2-40B4-BE49-F238E27FC236}">
                <a16:creationId xmlns:a16="http://schemas.microsoft.com/office/drawing/2014/main" id="{9F32D01C-EDE9-4345-926C-4E024BC582DE}"/>
              </a:ext>
            </a:extLst>
          </p:cNvPr>
          <p:cNvSpPr txBox="1"/>
          <p:nvPr/>
        </p:nvSpPr>
        <p:spPr>
          <a:xfrm>
            <a:off x="5014452" y="2426021"/>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أخذ إجازة مدفوعة 4 أيّام</a:t>
            </a:r>
            <a:r>
              <a:rPr lang="en-US"/>
              <a:t>. </a:t>
            </a:r>
          </a:p>
        </p:txBody>
      </p:sp>
      <p:sp>
        <p:nvSpPr>
          <p:cNvPr id="29" name="TextBox 28">
            <a:extLst>
              <a:ext uri="{FF2B5EF4-FFF2-40B4-BE49-F238E27FC236}">
                <a16:creationId xmlns:a16="http://schemas.microsoft.com/office/drawing/2014/main" id="{2A1F7DA7-ABCB-9CC2-861D-47C322A10826}"/>
              </a:ext>
            </a:extLst>
          </p:cNvPr>
          <p:cNvSpPr txBox="1"/>
          <p:nvPr/>
        </p:nvSpPr>
        <p:spPr>
          <a:xfrm>
            <a:off x="5014452" y="2947991"/>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عمل 10 ساعات إضافية (معدّل الساعة الإضافية 1.5)</a:t>
            </a:r>
            <a:r>
              <a:rPr lang="en-US"/>
              <a:t>.</a:t>
            </a:r>
          </a:p>
        </p:txBody>
      </p:sp>
      <p:sp>
        <p:nvSpPr>
          <p:cNvPr id="30" name="TextBox 29">
            <a:extLst>
              <a:ext uri="{FF2B5EF4-FFF2-40B4-BE49-F238E27FC236}">
                <a16:creationId xmlns:a16="http://schemas.microsoft.com/office/drawing/2014/main" id="{4D7FCA03-882B-7057-0E51-4DE98E80377A}"/>
              </a:ext>
            </a:extLst>
          </p:cNvPr>
          <p:cNvSpPr txBox="1"/>
          <p:nvPr/>
        </p:nvSpPr>
        <p:spPr>
          <a:xfrm>
            <a:off x="5014452" y="3469961"/>
            <a:ext cx="6364661" cy="1083502"/>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الحساب</a:t>
            </a:r>
            <a:r>
              <a:rPr lang="en-US"/>
              <a:t>:</a:t>
            </a:r>
          </a:p>
          <a:p>
            <a:r>
              <a:rPr lang="ar-SA"/>
              <a:t>الراتب اليوميّ = 6000 ÷ 30 = 200 ريال</a:t>
            </a:r>
            <a:r>
              <a:rPr lang="en-US"/>
              <a:t>.</a:t>
            </a:r>
          </a:p>
        </p:txBody>
      </p:sp>
      <p:sp>
        <p:nvSpPr>
          <p:cNvPr id="31" name="TextBox 30">
            <a:extLst>
              <a:ext uri="{FF2B5EF4-FFF2-40B4-BE49-F238E27FC236}">
                <a16:creationId xmlns:a16="http://schemas.microsoft.com/office/drawing/2014/main" id="{2D558901-62D2-44A7-9881-742D6B403597}"/>
              </a:ext>
            </a:extLst>
          </p:cNvPr>
          <p:cNvSpPr txBox="1"/>
          <p:nvPr/>
        </p:nvSpPr>
        <p:spPr>
          <a:xfrm>
            <a:off x="5014452" y="4555547"/>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الأجر الساعيّ (بفرض 8 ساعات عمل يومياً) = 200 ÷ 8 = 25 ريال</a:t>
            </a:r>
            <a:r>
              <a:rPr lang="en-US"/>
              <a:t>.</a:t>
            </a:r>
          </a:p>
        </p:txBody>
      </p:sp>
      <p:sp>
        <p:nvSpPr>
          <p:cNvPr id="32" name="TextBox 31">
            <a:extLst>
              <a:ext uri="{FF2B5EF4-FFF2-40B4-BE49-F238E27FC236}">
                <a16:creationId xmlns:a16="http://schemas.microsoft.com/office/drawing/2014/main" id="{C2E8536C-9ADD-39D3-86AC-14A3F9ED9B29}"/>
              </a:ext>
            </a:extLst>
          </p:cNvPr>
          <p:cNvSpPr txBox="1"/>
          <p:nvPr/>
        </p:nvSpPr>
        <p:spPr>
          <a:xfrm>
            <a:off x="5014452" y="5077517"/>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حسم الغياب = 200 × 2 = 400 ريال</a:t>
            </a:r>
            <a:r>
              <a:rPr lang="en-US" dirty="0"/>
              <a:t>.</a:t>
            </a:r>
          </a:p>
        </p:txBody>
      </p:sp>
      <p:sp>
        <p:nvSpPr>
          <p:cNvPr id="33" name="TextBox 32">
            <a:extLst>
              <a:ext uri="{FF2B5EF4-FFF2-40B4-BE49-F238E27FC236}">
                <a16:creationId xmlns:a16="http://schemas.microsoft.com/office/drawing/2014/main" id="{9E3B2A72-8F75-E3A9-52DC-415B3C598011}"/>
              </a:ext>
            </a:extLst>
          </p:cNvPr>
          <p:cNvSpPr txBox="1"/>
          <p:nvPr/>
        </p:nvSpPr>
        <p:spPr>
          <a:xfrm>
            <a:off x="5014452" y="5599487"/>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العمل الإضافيّ = 25 × 1.5 × 10 = 375 ريال</a:t>
            </a:r>
            <a:r>
              <a:rPr lang="en-US"/>
              <a:t>.</a:t>
            </a:r>
          </a:p>
        </p:txBody>
      </p:sp>
      <p:sp>
        <p:nvSpPr>
          <p:cNvPr id="34" name="TextBox 33">
            <a:extLst>
              <a:ext uri="{FF2B5EF4-FFF2-40B4-BE49-F238E27FC236}">
                <a16:creationId xmlns:a16="http://schemas.microsoft.com/office/drawing/2014/main" id="{9703E12B-1ACF-24CC-AE39-CAFE671F0616}"/>
              </a:ext>
            </a:extLst>
          </p:cNvPr>
          <p:cNvSpPr txBox="1"/>
          <p:nvPr/>
        </p:nvSpPr>
        <p:spPr>
          <a:xfrm>
            <a:off x="5014452" y="6121454"/>
            <a:ext cx="6364661" cy="51988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الراتب النهائيّ = 6000 - 400 + 375 = 5975 ريال</a:t>
            </a:r>
            <a:r>
              <a:rPr lang="en-US"/>
              <a:t>.</a:t>
            </a:r>
          </a:p>
        </p:txBody>
      </p:sp>
    </p:spTree>
    <p:extLst>
      <p:ext uri="{BB962C8B-B14F-4D97-AF65-F5344CB8AC3E}">
        <p14:creationId xmlns:p14="http://schemas.microsoft.com/office/powerpoint/2010/main" val="33746462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1000"/>
                                        <p:tgtEl>
                                          <p:spTgt spid="30"/>
                                        </p:tgtEl>
                                      </p:cBhvr>
                                    </p:animEffect>
                                    <p:anim calcmode="lin" valueType="num">
                                      <p:cBhvr>
                                        <p:cTn id="44" dur="1000" fill="hold"/>
                                        <p:tgtEl>
                                          <p:spTgt spid="30"/>
                                        </p:tgtEl>
                                        <p:attrNameLst>
                                          <p:attrName>ppt_x</p:attrName>
                                        </p:attrNameLst>
                                      </p:cBhvr>
                                      <p:tavLst>
                                        <p:tav tm="0">
                                          <p:val>
                                            <p:strVal val="#ppt_x"/>
                                          </p:val>
                                        </p:tav>
                                        <p:tav tm="100000">
                                          <p:val>
                                            <p:strVal val="#ppt_x"/>
                                          </p:val>
                                        </p:tav>
                                      </p:tavLst>
                                    </p:anim>
                                    <p:anim calcmode="lin" valueType="num">
                                      <p:cBhvr>
                                        <p:cTn id="4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1000"/>
                                        <p:tgtEl>
                                          <p:spTgt spid="31"/>
                                        </p:tgtEl>
                                      </p:cBhvr>
                                    </p:animEffect>
                                    <p:anim calcmode="lin" valueType="num">
                                      <p:cBhvr>
                                        <p:cTn id="51" dur="1000" fill="hold"/>
                                        <p:tgtEl>
                                          <p:spTgt spid="31"/>
                                        </p:tgtEl>
                                        <p:attrNameLst>
                                          <p:attrName>ppt_x</p:attrName>
                                        </p:attrNameLst>
                                      </p:cBhvr>
                                      <p:tavLst>
                                        <p:tav tm="0">
                                          <p:val>
                                            <p:strVal val="#ppt_x"/>
                                          </p:val>
                                        </p:tav>
                                        <p:tav tm="100000">
                                          <p:val>
                                            <p:strVal val="#ppt_x"/>
                                          </p:val>
                                        </p:tav>
                                      </p:tavLst>
                                    </p:anim>
                                    <p:anim calcmode="lin" valueType="num">
                                      <p:cBhvr>
                                        <p:cTn id="52"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000"/>
                                        <p:tgtEl>
                                          <p:spTgt spid="33"/>
                                        </p:tgtEl>
                                      </p:cBhvr>
                                    </p:animEffect>
                                    <p:anim calcmode="lin" valueType="num">
                                      <p:cBhvr>
                                        <p:cTn id="65" dur="1000" fill="hold"/>
                                        <p:tgtEl>
                                          <p:spTgt spid="33"/>
                                        </p:tgtEl>
                                        <p:attrNameLst>
                                          <p:attrName>ppt_x</p:attrName>
                                        </p:attrNameLst>
                                      </p:cBhvr>
                                      <p:tavLst>
                                        <p:tav tm="0">
                                          <p:val>
                                            <p:strVal val="#ppt_x"/>
                                          </p:val>
                                        </p:tav>
                                        <p:tav tm="100000">
                                          <p:val>
                                            <p:strVal val="#ppt_x"/>
                                          </p:val>
                                        </p:tav>
                                      </p:tavLst>
                                    </p:anim>
                                    <p:anim calcmode="lin" valueType="num">
                                      <p:cBhvr>
                                        <p:cTn id="6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1000"/>
                                        <p:tgtEl>
                                          <p:spTgt spid="34"/>
                                        </p:tgtEl>
                                      </p:cBhvr>
                                    </p:animEffect>
                                    <p:anim calcmode="lin" valueType="num">
                                      <p:cBhvr>
                                        <p:cTn id="72" dur="1000" fill="hold"/>
                                        <p:tgtEl>
                                          <p:spTgt spid="34"/>
                                        </p:tgtEl>
                                        <p:attrNameLst>
                                          <p:attrName>ppt_x</p:attrName>
                                        </p:attrNameLst>
                                      </p:cBhvr>
                                      <p:tavLst>
                                        <p:tav tm="0">
                                          <p:val>
                                            <p:strVal val="#ppt_x"/>
                                          </p:val>
                                        </p:tav>
                                        <p:tav tm="100000">
                                          <p:val>
                                            <p:strVal val="#ppt_x"/>
                                          </p:val>
                                        </p:tav>
                                      </p:tavLst>
                                    </p:anim>
                                    <p:anim calcmode="lin" valueType="num">
                                      <p:cBhvr>
                                        <p:cTn id="7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8" grpId="0"/>
      <p:bldP spid="29" grpId="0"/>
      <p:bldP spid="30" grpId="0"/>
      <p:bldP spid="31" grpId="0"/>
      <p:bldP spid="32" grpId="0"/>
      <p:bldP spid="33" grpId="0"/>
      <p:bldP spid="3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C610C-3811-B236-C418-7C3408629AE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9A41DC4-6366-DDF4-7C70-8B6F09F8169D}"/>
              </a:ext>
            </a:extLst>
          </p:cNvPr>
          <p:cNvSpPr txBox="1"/>
          <p:nvPr/>
        </p:nvSpPr>
        <p:spPr>
          <a:xfrm>
            <a:off x="1915886" y="-140005"/>
            <a:ext cx="83312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نظم إدارة الأداء والتقييم</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76135EC-9014-525D-B30E-96139ECFE6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6" name="Picture 5" descr="Checklist ">
            <a:extLst>
              <a:ext uri="{FF2B5EF4-FFF2-40B4-BE49-F238E27FC236}">
                <a16:creationId xmlns:a16="http://schemas.microsoft.com/office/drawing/2014/main" id="{9283EBD8-6E44-C745-2699-C95A1A2255F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0800" y="2485571"/>
            <a:ext cx="2989943" cy="2989943"/>
          </a:xfrm>
          <a:prstGeom prst="rect">
            <a:avLst/>
          </a:prstGeom>
          <a:noFill/>
          <a:ln>
            <a:noFill/>
          </a:ln>
        </p:spPr>
      </p:pic>
      <p:sp>
        <p:nvSpPr>
          <p:cNvPr id="7" name="TextBox 6">
            <a:extLst>
              <a:ext uri="{FF2B5EF4-FFF2-40B4-BE49-F238E27FC236}">
                <a16:creationId xmlns:a16="http://schemas.microsoft.com/office/drawing/2014/main" id="{3BD36695-3BBF-B471-A8F4-19643F13C086}"/>
              </a:ext>
            </a:extLst>
          </p:cNvPr>
          <p:cNvSpPr txBox="1"/>
          <p:nvPr/>
        </p:nvSpPr>
        <p:spPr>
          <a:xfrm>
            <a:off x="5535526" y="1577630"/>
            <a:ext cx="5843587"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تُمثّل إدارة الأداء عملية مستمرّة لتحسين أداء الموظفين ومواءمته مع أهداف المنظّمة. تُساعد نظم إدارة الأداء الإلكترونية في جعل هذه العملية أكثر موضوعية وشفافية واستمرارية</a:t>
            </a:r>
            <a:endParaRPr lang="en-US" b="1" dirty="0">
              <a:solidFill>
                <a:srgbClr val="168489"/>
              </a:solidFill>
              <a:latin typeface="Adobe Arabic" panose="020B0604020202020204" pitchFamily="18" charset="-78"/>
              <a:cs typeface="Adobe Arabic" panose="020B0604020202020204" pitchFamily="18" charset="-78"/>
            </a:endParaRPr>
          </a:p>
        </p:txBody>
      </p:sp>
      <p:sp>
        <p:nvSpPr>
          <p:cNvPr id="10" name="TextBox 9">
            <a:extLst>
              <a:ext uri="{FF2B5EF4-FFF2-40B4-BE49-F238E27FC236}">
                <a16:creationId xmlns:a16="http://schemas.microsoft.com/office/drawing/2014/main" id="{B3D02D0A-08E7-0206-C35E-C25CD3C3AD91}"/>
              </a:ext>
            </a:extLst>
          </p:cNvPr>
          <p:cNvSpPr txBox="1"/>
          <p:nvPr/>
        </p:nvSpPr>
        <p:spPr>
          <a:xfrm>
            <a:off x="5535526" y="4156985"/>
            <a:ext cx="5843587"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كما يقول بيتر دراكر</a:t>
            </a:r>
            <a:r>
              <a:rPr lang="en-US"/>
              <a:t> (Peter Drucker)</a:t>
            </a:r>
            <a:r>
              <a:rPr lang="ar-SA"/>
              <a:t>، أبو الإدارة الحديثة: "ما لا يمكن قياسه لا يمكن إدارته</a:t>
            </a:r>
            <a:r>
              <a:rPr lang="en-US"/>
              <a:t>" (What gets measured gets managed). </a:t>
            </a:r>
            <a:r>
              <a:rPr lang="ar-SA"/>
              <a:t>تُطبّق نظم إدارة الأداء هذا المبدأ من خلال توفير آليات دقيقة لقياس ومتابعة الأداء</a:t>
            </a:r>
            <a:endParaRPr lang="en-US" b="1" dirty="0">
              <a:solidFill>
                <a:srgbClr val="168489"/>
              </a:solidFill>
              <a:latin typeface="Adobe Arabic" panose="020B0604020202020204" pitchFamily="18" charset="-78"/>
              <a:cs typeface="Adobe Arabic" panose="020B0604020202020204" pitchFamily="18" charset="-78"/>
            </a:endParaRPr>
          </a:p>
        </p:txBody>
      </p:sp>
    </p:spTree>
    <p:extLst>
      <p:ext uri="{BB962C8B-B14F-4D97-AF65-F5344CB8AC3E}">
        <p14:creationId xmlns:p14="http://schemas.microsoft.com/office/powerpoint/2010/main" val="12508129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9134DA-3543-80E9-E20A-2E013C8A8E4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FA63BB9-6B00-710A-85B5-BD6860BA81ED}"/>
              </a:ext>
            </a:extLst>
          </p:cNvPr>
          <p:cNvSpPr txBox="1"/>
          <p:nvPr/>
        </p:nvSpPr>
        <p:spPr>
          <a:xfrm>
            <a:off x="1915886" y="-140005"/>
            <a:ext cx="83312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نظم إدارة الأداء والتقييم</a:t>
            </a:r>
            <a:r>
              <a:rPr lang="ar-SA" sz="3600" b="1" dirty="0">
                <a:solidFill>
                  <a:schemeClr val="bg1"/>
                </a:solidFill>
                <a:latin typeface="Adobe Arabic" panose="02040503050201020203" pitchFamily="18" charset="-78"/>
                <a:cs typeface="Adobe Arabic" panose="02040503050201020203" pitchFamily="18" charset="-78"/>
              </a:rPr>
              <a:t>(مؤشّرات الأداء الرئيسية</a:t>
            </a:r>
            <a:r>
              <a:rPr lang="en-US" sz="3600" b="1" dirty="0">
                <a:solidFill>
                  <a:schemeClr val="bg1"/>
                </a:solidFill>
                <a:latin typeface="Adobe Arabic" panose="02040503050201020203" pitchFamily="18" charset="-78"/>
                <a:cs typeface="Adobe Arabic" panose="02040503050201020203" pitchFamily="18" charset="-78"/>
              </a:rPr>
              <a:t> (KPIs)</a:t>
            </a:r>
            <a:r>
              <a:rPr lang="ar-SA"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C91192D-7ECB-AFA8-E99E-366320093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3" name="Group 42">
            <a:extLst>
              <a:ext uri="{FF2B5EF4-FFF2-40B4-BE49-F238E27FC236}">
                <a16:creationId xmlns:a16="http://schemas.microsoft.com/office/drawing/2014/main" id="{0978FC02-015F-158F-3B69-AF48F5F4C963}"/>
              </a:ext>
            </a:extLst>
          </p:cNvPr>
          <p:cNvGrpSpPr/>
          <p:nvPr/>
        </p:nvGrpSpPr>
        <p:grpSpPr>
          <a:xfrm>
            <a:off x="9455416" y="2286000"/>
            <a:ext cx="2410012" cy="3086098"/>
            <a:chOff x="9455416" y="2286000"/>
            <a:chExt cx="2410012" cy="3086098"/>
          </a:xfrm>
        </p:grpSpPr>
        <p:grpSp>
          <p:nvGrpSpPr>
            <p:cNvPr id="4" name="Group 3">
              <a:extLst>
                <a:ext uri="{FF2B5EF4-FFF2-40B4-BE49-F238E27FC236}">
                  <a16:creationId xmlns:a16="http://schemas.microsoft.com/office/drawing/2014/main" id="{5F2A8785-C154-BB12-5953-3229F04B919E}"/>
                </a:ext>
              </a:extLst>
            </p:cNvPr>
            <p:cNvGrpSpPr/>
            <p:nvPr/>
          </p:nvGrpSpPr>
          <p:grpSpPr>
            <a:xfrm>
              <a:off x="9455416" y="2286000"/>
              <a:ext cx="2410012" cy="3086098"/>
              <a:chOff x="4585276" y="142109"/>
              <a:chExt cx="1797743" cy="2302125"/>
            </a:xfrm>
          </p:grpSpPr>
          <p:grpSp>
            <p:nvGrpSpPr>
              <p:cNvPr id="33" name="Group 32">
                <a:extLst>
                  <a:ext uri="{FF2B5EF4-FFF2-40B4-BE49-F238E27FC236}">
                    <a16:creationId xmlns:a16="http://schemas.microsoft.com/office/drawing/2014/main" id="{617112A5-7F22-945E-8AC4-D708712BD6E0}"/>
                  </a:ext>
                </a:extLst>
              </p:cNvPr>
              <p:cNvGrpSpPr/>
              <p:nvPr/>
            </p:nvGrpSpPr>
            <p:grpSpPr>
              <a:xfrm>
                <a:off x="4710321" y="221730"/>
                <a:ext cx="1547730" cy="2222504"/>
                <a:chOff x="4710321" y="221730"/>
                <a:chExt cx="1547730" cy="2222504"/>
              </a:xfrm>
            </p:grpSpPr>
            <p:sp>
              <p:nvSpPr>
                <p:cNvPr id="36" name="Rectangle: Rounded Corners 35">
                  <a:extLst>
                    <a:ext uri="{FF2B5EF4-FFF2-40B4-BE49-F238E27FC236}">
                      <a16:creationId xmlns:a16="http://schemas.microsoft.com/office/drawing/2014/main" id="{1BD9D5D9-330D-DDA5-B8D2-B54F637E34C7}"/>
                    </a:ext>
                  </a:extLst>
                </p:cNvPr>
                <p:cNvSpPr/>
                <p:nvPr/>
              </p:nvSpPr>
              <p:spPr>
                <a:xfrm rot="2700000">
                  <a:off x="4936981" y="221730"/>
                  <a:ext cx="1094410" cy="1094410"/>
                </a:xfrm>
                <a:prstGeom prst="roundRect">
                  <a:avLst>
                    <a:gd name="adj" fmla="val 29796"/>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Rectangle: Rounded Corners 36">
                  <a:extLst>
                    <a:ext uri="{FF2B5EF4-FFF2-40B4-BE49-F238E27FC236}">
                      <a16:creationId xmlns:a16="http://schemas.microsoft.com/office/drawing/2014/main" id="{8F55F87D-D15D-126A-1FB3-B694B75CCF12}"/>
                    </a:ext>
                  </a:extLst>
                </p:cNvPr>
                <p:cNvSpPr/>
                <p:nvPr/>
              </p:nvSpPr>
              <p:spPr>
                <a:xfrm>
                  <a:off x="4710321" y="519600"/>
                  <a:ext cx="1547730" cy="1924634"/>
                </a:xfrm>
                <a:prstGeom prst="roundRect">
                  <a:avLst/>
                </a:prstGeom>
                <a:solidFill>
                  <a:schemeClr val="bg1"/>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4" name="مربع نص 166">
                <a:extLst>
                  <a:ext uri="{FF2B5EF4-FFF2-40B4-BE49-F238E27FC236}">
                    <a16:creationId xmlns:a16="http://schemas.microsoft.com/office/drawing/2014/main" id="{127424F3-2A65-C2B1-801E-16A1B518ED8A}"/>
                  </a:ext>
                </a:extLst>
              </p:cNvPr>
              <p:cNvSpPr txBox="1"/>
              <p:nvPr/>
            </p:nvSpPr>
            <p:spPr>
              <a:xfrm>
                <a:off x="4585276" y="1617897"/>
                <a:ext cx="1797743" cy="516802"/>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محدّدة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5" name="مربع نص 166">
                <a:extLst>
                  <a:ext uri="{FF2B5EF4-FFF2-40B4-BE49-F238E27FC236}">
                    <a16:creationId xmlns:a16="http://schemas.microsoft.com/office/drawing/2014/main" id="{AD0CEA73-49CF-A3E5-552D-172133BF2273}"/>
                  </a:ext>
                </a:extLst>
              </p:cNvPr>
              <p:cNvSpPr txBox="1"/>
              <p:nvPr/>
            </p:nvSpPr>
            <p:spPr>
              <a:xfrm>
                <a:off x="4833349" y="142109"/>
                <a:ext cx="1301674" cy="768935"/>
              </a:xfrm>
              <a:prstGeom prst="rect">
                <a:avLst/>
              </a:prstGeom>
            </p:spPr>
            <p:txBody>
              <a:bodyPr wrap="square" rtlCol="1">
                <a:noAutofit/>
              </a:bodyPr>
              <a:lstStyle/>
              <a:p>
                <a:pPr algn="ctr" rtl="1">
                  <a:lnSpc>
                    <a:spcPct val="115000"/>
                  </a:lnSpc>
                </a:pPr>
                <a:r>
                  <a:rPr lang="en-US" sz="3200" b="1" kern="1200" dirty="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01</a:t>
                </a:r>
                <a:endParaRPr lang="en-US" sz="3200" dirty="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3" name="Picture 12" descr="Clipboard ">
              <a:extLst>
                <a:ext uri="{FF2B5EF4-FFF2-40B4-BE49-F238E27FC236}">
                  <a16:creationId xmlns:a16="http://schemas.microsoft.com/office/drawing/2014/main" id="{4015B88D-7CAA-3ECA-8817-5C5DF8C648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08002" y="2873792"/>
              <a:ext cx="1117223" cy="111719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Group 43">
            <a:extLst>
              <a:ext uri="{FF2B5EF4-FFF2-40B4-BE49-F238E27FC236}">
                <a16:creationId xmlns:a16="http://schemas.microsoft.com/office/drawing/2014/main" id="{EC54E4B2-1C07-3D31-65F9-C7DA9A261B90}"/>
              </a:ext>
            </a:extLst>
          </p:cNvPr>
          <p:cNvGrpSpPr/>
          <p:nvPr/>
        </p:nvGrpSpPr>
        <p:grpSpPr>
          <a:xfrm>
            <a:off x="7278340" y="2286002"/>
            <a:ext cx="2279399" cy="3086098"/>
            <a:chOff x="7278340" y="2286002"/>
            <a:chExt cx="2279399" cy="3086098"/>
          </a:xfrm>
        </p:grpSpPr>
        <p:grpSp>
          <p:nvGrpSpPr>
            <p:cNvPr id="3" name="Group 2">
              <a:extLst>
                <a:ext uri="{FF2B5EF4-FFF2-40B4-BE49-F238E27FC236}">
                  <a16:creationId xmlns:a16="http://schemas.microsoft.com/office/drawing/2014/main" id="{B93E240D-AD42-83F9-6309-681563346CF2}"/>
                </a:ext>
              </a:extLst>
            </p:cNvPr>
            <p:cNvGrpSpPr/>
            <p:nvPr/>
          </p:nvGrpSpPr>
          <p:grpSpPr>
            <a:xfrm>
              <a:off x="7278340" y="2286002"/>
              <a:ext cx="2279399" cy="3086098"/>
              <a:chOff x="3451181" y="142110"/>
              <a:chExt cx="1700314" cy="2302125"/>
            </a:xfrm>
          </p:grpSpPr>
          <p:grpSp>
            <p:nvGrpSpPr>
              <p:cNvPr id="38" name="Group 37">
                <a:extLst>
                  <a:ext uri="{FF2B5EF4-FFF2-40B4-BE49-F238E27FC236}">
                    <a16:creationId xmlns:a16="http://schemas.microsoft.com/office/drawing/2014/main" id="{37970CA3-79B4-5FA1-52B3-E7018BDA94FA}"/>
                  </a:ext>
                </a:extLst>
              </p:cNvPr>
              <p:cNvGrpSpPr/>
              <p:nvPr/>
            </p:nvGrpSpPr>
            <p:grpSpPr>
              <a:xfrm>
                <a:off x="3527473" y="221731"/>
                <a:ext cx="1547731" cy="2222504"/>
                <a:chOff x="3527473" y="221731"/>
                <a:chExt cx="1547730" cy="2222504"/>
              </a:xfrm>
            </p:grpSpPr>
            <p:sp>
              <p:nvSpPr>
                <p:cNvPr id="41" name="Rectangle: Rounded Corners 40">
                  <a:extLst>
                    <a:ext uri="{FF2B5EF4-FFF2-40B4-BE49-F238E27FC236}">
                      <a16:creationId xmlns:a16="http://schemas.microsoft.com/office/drawing/2014/main" id="{5B5C87CC-5B57-B77E-B2A2-73D0AF5394C2}"/>
                    </a:ext>
                  </a:extLst>
                </p:cNvPr>
                <p:cNvSpPr/>
                <p:nvPr/>
              </p:nvSpPr>
              <p:spPr>
                <a:xfrm rot="2700000">
                  <a:off x="3754133" y="221731"/>
                  <a:ext cx="1094410" cy="1094410"/>
                </a:xfrm>
                <a:prstGeom prst="roundRect">
                  <a:avLst>
                    <a:gd name="adj" fmla="val 29796"/>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2" name="Rectangle: Rounded Corners 41">
                  <a:extLst>
                    <a:ext uri="{FF2B5EF4-FFF2-40B4-BE49-F238E27FC236}">
                      <a16:creationId xmlns:a16="http://schemas.microsoft.com/office/drawing/2014/main" id="{AA2DE452-EAD0-D1EF-3A7D-54B449DC4E5D}"/>
                    </a:ext>
                  </a:extLst>
                </p:cNvPr>
                <p:cNvSpPr/>
                <p:nvPr/>
              </p:nvSpPr>
              <p:spPr>
                <a:xfrm>
                  <a:off x="3527473" y="519601"/>
                  <a:ext cx="1547730" cy="1924634"/>
                </a:xfrm>
                <a:prstGeom prst="roundRect">
                  <a:avLst/>
                </a:prstGeom>
                <a:solidFill>
                  <a:schemeClr val="bg1"/>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9" name="مربع نص 166">
                <a:extLst>
                  <a:ext uri="{FF2B5EF4-FFF2-40B4-BE49-F238E27FC236}">
                    <a16:creationId xmlns:a16="http://schemas.microsoft.com/office/drawing/2014/main" id="{E5252121-E069-22CA-3264-ED6989F54D13}"/>
                  </a:ext>
                </a:extLst>
              </p:cNvPr>
              <p:cNvSpPr txBox="1"/>
              <p:nvPr/>
            </p:nvSpPr>
            <p:spPr>
              <a:xfrm>
                <a:off x="3451181" y="1605116"/>
                <a:ext cx="1700314" cy="761836"/>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قابلة للقياس</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0" name="مربع نص 166">
                <a:extLst>
                  <a:ext uri="{FF2B5EF4-FFF2-40B4-BE49-F238E27FC236}">
                    <a16:creationId xmlns:a16="http://schemas.microsoft.com/office/drawing/2014/main" id="{3A6B42C8-1263-D18C-7B8C-5F893CF4F2D7}"/>
                  </a:ext>
                </a:extLst>
              </p:cNvPr>
              <p:cNvSpPr txBox="1"/>
              <p:nvPr/>
            </p:nvSpPr>
            <p:spPr>
              <a:xfrm>
                <a:off x="3650501" y="142110"/>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02</a:t>
                </a:r>
                <a:endParaRPr lang="en-US" sz="3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4" name="Picture 13" descr="Performance report ">
              <a:extLst>
                <a:ext uri="{FF2B5EF4-FFF2-40B4-BE49-F238E27FC236}">
                  <a16:creationId xmlns:a16="http://schemas.microsoft.com/office/drawing/2014/main" id="{52D713E7-74A4-0CA1-1558-5E851B47558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67617" y="2873792"/>
              <a:ext cx="1117223" cy="111719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5" name="Group 44">
            <a:extLst>
              <a:ext uri="{FF2B5EF4-FFF2-40B4-BE49-F238E27FC236}">
                <a16:creationId xmlns:a16="http://schemas.microsoft.com/office/drawing/2014/main" id="{F8C8C512-5A1B-49BA-197E-03A5B4CDCB52}"/>
              </a:ext>
            </a:extLst>
          </p:cNvPr>
          <p:cNvGrpSpPr/>
          <p:nvPr/>
        </p:nvGrpSpPr>
        <p:grpSpPr>
          <a:xfrm>
            <a:off x="5072870" y="2286000"/>
            <a:ext cx="2205462" cy="3086098"/>
            <a:chOff x="5072870" y="2286000"/>
            <a:chExt cx="2205462" cy="3086098"/>
          </a:xfrm>
        </p:grpSpPr>
        <p:grpSp>
          <p:nvGrpSpPr>
            <p:cNvPr id="12" name="Group 11">
              <a:extLst>
                <a:ext uri="{FF2B5EF4-FFF2-40B4-BE49-F238E27FC236}">
                  <a16:creationId xmlns:a16="http://schemas.microsoft.com/office/drawing/2014/main" id="{7B1176DE-BEFB-9A2C-761B-22F421DB32DB}"/>
                </a:ext>
              </a:extLst>
            </p:cNvPr>
            <p:cNvGrpSpPr/>
            <p:nvPr/>
          </p:nvGrpSpPr>
          <p:grpSpPr>
            <a:xfrm>
              <a:off x="5072870" y="2286000"/>
              <a:ext cx="2205462" cy="3086098"/>
              <a:chOff x="2302282" y="142109"/>
              <a:chExt cx="1645160" cy="2302125"/>
            </a:xfrm>
          </p:grpSpPr>
          <p:grpSp>
            <p:nvGrpSpPr>
              <p:cNvPr id="18" name="Group 17">
                <a:extLst>
                  <a:ext uri="{FF2B5EF4-FFF2-40B4-BE49-F238E27FC236}">
                    <a16:creationId xmlns:a16="http://schemas.microsoft.com/office/drawing/2014/main" id="{BDB0764E-0168-B787-1C07-A7CE557ADB10}"/>
                  </a:ext>
                </a:extLst>
              </p:cNvPr>
              <p:cNvGrpSpPr/>
              <p:nvPr/>
            </p:nvGrpSpPr>
            <p:grpSpPr>
              <a:xfrm>
                <a:off x="2351001" y="221730"/>
                <a:ext cx="1547730" cy="2222504"/>
                <a:chOff x="2351001" y="221730"/>
                <a:chExt cx="1547730" cy="2222504"/>
              </a:xfrm>
            </p:grpSpPr>
            <p:sp>
              <p:nvSpPr>
                <p:cNvPr id="21" name="Rectangle: Rounded Corners 20">
                  <a:extLst>
                    <a:ext uri="{FF2B5EF4-FFF2-40B4-BE49-F238E27FC236}">
                      <a16:creationId xmlns:a16="http://schemas.microsoft.com/office/drawing/2014/main" id="{F4B4F661-0E56-DC17-E345-283826729A42}"/>
                    </a:ext>
                  </a:extLst>
                </p:cNvPr>
                <p:cNvSpPr/>
                <p:nvPr/>
              </p:nvSpPr>
              <p:spPr>
                <a:xfrm rot="2700000">
                  <a:off x="2577661" y="221730"/>
                  <a:ext cx="1094410" cy="1094410"/>
                </a:xfrm>
                <a:prstGeom prst="roundRect">
                  <a:avLst>
                    <a:gd name="adj" fmla="val 29796"/>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Rectangle: Rounded Corners 21">
                  <a:extLst>
                    <a:ext uri="{FF2B5EF4-FFF2-40B4-BE49-F238E27FC236}">
                      <a16:creationId xmlns:a16="http://schemas.microsoft.com/office/drawing/2014/main" id="{32066CFE-3552-15F4-DEC1-4927D7CC9AC6}"/>
                    </a:ext>
                  </a:extLst>
                </p:cNvPr>
                <p:cNvSpPr/>
                <p:nvPr/>
              </p:nvSpPr>
              <p:spPr>
                <a:xfrm>
                  <a:off x="2351001" y="519600"/>
                  <a:ext cx="1547730" cy="1924634"/>
                </a:xfrm>
                <a:prstGeom prst="roundRect">
                  <a:avLst/>
                </a:prstGeom>
                <a:solidFill>
                  <a:schemeClr val="bg1"/>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9" name="مربع نص 166">
                <a:extLst>
                  <a:ext uri="{FF2B5EF4-FFF2-40B4-BE49-F238E27FC236}">
                    <a16:creationId xmlns:a16="http://schemas.microsoft.com/office/drawing/2014/main" id="{FD1D7B72-1A3A-8A08-5DED-F170AB21DFF4}"/>
                  </a:ext>
                </a:extLst>
              </p:cNvPr>
              <p:cNvSpPr txBox="1"/>
              <p:nvPr/>
            </p:nvSpPr>
            <p:spPr>
              <a:xfrm>
                <a:off x="2302282" y="1634725"/>
                <a:ext cx="1645160" cy="470546"/>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قابلة للتحقيق</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مربع نص 166">
                <a:extLst>
                  <a:ext uri="{FF2B5EF4-FFF2-40B4-BE49-F238E27FC236}">
                    <a16:creationId xmlns:a16="http://schemas.microsoft.com/office/drawing/2014/main" id="{40D318AF-7D4E-1B8E-74F9-AF2F3CB74A42}"/>
                  </a:ext>
                </a:extLst>
              </p:cNvPr>
              <p:cNvSpPr txBox="1"/>
              <p:nvPr/>
            </p:nvSpPr>
            <p:spPr>
              <a:xfrm>
                <a:off x="2474029" y="142109"/>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03</a:t>
                </a:r>
                <a:endParaRPr lang="en-US" sz="3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5" name="Picture 14" descr="Goal ">
              <a:extLst>
                <a:ext uri="{FF2B5EF4-FFF2-40B4-BE49-F238E27FC236}">
                  <a16:creationId xmlns:a16="http://schemas.microsoft.com/office/drawing/2014/main" id="{939E88B9-42D8-3DBA-BDE7-263A27B9401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27231" y="2873792"/>
              <a:ext cx="1117223" cy="111719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6" name="Group 45">
            <a:extLst>
              <a:ext uri="{FF2B5EF4-FFF2-40B4-BE49-F238E27FC236}">
                <a16:creationId xmlns:a16="http://schemas.microsoft.com/office/drawing/2014/main" id="{58781947-1157-4C95-F76E-9A6676205851}"/>
              </a:ext>
            </a:extLst>
          </p:cNvPr>
          <p:cNvGrpSpPr/>
          <p:nvPr/>
        </p:nvGrpSpPr>
        <p:grpSpPr>
          <a:xfrm>
            <a:off x="2895749" y="2286000"/>
            <a:ext cx="2074850" cy="3086098"/>
            <a:chOff x="2895749" y="2286000"/>
            <a:chExt cx="2074850" cy="3086098"/>
          </a:xfrm>
        </p:grpSpPr>
        <p:grpSp>
          <p:nvGrpSpPr>
            <p:cNvPr id="11" name="Group 10">
              <a:extLst>
                <a:ext uri="{FF2B5EF4-FFF2-40B4-BE49-F238E27FC236}">
                  <a16:creationId xmlns:a16="http://schemas.microsoft.com/office/drawing/2014/main" id="{348BD336-7DC6-EA37-8D78-EDC98EBCDAD1}"/>
                </a:ext>
              </a:extLst>
            </p:cNvPr>
            <p:cNvGrpSpPr/>
            <p:nvPr/>
          </p:nvGrpSpPr>
          <p:grpSpPr>
            <a:xfrm>
              <a:off x="2895749" y="2286000"/>
              <a:ext cx="2074850" cy="3086098"/>
              <a:chOff x="1168153" y="142109"/>
              <a:chExt cx="1547730" cy="2302125"/>
            </a:xfrm>
          </p:grpSpPr>
          <p:grpSp>
            <p:nvGrpSpPr>
              <p:cNvPr id="23" name="Group 22">
                <a:extLst>
                  <a:ext uri="{FF2B5EF4-FFF2-40B4-BE49-F238E27FC236}">
                    <a16:creationId xmlns:a16="http://schemas.microsoft.com/office/drawing/2014/main" id="{3067176B-0CB5-1B0D-C399-2A386A5BE300}"/>
                  </a:ext>
                </a:extLst>
              </p:cNvPr>
              <p:cNvGrpSpPr/>
              <p:nvPr/>
            </p:nvGrpSpPr>
            <p:grpSpPr>
              <a:xfrm>
                <a:off x="1168153" y="221730"/>
                <a:ext cx="1547730" cy="2222504"/>
                <a:chOff x="1168153" y="221730"/>
                <a:chExt cx="1547730" cy="2222504"/>
              </a:xfrm>
            </p:grpSpPr>
            <p:sp>
              <p:nvSpPr>
                <p:cNvPr id="26" name="Rectangle: Rounded Corners 25">
                  <a:extLst>
                    <a:ext uri="{FF2B5EF4-FFF2-40B4-BE49-F238E27FC236}">
                      <a16:creationId xmlns:a16="http://schemas.microsoft.com/office/drawing/2014/main" id="{0364BA85-EFC8-CEF3-9694-EE8CC64823B8}"/>
                    </a:ext>
                  </a:extLst>
                </p:cNvPr>
                <p:cNvSpPr/>
                <p:nvPr/>
              </p:nvSpPr>
              <p:spPr>
                <a:xfrm rot="2700000">
                  <a:off x="1394813" y="221730"/>
                  <a:ext cx="1094410" cy="1094410"/>
                </a:xfrm>
                <a:prstGeom prst="roundRect">
                  <a:avLst>
                    <a:gd name="adj" fmla="val 29796"/>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Rectangle: Rounded Corners 26">
                  <a:extLst>
                    <a:ext uri="{FF2B5EF4-FFF2-40B4-BE49-F238E27FC236}">
                      <a16:creationId xmlns:a16="http://schemas.microsoft.com/office/drawing/2014/main" id="{6DC54BDE-9863-32A0-0CF1-48FD60A8C12D}"/>
                    </a:ext>
                  </a:extLst>
                </p:cNvPr>
                <p:cNvSpPr/>
                <p:nvPr/>
              </p:nvSpPr>
              <p:spPr>
                <a:xfrm>
                  <a:off x="1168153" y="519600"/>
                  <a:ext cx="1547730" cy="1924634"/>
                </a:xfrm>
                <a:prstGeom prst="roundRect">
                  <a:avLst/>
                </a:prstGeom>
                <a:solidFill>
                  <a:schemeClr val="bg1"/>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4" name="مربع نص 166">
                <a:extLst>
                  <a:ext uri="{FF2B5EF4-FFF2-40B4-BE49-F238E27FC236}">
                    <a16:creationId xmlns:a16="http://schemas.microsoft.com/office/drawing/2014/main" id="{86095CC1-0432-EE9F-CE3D-CD4F005921E9}"/>
                  </a:ext>
                </a:extLst>
              </p:cNvPr>
              <p:cNvSpPr txBox="1"/>
              <p:nvPr/>
            </p:nvSpPr>
            <p:spPr>
              <a:xfrm>
                <a:off x="1216868" y="1630673"/>
                <a:ext cx="1450294" cy="595934"/>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ذات صلة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مربع نص 166">
                <a:extLst>
                  <a:ext uri="{FF2B5EF4-FFF2-40B4-BE49-F238E27FC236}">
                    <a16:creationId xmlns:a16="http://schemas.microsoft.com/office/drawing/2014/main" id="{8B8C5DA7-658D-0610-2DF5-5B8B7D0A31B0}"/>
                  </a:ext>
                </a:extLst>
              </p:cNvPr>
              <p:cNvSpPr txBox="1"/>
              <p:nvPr/>
            </p:nvSpPr>
            <p:spPr>
              <a:xfrm>
                <a:off x="1291181" y="142109"/>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04</a:t>
                </a:r>
                <a:endParaRPr lang="en-US" sz="3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6" name="Picture 15" descr="Puzzle ">
              <a:extLst>
                <a:ext uri="{FF2B5EF4-FFF2-40B4-BE49-F238E27FC236}">
                  <a16:creationId xmlns:a16="http://schemas.microsoft.com/office/drawing/2014/main" id="{8A56B757-3657-E9A8-A577-E03B2BD9B07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86844" y="2873792"/>
              <a:ext cx="1117223" cy="111719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Group 46">
            <a:extLst>
              <a:ext uri="{FF2B5EF4-FFF2-40B4-BE49-F238E27FC236}">
                <a16:creationId xmlns:a16="http://schemas.microsoft.com/office/drawing/2014/main" id="{F770BE63-C46A-A9C5-8BCD-4AC5226B7FB7}"/>
              </a:ext>
            </a:extLst>
          </p:cNvPr>
          <p:cNvGrpSpPr/>
          <p:nvPr/>
        </p:nvGrpSpPr>
        <p:grpSpPr>
          <a:xfrm>
            <a:off x="653316" y="2286000"/>
            <a:ext cx="2074850" cy="3086096"/>
            <a:chOff x="653316" y="2286000"/>
            <a:chExt cx="2074850" cy="3086096"/>
          </a:xfrm>
        </p:grpSpPr>
        <p:grpSp>
          <p:nvGrpSpPr>
            <p:cNvPr id="5" name="Group 4">
              <a:extLst>
                <a:ext uri="{FF2B5EF4-FFF2-40B4-BE49-F238E27FC236}">
                  <a16:creationId xmlns:a16="http://schemas.microsoft.com/office/drawing/2014/main" id="{2D32E929-4291-3C1D-77E2-3CCE6D0DAADE}"/>
                </a:ext>
              </a:extLst>
            </p:cNvPr>
            <p:cNvGrpSpPr/>
            <p:nvPr/>
          </p:nvGrpSpPr>
          <p:grpSpPr>
            <a:xfrm>
              <a:off x="653316" y="2286000"/>
              <a:ext cx="2074850" cy="3086096"/>
              <a:chOff x="0" y="142109"/>
              <a:chExt cx="1547730" cy="2302125"/>
            </a:xfrm>
          </p:grpSpPr>
          <p:grpSp>
            <p:nvGrpSpPr>
              <p:cNvPr id="28" name="Group 27">
                <a:extLst>
                  <a:ext uri="{FF2B5EF4-FFF2-40B4-BE49-F238E27FC236}">
                    <a16:creationId xmlns:a16="http://schemas.microsoft.com/office/drawing/2014/main" id="{0CB4FEBC-2900-BC10-3596-51DB085585F5}"/>
                  </a:ext>
                </a:extLst>
              </p:cNvPr>
              <p:cNvGrpSpPr/>
              <p:nvPr/>
            </p:nvGrpSpPr>
            <p:grpSpPr>
              <a:xfrm>
                <a:off x="0" y="221730"/>
                <a:ext cx="1547730" cy="2222504"/>
                <a:chOff x="0" y="221730"/>
                <a:chExt cx="1547730" cy="2222504"/>
              </a:xfrm>
            </p:grpSpPr>
            <p:sp>
              <p:nvSpPr>
                <p:cNvPr id="31" name="Rectangle: Rounded Corners 30">
                  <a:extLst>
                    <a:ext uri="{FF2B5EF4-FFF2-40B4-BE49-F238E27FC236}">
                      <a16:creationId xmlns:a16="http://schemas.microsoft.com/office/drawing/2014/main" id="{0AB27EED-28D7-98A2-4452-B4D61323647D}"/>
                    </a:ext>
                  </a:extLst>
                </p:cNvPr>
                <p:cNvSpPr/>
                <p:nvPr/>
              </p:nvSpPr>
              <p:spPr>
                <a:xfrm rot="2700000">
                  <a:off x="226660" y="221730"/>
                  <a:ext cx="1094410" cy="1094410"/>
                </a:xfrm>
                <a:prstGeom prst="roundRect">
                  <a:avLst>
                    <a:gd name="adj" fmla="val 29796"/>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Rectangle: Rounded Corners 31">
                  <a:extLst>
                    <a:ext uri="{FF2B5EF4-FFF2-40B4-BE49-F238E27FC236}">
                      <a16:creationId xmlns:a16="http://schemas.microsoft.com/office/drawing/2014/main" id="{BFE75F86-BF49-940C-2326-88E5C4C349EE}"/>
                    </a:ext>
                  </a:extLst>
                </p:cNvPr>
                <p:cNvSpPr/>
                <p:nvPr/>
              </p:nvSpPr>
              <p:spPr>
                <a:xfrm>
                  <a:off x="0" y="519600"/>
                  <a:ext cx="1547730" cy="1924634"/>
                </a:xfrm>
                <a:prstGeom prst="roundRect">
                  <a:avLst/>
                </a:prstGeom>
                <a:solidFill>
                  <a:schemeClr val="bg1"/>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9" name="مربع نص 166">
                <a:extLst>
                  <a:ext uri="{FF2B5EF4-FFF2-40B4-BE49-F238E27FC236}">
                    <a16:creationId xmlns:a16="http://schemas.microsoft.com/office/drawing/2014/main" id="{8CD25AF1-3739-F167-C01E-8B323A54422C}"/>
                  </a:ext>
                </a:extLst>
              </p:cNvPr>
              <p:cNvSpPr txBox="1"/>
              <p:nvPr/>
            </p:nvSpPr>
            <p:spPr>
              <a:xfrm>
                <a:off x="48718" y="1565938"/>
                <a:ext cx="1450294" cy="668682"/>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مُحدّدة زمنياً</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مربع نص 166">
                <a:extLst>
                  <a:ext uri="{FF2B5EF4-FFF2-40B4-BE49-F238E27FC236}">
                    <a16:creationId xmlns:a16="http://schemas.microsoft.com/office/drawing/2014/main" id="{77082070-91B2-4184-5326-120C813DCDB3}"/>
                  </a:ext>
                </a:extLst>
              </p:cNvPr>
              <p:cNvSpPr txBox="1"/>
              <p:nvPr/>
            </p:nvSpPr>
            <p:spPr>
              <a:xfrm>
                <a:off x="123028" y="142109"/>
                <a:ext cx="1301674" cy="768935"/>
              </a:xfrm>
              <a:prstGeom prst="rect">
                <a:avLst/>
              </a:prstGeom>
            </p:spPr>
            <p:txBody>
              <a:bodyPr wrap="square" rtlCol="1">
                <a:noAutofit/>
              </a:bodyPr>
              <a:lstStyle/>
              <a:p>
                <a:pPr algn="ctr" rtl="1">
                  <a:lnSpc>
                    <a:spcPct val="115000"/>
                  </a:lnSpc>
                </a:pPr>
                <a:r>
                  <a:rPr lang="en-US" sz="3200" b="1" kern="1200" dirty="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05</a:t>
                </a:r>
                <a:endParaRPr lang="en-US" sz="3200" dirty="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7" name="Picture 16" descr="Goal expiry ">
              <a:extLst>
                <a:ext uri="{FF2B5EF4-FFF2-40B4-BE49-F238E27FC236}">
                  <a16:creationId xmlns:a16="http://schemas.microsoft.com/office/drawing/2014/main" id="{F20D10A0-04AB-0F7C-42FF-539687E3963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46458" y="2873792"/>
              <a:ext cx="1117223" cy="111719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235163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fill="hold"/>
                                        <p:tgtEl>
                                          <p:spTgt spid="44"/>
                                        </p:tgtEl>
                                        <p:attrNameLst>
                                          <p:attrName>ppt_x</p:attrName>
                                        </p:attrNameLst>
                                      </p:cBhvr>
                                      <p:tavLst>
                                        <p:tav tm="0">
                                          <p:val>
                                            <p:strVal val="#ppt_x"/>
                                          </p:val>
                                        </p:tav>
                                        <p:tav tm="100000">
                                          <p:val>
                                            <p:strVal val="#ppt_x"/>
                                          </p:val>
                                        </p:tav>
                                      </p:tavLst>
                                    </p:anim>
                                    <p:anim calcmode="lin" valueType="num">
                                      <p:cBhvr additive="base">
                                        <p:cTn id="1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fill="hold"/>
                                        <p:tgtEl>
                                          <p:spTgt spid="45"/>
                                        </p:tgtEl>
                                        <p:attrNameLst>
                                          <p:attrName>ppt_x</p:attrName>
                                        </p:attrNameLst>
                                      </p:cBhvr>
                                      <p:tavLst>
                                        <p:tav tm="0">
                                          <p:val>
                                            <p:strVal val="#ppt_x"/>
                                          </p:val>
                                        </p:tav>
                                        <p:tav tm="100000">
                                          <p:val>
                                            <p:strVal val="#ppt_x"/>
                                          </p:val>
                                        </p:tav>
                                      </p:tavLst>
                                    </p:anim>
                                    <p:anim calcmode="lin" valueType="num">
                                      <p:cBhvr additive="base">
                                        <p:cTn id="2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500" fill="hold"/>
                                        <p:tgtEl>
                                          <p:spTgt spid="47"/>
                                        </p:tgtEl>
                                        <p:attrNameLst>
                                          <p:attrName>ppt_x</p:attrName>
                                        </p:attrNameLst>
                                      </p:cBhvr>
                                      <p:tavLst>
                                        <p:tav tm="0">
                                          <p:val>
                                            <p:strVal val="#ppt_x"/>
                                          </p:val>
                                        </p:tav>
                                        <p:tav tm="100000">
                                          <p:val>
                                            <p:strVal val="#ppt_x"/>
                                          </p:val>
                                        </p:tav>
                                      </p:tavLst>
                                    </p:anim>
                                    <p:anim calcmode="lin" valueType="num">
                                      <p:cBhvr additive="base">
                                        <p:cTn id="3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3807</TotalTime>
  <Words>24117</Words>
  <Application>Microsoft Office PowerPoint</Application>
  <PresentationFormat>شاشة عريضة</PresentationFormat>
  <Paragraphs>2901</Paragraphs>
  <Slides>338</Slides>
  <Notes>336</Notes>
  <HiddenSlides>0</HiddenSlides>
  <MMClips>0</MMClips>
  <ScaleCrop>false</ScaleCrop>
  <HeadingPairs>
    <vt:vector size="6" baseType="variant">
      <vt:variant>
        <vt:lpstr>الخطوط المستخدمة</vt:lpstr>
      </vt:variant>
      <vt:variant>
        <vt:i4>9</vt:i4>
      </vt:variant>
      <vt:variant>
        <vt:lpstr>نسق</vt:lpstr>
      </vt:variant>
      <vt:variant>
        <vt:i4>1</vt:i4>
      </vt:variant>
      <vt:variant>
        <vt:lpstr>عناوين الشرائح</vt:lpstr>
      </vt:variant>
      <vt:variant>
        <vt:i4>338</vt:i4>
      </vt:variant>
    </vt:vector>
  </HeadingPairs>
  <TitlesOfParts>
    <vt:vector size="348" baseType="lpstr">
      <vt:lpstr>ADLaM Display</vt:lpstr>
      <vt:lpstr>Adobe Arabic</vt:lpstr>
      <vt:lpstr>Aller</vt:lpstr>
      <vt:lpstr>Arial</vt:lpstr>
      <vt:lpstr>Calibri</vt:lpstr>
      <vt:lpstr>DIN Next LT Arabic</vt:lpstr>
      <vt:lpstr>GE Dinar Two</vt:lpstr>
      <vt:lpstr>SST Arabic Bold</vt:lpstr>
      <vt:lpstr>Times New Roman</vt:lpstr>
      <vt:lpstr>Contents Slide Master</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Dawlia Training</cp:lastModifiedBy>
  <cp:revision>1260</cp:revision>
  <cp:lastPrinted>2023-07-16T13:31:37Z</cp:lastPrinted>
  <dcterms:created xsi:type="dcterms:W3CDTF">2020-01-20T05:08:25Z</dcterms:created>
  <dcterms:modified xsi:type="dcterms:W3CDTF">2026-03-15T12:07:57Z</dcterms:modified>
</cp:coreProperties>
</file>